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1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4" r:id="rId1"/>
  </p:sldMasterIdLst>
  <p:notesMasterIdLst>
    <p:notesMasterId r:id="rId49"/>
  </p:notesMasterIdLst>
  <p:sldIdLst>
    <p:sldId id="271" r:id="rId2"/>
    <p:sldId id="309" r:id="rId3"/>
    <p:sldId id="306" r:id="rId4"/>
    <p:sldId id="307" r:id="rId5"/>
    <p:sldId id="284" r:id="rId6"/>
    <p:sldId id="329" r:id="rId7"/>
    <p:sldId id="292" r:id="rId8"/>
    <p:sldId id="295" r:id="rId9"/>
    <p:sldId id="268" r:id="rId10"/>
    <p:sldId id="272" r:id="rId11"/>
    <p:sldId id="273" r:id="rId12"/>
    <p:sldId id="294" r:id="rId13"/>
    <p:sldId id="269" r:id="rId14"/>
    <p:sldId id="275" r:id="rId15"/>
    <p:sldId id="276" r:id="rId16"/>
    <p:sldId id="281" r:id="rId17"/>
    <p:sldId id="320" r:id="rId18"/>
    <p:sldId id="321" r:id="rId19"/>
    <p:sldId id="322" r:id="rId20"/>
    <p:sldId id="323" r:id="rId21"/>
    <p:sldId id="324" r:id="rId22"/>
    <p:sldId id="325" r:id="rId23"/>
    <p:sldId id="286" r:id="rId24"/>
    <p:sldId id="287" r:id="rId25"/>
    <p:sldId id="298" r:id="rId26"/>
    <p:sldId id="297" r:id="rId27"/>
    <p:sldId id="277" r:id="rId28"/>
    <p:sldId id="278" r:id="rId29"/>
    <p:sldId id="314" r:id="rId30"/>
    <p:sldId id="315" r:id="rId31"/>
    <p:sldId id="289" r:id="rId32"/>
    <p:sldId id="326" r:id="rId33"/>
    <p:sldId id="288" r:id="rId34"/>
    <p:sldId id="280" r:id="rId35"/>
    <p:sldId id="305" r:id="rId36"/>
    <p:sldId id="282" r:id="rId37"/>
    <p:sldId id="303" r:id="rId38"/>
    <p:sldId id="316" r:id="rId39"/>
    <p:sldId id="317" r:id="rId40"/>
    <p:sldId id="328" r:id="rId41"/>
    <p:sldId id="330" r:id="rId42"/>
    <p:sldId id="318" r:id="rId43"/>
    <p:sldId id="319" r:id="rId44"/>
    <p:sldId id="283" r:id="rId45"/>
    <p:sldId id="302" r:id="rId46"/>
    <p:sldId id="313" r:id="rId47"/>
    <p:sldId id="300" r:id="rId48"/>
  </p:sldIdLst>
  <p:sldSz cx="9144000" cy="6858000" type="screen4x3"/>
  <p:notesSz cx="6781800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browse/>
    <p:sldRg st="1" end="47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B8955"/>
    <a:srgbClr val="4C724A"/>
    <a:srgbClr val="5B873D"/>
    <a:srgbClr val="9B299B"/>
    <a:srgbClr val="AE489F"/>
    <a:srgbClr val="0078A2"/>
    <a:srgbClr val="D1B097"/>
    <a:srgbClr val="FBEEDD"/>
    <a:srgbClr val="002A7E"/>
    <a:srgbClr val="F2E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 snapToGrid="0">
      <p:cViewPr>
        <p:scale>
          <a:sx n="100" d="100"/>
          <a:sy n="100" d="100"/>
        </p:scale>
        <p:origin x="-294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8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-2172" y="-96"/>
      </p:cViewPr>
      <p:guideLst>
        <p:guide orient="horz" pos="3126"/>
        <p:guide pos="21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FB2DA9-CB4B-4E6A-A7BD-73E7C83CF703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2D14CA0-692A-47D5-86C4-B098B7306E18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rgbClr val="FFCDFF"/>
        </a:solidFill>
        <a:ln w="19050">
          <a:solidFill>
            <a:srgbClr val="990099"/>
          </a:solidFill>
        </a:ln>
      </dgm:spPr>
      <dgm:t>
        <a:bodyPr/>
        <a:lstStyle/>
        <a:p>
          <a:pPr algn="ctr"/>
          <a:r>
            <a:rPr lang="ru-RU" dirty="0" smtClean="0">
              <a:solidFill>
                <a:srgbClr val="9B299B"/>
              </a:solidFill>
              <a:latin typeface="Arial" pitchFamily="34" charset="0"/>
              <a:cs typeface="Arial" pitchFamily="34" charset="0"/>
            </a:rPr>
            <a:t>не позднее чем за 75 дней до выборов</a:t>
          </a:r>
          <a:endParaRPr lang="ru-RU" dirty="0">
            <a:solidFill>
              <a:srgbClr val="9B299B"/>
            </a:solidFill>
            <a:latin typeface="Arial" pitchFamily="34" charset="0"/>
            <a:cs typeface="Arial" pitchFamily="34" charset="0"/>
          </a:endParaRPr>
        </a:p>
      </dgm:t>
    </dgm:pt>
    <dgm:pt modelId="{3EDB6865-C84F-45DC-BBF7-D0CC0D593AFC}" type="parTrans" cxnId="{7239E1FD-2000-4DF7-B073-DA116FB5C8EC}">
      <dgm:prSet/>
      <dgm:spPr/>
      <dgm:t>
        <a:bodyPr/>
        <a:lstStyle/>
        <a:p>
          <a:endParaRPr lang="ru-RU"/>
        </a:p>
      </dgm:t>
    </dgm:pt>
    <dgm:pt modelId="{2CA194B6-9B8D-4B3D-894C-F8A068F59DE1}" type="sibTrans" cxnId="{7239E1FD-2000-4DF7-B073-DA116FB5C8EC}">
      <dgm:prSet/>
      <dgm:spPr/>
      <dgm:t>
        <a:bodyPr/>
        <a:lstStyle/>
        <a:p>
          <a:endParaRPr lang="ru-RU"/>
        </a:p>
      </dgm:t>
    </dgm:pt>
    <dgm:pt modelId="{E3CAE6E3-7340-4389-A9CB-1DC897E4E25D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DFF"/>
        </a:solidFill>
        <a:ln w="19050">
          <a:solidFill>
            <a:srgbClr val="990099"/>
          </a:solidFill>
        </a:ln>
      </dgm:spPr>
      <dgm:t>
        <a:bodyPr/>
        <a:lstStyle/>
        <a:p>
          <a:pPr algn="l">
            <a:lnSpc>
              <a:spcPct val="100000"/>
            </a:lnSpc>
            <a:spcBef>
              <a:spcPts val="1200"/>
            </a:spcBef>
            <a:spcAft>
              <a:spcPts val="1200"/>
            </a:spcAft>
          </a:pPr>
          <a:r>
            <a:rPr lang="ru-RU" sz="1800" dirty="0" smtClean="0">
              <a:solidFill>
                <a:srgbClr val="9B299B"/>
              </a:solidFill>
              <a:latin typeface="Arial" pitchFamily="34" charset="0"/>
              <a:cs typeface="Arial" pitchFamily="34" charset="0"/>
            </a:rPr>
            <a:t>окружные комиссии </a:t>
          </a:r>
          <a:endParaRPr lang="ru-RU" sz="1800" dirty="0">
            <a:solidFill>
              <a:srgbClr val="9B299B"/>
            </a:solidFill>
            <a:latin typeface="Arial" pitchFamily="34" charset="0"/>
            <a:cs typeface="Arial" pitchFamily="34" charset="0"/>
          </a:endParaRPr>
        </a:p>
      </dgm:t>
    </dgm:pt>
    <dgm:pt modelId="{8533766F-73CC-4105-944F-3494CDC3E992}" type="parTrans" cxnId="{6F1F7253-1559-4463-9F66-5F9C2C77DC61}">
      <dgm:prSet/>
      <dgm:spPr/>
      <dgm:t>
        <a:bodyPr/>
        <a:lstStyle/>
        <a:p>
          <a:endParaRPr lang="ru-RU"/>
        </a:p>
      </dgm:t>
    </dgm:pt>
    <dgm:pt modelId="{77F9BAA9-8FD9-42C4-810B-987366106EB6}" type="sibTrans" cxnId="{6F1F7253-1559-4463-9F66-5F9C2C77DC61}">
      <dgm:prSet/>
      <dgm:spPr/>
      <dgm:t>
        <a:bodyPr/>
        <a:lstStyle/>
        <a:p>
          <a:endParaRPr lang="ru-RU"/>
        </a:p>
      </dgm:t>
    </dgm:pt>
    <dgm:pt modelId="{5F839B89-CFD2-4282-8DD6-02404FD2A8DA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rgbClr val="DCF6CA"/>
        </a:solidFill>
        <a:ln w="19050">
          <a:solidFill>
            <a:srgbClr val="008000"/>
          </a:solidFill>
        </a:ln>
      </dgm:spPr>
      <dgm:t>
        <a:bodyPr/>
        <a:lstStyle/>
        <a:p>
          <a:pPr algn="ctr"/>
          <a:r>
            <a:rPr lang="ru-RU" sz="1700" dirty="0" smtClean="0">
              <a:solidFill>
                <a:srgbClr val="3B8955"/>
              </a:solidFill>
              <a:latin typeface="Arial" pitchFamily="34" charset="0"/>
              <a:cs typeface="Arial" pitchFamily="34" charset="0"/>
            </a:rPr>
            <a:t>не позднее чем за 45 дней до выборов</a:t>
          </a:r>
          <a:endParaRPr lang="ru-RU" sz="1700" dirty="0">
            <a:solidFill>
              <a:srgbClr val="3B8955"/>
            </a:solidFill>
            <a:latin typeface="Arial" pitchFamily="34" charset="0"/>
            <a:cs typeface="Arial" pitchFamily="34" charset="0"/>
          </a:endParaRPr>
        </a:p>
      </dgm:t>
    </dgm:pt>
    <dgm:pt modelId="{CF813756-6E3F-4FD0-97D7-005C29911185}" type="parTrans" cxnId="{AFB86BA8-25E1-4E7B-A3ED-1F78E96A318B}">
      <dgm:prSet/>
      <dgm:spPr/>
      <dgm:t>
        <a:bodyPr/>
        <a:lstStyle/>
        <a:p>
          <a:endParaRPr lang="ru-RU"/>
        </a:p>
      </dgm:t>
    </dgm:pt>
    <dgm:pt modelId="{CE7DA2AD-EE9D-4CF6-840F-71407ED0AEA9}" type="sibTrans" cxnId="{AFB86BA8-25E1-4E7B-A3ED-1F78E96A318B}">
      <dgm:prSet/>
      <dgm:spPr/>
      <dgm:t>
        <a:bodyPr/>
        <a:lstStyle/>
        <a:p>
          <a:endParaRPr lang="ru-RU"/>
        </a:p>
      </dgm:t>
    </dgm:pt>
    <dgm:pt modelId="{BD1DC115-F181-4D9B-A5FC-93E3D17999DF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rgbClr val="DCF6CA"/>
        </a:solidFill>
        <a:ln w="19050">
          <a:solidFill>
            <a:srgbClr val="008000"/>
          </a:solidFill>
        </a:ln>
      </dgm:spPr>
      <dgm:t>
        <a:bodyPr/>
        <a:lstStyle/>
        <a:p>
          <a:pPr algn="ctr">
            <a:lnSpc>
              <a:spcPct val="100000"/>
            </a:lnSpc>
            <a:spcBef>
              <a:spcPts val="1200"/>
            </a:spcBef>
            <a:spcAft>
              <a:spcPts val="1200"/>
            </a:spcAft>
          </a:pPr>
          <a:r>
            <a:rPr lang="ru-RU" sz="1800" dirty="0" smtClean="0">
              <a:solidFill>
                <a:srgbClr val="3B8955"/>
              </a:solidFill>
              <a:latin typeface="Arial" pitchFamily="34" charset="0"/>
              <a:cs typeface="Arial" pitchFamily="34" charset="0"/>
            </a:rPr>
            <a:t>участковые комиссии</a:t>
          </a:r>
          <a:endParaRPr lang="ru-RU" sz="1800" dirty="0">
            <a:solidFill>
              <a:srgbClr val="3B8955"/>
            </a:solidFill>
            <a:latin typeface="Arial" pitchFamily="34" charset="0"/>
            <a:cs typeface="Arial" pitchFamily="34" charset="0"/>
          </a:endParaRPr>
        </a:p>
      </dgm:t>
    </dgm:pt>
    <dgm:pt modelId="{AB6E608E-35F1-4892-855E-2AE050C480F4}" type="parTrans" cxnId="{6AA5E9B2-DA99-411F-8A85-473438D87134}">
      <dgm:prSet/>
      <dgm:spPr/>
      <dgm:t>
        <a:bodyPr/>
        <a:lstStyle/>
        <a:p>
          <a:endParaRPr lang="ru-RU"/>
        </a:p>
      </dgm:t>
    </dgm:pt>
    <dgm:pt modelId="{F56B1DEE-C420-490E-A7BB-8FC7DB506885}" type="sibTrans" cxnId="{6AA5E9B2-DA99-411F-8A85-473438D87134}">
      <dgm:prSet/>
      <dgm:spPr/>
      <dgm:t>
        <a:bodyPr/>
        <a:lstStyle/>
        <a:p>
          <a:endParaRPr lang="ru-RU"/>
        </a:p>
      </dgm:t>
    </dgm:pt>
    <dgm:pt modelId="{27BFECBF-2139-469F-9E71-2A4F298C63D6}" type="pres">
      <dgm:prSet presAssocID="{CAFB2DA9-CB4B-4E6A-A7BD-73E7C83CF703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3AB61225-BBDE-44C7-A882-7590E9C9B3EC}" type="pres">
      <dgm:prSet presAssocID="{72D14CA0-692A-47D5-86C4-B098B7306E18}" presName="parentText1" presStyleLbl="node1" presStyleIdx="0" presStyleCnt="2" custScaleX="103121" custScaleY="109707" custLinFactNeighborX="529" custLinFactNeighborY="2660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B80E73-C9C5-42AB-BF5C-B08FFEE04AE7}" type="pres">
      <dgm:prSet presAssocID="{72D14CA0-692A-47D5-86C4-B098B7306E18}" presName="childText1" presStyleLbl="solidAlignAcc1" presStyleIdx="0" presStyleCnt="2" custScaleX="105262" custScaleY="24308" custLinFactNeighborX="-2657" custLinFactNeighborY="-75142">
        <dgm:presLayoutVars>
          <dgm:chMax val="0"/>
          <dgm:chPref val="0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C790DC61-29DC-41FA-90A7-4301FF002BE7}" type="pres">
      <dgm:prSet presAssocID="{5F839B89-CFD2-4282-8DD6-02404FD2A8DA}" presName="parentText2" presStyleLbl="node1" presStyleIdx="1" presStyleCnt="2" custScaleX="205501" custScaleY="119246" custLinFactY="56839" custLinFactNeighborX="-83252" custLinFactNeighborY="100000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68F056-6CCA-4A97-9428-27FE89A92729}" type="pres">
      <dgm:prSet presAssocID="{5F839B89-CFD2-4282-8DD6-02404FD2A8DA}" presName="childText2" presStyleLbl="solidAlignAcc1" presStyleIdx="1" presStyleCnt="2" custScaleY="28048" custLinFactX="-21678" custLinFactNeighborX="-100000" custLinFactNeighborY="-2278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9BA2DCD-8154-4D63-9A08-79BE99BB1690}" type="presOf" srcId="{BD1DC115-F181-4D9B-A5FC-93E3D17999DF}" destId="{3F68F056-6CCA-4A97-9428-27FE89A92729}" srcOrd="0" destOrd="0" presId="urn:microsoft.com/office/officeart/2009/3/layout/IncreasingArrowsProcess"/>
    <dgm:cxn modelId="{DC2FA856-5998-4442-9CD7-863A973D99F8}" type="presOf" srcId="{5F839B89-CFD2-4282-8DD6-02404FD2A8DA}" destId="{C790DC61-29DC-41FA-90A7-4301FF002BE7}" srcOrd="0" destOrd="0" presId="urn:microsoft.com/office/officeart/2009/3/layout/IncreasingArrowsProcess"/>
    <dgm:cxn modelId="{6AA5E9B2-DA99-411F-8A85-473438D87134}" srcId="{5F839B89-CFD2-4282-8DD6-02404FD2A8DA}" destId="{BD1DC115-F181-4D9B-A5FC-93E3D17999DF}" srcOrd="0" destOrd="0" parTransId="{AB6E608E-35F1-4892-855E-2AE050C480F4}" sibTransId="{F56B1DEE-C420-490E-A7BB-8FC7DB506885}"/>
    <dgm:cxn modelId="{6F1F7253-1559-4463-9F66-5F9C2C77DC61}" srcId="{72D14CA0-692A-47D5-86C4-B098B7306E18}" destId="{E3CAE6E3-7340-4389-A9CB-1DC897E4E25D}" srcOrd="0" destOrd="0" parTransId="{8533766F-73CC-4105-944F-3494CDC3E992}" sibTransId="{77F9BAA9-8FD9-42C4-810B-987366106EB6}"/>
    <dgm:cxn modelId="{18DF581A-28F9-44C9-B7EB-7EF7F451AD93}" type="presOf" srcId="{E3CAE6E3-7340-4389-A9CB-1DC897E4E25D}" destId="{90B80E73-C9C5-42AB-BF5C-B08FFEE04AE7}" srcOrd="0" destOrd="0" presId="urn:microsoft.com/office/officeart/2009/3/layout/IncreasingArrowsProcess"/>
    <dgm:cxn modelId="{26DBC52F-D518-4423-8438-66AD2014F4FC}" type="presOf" srcId="{72D14CA0-692A-47D5-86C4-B098B7306E18}" destId="{3AB61225-BBDE-44C7-A882-7590E9C9B3EC}" srcOrd="0" destOrd="0" presId="urn:microsoft.com/office/officeart/2009/3/layout/IncreasingArrowsProcess"/>
    <dgm:cxn modelId="{AFB86BA8-25E1-4E7B-A3ED-1F78E96A318B}" srcId="{CAFB2DA9-CB4B-4E6A-A7BD-73E7C83CF703}" destId="{5F839B89-CFD2-4282-8DD6-02404FD2A8DA}" srcOrd="1" destOrd="0" parTransId="{CF813756-6E3F-4FD0-97D7-005C29911185}" sibTransId="{CE7DA2AD-EE9D-4CF6-840F-71407ED0AEA9}"/>
    <dgm:cxn modelId="{7239E1FD-2000-4DF7-B073-DA116FB5C8EC}" srcId="{CAFB2DA9-CB4B-4E6A-A7BD-73E7C83CF703}" destId="{72D14CA0-692A-47D5-86C4-B098B7306E18}" srcOrd="0" destOrd="0" parTransId="{3EDB6865-C84F-45DC-BBF7-D0CC0D593AFC}" sibTransId="{2CA194B6-9B8D-4B3D-894C-F8A068F59DE1}"/>
    <dgm:cxn modelId="{D34C6525-2775-420F-9FC6-8C38C067D499}" type="presOf" srcId="{CAFB2DA9-CB4B-4E6A-A7BD-73E7C83CF703}" destId="{27BFECBF-2139-469F-9E71-2A4F298C63D6}" srcOrd="0" destOrd="0" presId="urn:microsoft.com/office/officeart/2009/3/layout/IncreasingArrowsProcess"/>
    <dgm:cxn modelId="{5A77C8FB-B586-43B2-BCC9-99CC5300DEF0}" type="presParOf" srcId="{27BFECBF-2139-469F-9E71-2A4F298C63D6}" destId="{3AB61225-BBDE-44C7-A882-7590E9C9B3EC}" srcOrd="0" destOrd="0" presId="urn:microsoft.com/office/officeart/2009/3/layout/IncreasingArrowsProcess"/>
    <dgm:cxn modelId="{323CBA66-4801-4F7B-9F91-222C01DBC239}" type="presParOf" srcId="{27BFECBF-2139-469F-9E71-2A4F298C63D6}" destId="{90B80E73-C9C5-42AB-BF5C-B08FFEE04AE7}" srcOrd="1" destOrd="0" presId="urn:microsoft.com/office/officeart/2009/3/layout/IncreasingArrowsProcess"/>
    <dgm:cxn modelId="{A92C7C19-C190-4D90-BE53-3A5F9376B41E}" type="presParOf" srcId="{27BFECBF-2139-469F-9E71-2A4F298C63D6}" destId="{C790DC61-29DC-41FA-90A7-4301FF002BE7}" srcOrd="2" destOrd="0" presId="urn:microsoft.com/office/officeart/2009/3/layout/IncreasingArrowsProcess"/>
    <dgm:cxn modelId="{8E9D7312-F236-4146-BFD9-05E8C9DAEC39}" type="presParOf" srcId="{27BFECBF-2139-469F-9E71-2A4F298C63D6}" destId="{3F68F056-6CCA-4A97-9428-27FE89A92729}" srcOrd="3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3AB5AD8-CA4F-4144-853A-BA696CCD08B2}" type="doc">
      <dgm:prSet loTypeId="urn:microsoft.com/office/officeart/2005/8/layout/radial4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380842D-F83D-46B9-8C33-7364D4970DFA}">
      <dgm:prSet phldrT="[Текст]" custT="1"/>
      <dgm:spPr/>
      <dgm:t>
        <a:bodyPr/>
        <a:lstStyle/>
        <a:p>
          <a:r>
            <a:rPr lang="ru-RU" sz="1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rial" pitchFamily="34" charset="0"/>
              <a:cs typeface="Arial" pitchFamily="34" charset="0"/>
            </a:rPr>
            <a:t>ОСНОВАНИЯ ПРОВЕДЕНИЯ</a:t>
          </a:r>
          <a:endParaRPr lang="ru-RU" sz="1400" b="1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  <a:latin typeface="Arial" pitchFamily="34" charset="0"/>
            <a:cs typeface="Arial" pitchFamily="34" charset="0"/>
          </a:endParaRPr>
        </a:p>
      </dgm:t>
    </dgm:pt>
    <dgm:pt modelId="{B0832565-35CE-4E28-A630-004BCCEC0286}" type="parTrans" cxnId="{630BECEF-88C9-4C53-93A5-05B0DB183CCE}">
      <dgm:prSet/>
      <dgm:spPr/>
      <dgm:t>
        <a:bodyPr/>
        <a:lstStyle/>
        <a:p>
          <a:endParaRPr lang="ru-RU"/>
        </a:p>
      </dgm:t>
    </dgm:pt>
    <dgm:pt modelId="{9A9BC1D2-416F-4670-AA70-39C22D9797DB}" type="sibTrans" cxnId="{630BECEF-88C9-4C53-93A5-05B0DB183CCE}">
      <dgm:prSet/>
      <dgm:spPr/>
      <dgm:t>
        <a:bodyPr/>
        <a:lstStyle/>
        <a:p>
          <a:endParaRPr lang="ru-RU"/>
        </a:p>
      </dgm:t>
    </dgm:pt>
    <dgm:pt modelId="{214EAFDE-236F-4078-BB91-AD0715F8DE02}">
      <dgm:prSet phldrT="[Текст]" custT="1"/>
      <dgm:spPr/>
      <dgm:t>
        <a:bodyPr/>
        <a:lstStyle/>
        <a:p>
          <a:r>
            <a:rPr lang="ru-RU" sz="1400" dirty="0" smtClean="0">
              <a:latin typeface="Arial" pitchFamily="34" charset="0"/>
              <a:cs typeface="Arial" pitchFamily="34" charset="0"/>
            </a:rPr>
            <a:t>ошибки, несоответствия </a:t>
          </a:r>
          <a:br>
            <a:rPr lang="ru-RU" sz="1400" dirty="0" smtClean="0">
              <a:latin typeface="Arial" pitchFamily="34" charset="0"/>
              <a:cs typeface="Arial" pitchFamily="34" charset="0"/>
            </a:rPr>
          </a:br>
          <a:r>
            <a:rPr lang="ru-RU" sz="1400" dirty="0" smtClean="0">
              <a:latin typeface="Arial" pitchFamily="34" charset="0"/>
              <a:cs typeface="Arial" pitchFamily="34" charset="0"/>
            </a:rPr>
            <a:t>в протоколах участковых, территориальной, окружной комиссий</a:t>
          </a:r>
          <a:endParaRPr lang="ru-RU" sz="1400" dirty="0">
            <a:latin typeface="Arial" pitchFamily="34" charset="0"/>
            <a:cs typeface="Arial" pitchFamily="34" charset="0"/>
          </a:endParaRPr>
        </a:p>
      </dgm:t>
    </dgm:pt>
    <dgm:pt modelId="{1A0F80C1-A5E2-46F3-BB6E-2536060EBB78}" type="parTrans" cxnId="{F5831845-AB25-4046-82F3-E2955250C06F}">
      <dgm:prSet/>
      <dgm:spPr/>
      <dgm:t>
        <a:bodyPr/>
        <a:lstStyle/>
        <a:p>
          <a:endParaRPr lang="ru-RU"/>
        </a:p>
      </dgm:t>
    </dgm:pt>
    <dgm:pt modelId="{548C289A-9E14-400A-A241-D2219A940C79}" type="sibTrans" cxnId="{F5831845-AB25-4046-82F3-E2955250C06F}">
      <dgm:prSet/>
      <dgm:spPr/>
      <dgm:t>
        <a:bodyPr/>
        <a:lstStyle/>
        <a:p>
          <a:endParaRPr lang="ru-RU"/>
        </a:p>
      </dgm:t>
    </dgm:pt>
    <dgm:pt modelId="{730AFFB0-FC41-45BF-A17E-B9BE5432A1CD}">
      <dgm:prSet phldrT="[Текст]" custT="1"/>
      <dgm:spPr/>
      <dgm:t>
        <a:bodyPr/>
        <a:lstStyle/>
        <a:p>
          <a:r>
            <a:rPr lang="ru-RU" sz="1400" dirty="0" smtClean="0">
              <a:latin typeface="Arial" pitchFamily="34" charset="0"/>
              <a:cs typeface="Arial" pitchFamily="34" charset="0"/>
            </a:rPr>
            <a:t>нарушения в ходе голосования </a:t>
          </a:r>
          <a:endParaRPr lang="ru-RU" sz="1400" dirty="0">
            <a:latin typeface="Arial" pitchFamily="34" charset="0"/>
            <a:cs typeface="Arial" pitchFamily="34" charset="0"/>
          </a:endParaRPr>
        </a:p>
      </dgm:t>
    </dgm:pt>
    <dgm:pt modelId="{343EA6F3-53BC-4E16-8065-01681ED3218A}" type="parTrans" cxnId="{344589C4-05A5-4B09-B1F1-310476DD7642}">
      <dgm:prSet/>
      <dgm:spPr/>
      <dgm:t>
        <a:bodyPr/>
        <a:lstStyle/>
        <a:p>
          <a:endParaRPr lang="ru-RU" b="1" cap="all" spc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</a:endParaRPr>
        </a:p>
      </dgm:t>
    </dgm:pt>
    <dgm:pt modelId="{08B861D1-087D-4446-B306-EDCF959A5468}" type="sibTrans" cxnId="{344589C4-05A5-4B09-B1F1-310476DD7642}">
      <dgm:prSet/>
      <dgm:spPr/>
      <dgm:t>
        <a:bodyPr/>
        <a:lstStyle/>
        <a:p>
          <a:endParaRPr lang="ru-RU"/>
        </a:p>
      </dgm:t>
    </dgm:pt>
    <dgm:pt modelId="{332E84B7-6C6E-4465-A302-538BAE887918}">
      <dgm:prSet phldrT="[Текст]" custT="1"/>
      <dgm:spPr/>
      <dgm:t>
        <a:bodyPr/>
        <a:lstStyle/>
        <a:p>
          <a:r>
            <a:rPr lang="ru-RU" sz="1400" dirty="0" smtClean="0">
              <a:latin typeface="Arial" pitchFamily="34" charset="0"/>
              <a:cs typeface="Arial" pitchFamily="34" charset="0"/>
            </a:rPr>
            <a:t>нарушения при подсчете голосов</a:t>
          </a:r>
          <a:endParaRPr lang="ru-RU" sz="1400" dirty="0">
            <a:latin typeface="Arial" pitchFamily="34" charset="0"/>
            <a:cs typeface="Arial" pitchFamily="34" charset="0"/>
          </a:endParaRPr>
        </a:p>
      </dgm:t>
    </dgm:pt>
    <dgm:pt modelId="{1F74B04B-1854-4BF3-B234-4EF889C2FABB}" type="parTrans" cxnId="{B6E6147E-1076-4C87-A977-D0E33AED2064}">
      <dgm:prSet/>
      <dgm:spPr/>
      <dgm:t>
        <a:bodyPr/>
        <a:lstStyle/>
        <a:p>
          <a:endParaRPr lang="ru-RU"/>
        </a:p>
      </dgm:t>
    </dgm:pt>
    <dgm:pt modelId="{B4551796-9E3E-4341-A8AF-A0CC622F7D32}" type="sibTrans" cxnId="{B6E6147E-1076-4C87-A977-D0E33AED2064}">
      <dgm:prSet/>
      <dgm:spPr/>
      <dgm:t>
        <a:bodyPr/>
        <a:lstStyle/>
        <a:p>
          <a:endParaRPr lang="ru-RU"/>
        </a:p>
      </dgm:t>
    </dgm:pt>
    <dgm:pt modelId="{423CEC03-83AA-44BD-A62A-FED7E6FE65F1}" type="pres">
      <dgm:prSet presAssocID="{23AB5AD8-CA4F-4144-853A-BA696CCD08B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DD20780-BE15-40E6-A5C0-0B28D687995E}" type="pres">
      <dgm:prSet presAssocID="{6380842D-F83D-46B9-8C33-7364D4970DFA}" presName="centerShape" presStyleLbl="node0" presStyleIdx="0" presStyleCnt="1" custScaleX="277190" custScaleY="63036" custLinFactNeighborX="-81420" custLinFactNeighborY="-43313"/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5CD21535-7ADF-4438-BADD-6F40B030721B}" type="pres">
      <dgm:prSet presAssocID="{1A0F80C1-A5E2-46F3-BB6E-2536060EBB78}" presName="parTrans" presStyleLbl="bgSibTrans2D1" presStyleIdx="0" presStyleCnt="3" custAng="10371631" custScaleX="33248" custScaleY="67316" custLinFactNeighborX="-38087" custLinFactNeighborY="-36693"/>
      <dgm:spPr/>
      <dgm:t>
        <a:bodyPr/>
        <a:lstStyle/>
        <a:p>
          <a:endParaRPr lang="ru-RU"/>
        </a:p>
      </dgm:t>
    </dgm:pt>
    <dgm:pt modelId="{DE02294C-FCDF-477A-AC06-0E0D35749E05}" type="pres">
      <dgm:prSet presAssocID="{214EAFDE-236F-4078-BB91-AD0715F8DE02}" presName="node" presStyleLbl="node1" presStyleIdx="0" presStyleCnt="3" custScaleX="329009" custScaleY="76317" custRadScaleRad="158208" custRadScaleInc="172726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E5865B50-4E5F-42D0-9B70-7885165AD746}" type="pres">
      <dgm:prSet presAssocID="{343EA6F3-53BC-4E16-8065-01681ED3218A}" presName="parTrans" presStyleLbl="bgSibTrans2D1" presStyleIdx="1" presStyleCnt="3" custAng="10259169" custScaleX="37988" custScaleY="67316" custLinFactY="-50334" custLinFactNeighborX="-17020" custLinFactNeighborY="-100000"/>
      <dgm:spPr/>
      <dgm:t>
        <a:bodyPr/>
        <a:lstStyle/>
        <a:p>
          <a:endParaRPr lang="ru-RU"/>
        </a:p>
      </dgm:t>
    </dgm:pt>
    <dgm:pt modelId="{5C6D68BA-FD9A-4C51-ADBB-B9E39F7B8C31}" type="pres">
      <dgm:prSet presAssocID="{730AFFB0-FC41-45BF-A17E-B9BE5432A1CD}" presName="node" presStyleLbl="node1" presStyleIdx="1" presStyleCnt="3" custScaleX="230797" custScaleY="54093" custRadScaleRad="137172" custRadScaleInc="149448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EAA41C7F-9292-44BD-8E11-ECAC05774F75}" type="pres">
      <dgm:prSet presAssocID="{1F74B04B-1854-4BF3-B234-4EF889C2FABB}" presName="parTrans" presStyleLbl="bgSibTrans2D1" presStyleIdx="2" presStyleCnt="3" custAng="11992394" custFlipVert="0" custScaleX="86949" custScaleY="80731" custLinFactY="64627" custLinFactNeighborX="-22798" custLinFactNeighborY="100000"/>
      <dgm:spPr/>
      <dgm:t>
        <a:bodyPr/>
        <a:lstStyle/>
        <a:p>
          <a:endParaRPr lang="ru-RU"/>
        </a:p>
      </dgm:t>
    </dgm:pt>
    <dgm:pt modelId="{C27D1D89-8355-45EB-A448-B35E41358840}" type="pres">
      <dgm:prSet presAssocID="{332E84B7-6C6E-4465-A302-538BAE887918}" presName="node" presStyleLbl="node1" presStyleIdx="2" presStyleCnt="3" custScaleX="230797" custScaleY="54093" custRadScaleRad="125892" custRadScaleInc="165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2FF06CF-AEB6-4F2C-9AA8-D70F1BB95608}" type="presOf" srcId="{6380842D-F83D-46B9-8C33-7364D4970DFA}" destId="{7DD20780-BE15-40E6-A5C0-0B28D687995E}" srcOrd="0" destOrd="0" presId="urn:microsoft.com/office/officeart/2005/8/layout/radial4"/>
    <dgm:cxn modelId="{AEF0A650-3E89-4012-B25D-FA0A7829E805}" type="presOf" srcId="{214EAFDE-236F-4078-BB91-AD0715F8DE02}" destId="{DE02294C-FCDF-477A-AC06-0E0D35749E05}" srcOrd="0" destOrd="0" presId="urn:microsoft.com/office/officeart/2005/8/layout/radial4"/>
    <dgm:cxn modelId="{F5831845-AB25-4046-82F3-E2955250C06F}" srcId="{6380842D-F83D-46B9-8C33-7364D4970DFA}" destId="{214EAFDE-236F-4078-BB91-AD0715F8DE02}" srcOrd="0" destOrd="0" parTransId="{1A0F80C1-A5E2-46F3-BB6E-2536060EBB78}" sibTransId="{548C289A-9E14-400A-A241-D2219A940C79}"/>
    <dgm:cxn modelId="{630BECEF-88C9-4C53-93A5-05B0DB183CCE}" srcId="{23AB5AD8-CA4F-4144-853A-BA696CCD08B2}" destId="{6380842D-F83D-46B9-8C33-7364D4970DFA}" srcOrd="0" destOrd="0" parTransId="{B0832565-35CE-4E28-A630-004BCCEC0286}" sibTransId="{9A9BC1D2-416F-4670-AA70-39C22D9797DB}"/>
    <dgm:cxn modelId="{B6E6147E-1076-4C87-A977-D0E33AED2064}" srcId="{6380842D-F83D-46B9-8C33-7364D4970DFA}" destId="{332E84B7-6C6E-4465-A302-538BAE887918}" srcOrd="2" destOrd="0" parTransId="{1F74B04B-1854-4BF3-B234-4EF889C2FABB}" sibTransId="{B4551796-9E3E-4341-A8AF-A0CC622F7D32}"/>
    <dgm:cxn modelId="{C1E25189-5A67-4A5D-A539-0FE310E445E4}" type="presOf" srcId="{1A0F80C1-A5E2-46F3-BB6E-2536060EBB78}" destId="{5CD21535-7ADF-4438-BADD-6F40B030721B}" srcOrd="0" destOrd="0" presId="urn:microsoft.com/office/officeart/2005/8/layout/radial4"/>
    <dgm:cxn modelId="{E724B5C9-9A05-4C7C-A2C6-0550B78E0DCD}" type="presOf" srcId="{332E84B7-6C6E-4465-A302-538BAE887918}" destId="{C27D1D89-8355-45EB-A448-B35E41358840}" srcOrd="0" destOrd="0" presId="urn:microsoft.com/office/officeart/2005/8/layout/radial4"/>
    <dgm:cxn modelId="{67E05782-1EA1-4F26-A95C-09060E529416}" type="presOf" srcId="{730AFFB0-FC41-45BF-A17E-B9BE5432A1CD}" destId="{5C6D68BA-FD9A-4C51-ADBB-B9E39F7B8C31}" srcOrd="0" destOrd="0" presId="urn:microsoft.com/office/officeart/2005/8/layout/radial4"/>
    <dgm:cxn modelId="{FEBF32F1-078D-4AF2-A9CB-8270920965B6}" type="presOf" srcId="{1F74B04B-1854-4BF3-B234-4EF889C2FABB}" destId="{EAA41C7F-9292-44BD-8E11-ECAC05774F75}" srcOrd="0" destOrd="0" presId="urn:microsoft.com/office/officeart/2005/8/layout/radial4"/>
    <dgm:cxn modelId="{BB696D53-4EC6-49EE-97A0-7BC8AA3F0A2F}" type="presOf" srcId="{343EA6F3-53BC-4E16-8065-01681ED3218A}" destId="{E5865B50-4E5F-42D0-9B70-7885165AD746}" srcOrd="0" destOrd="0" presId="urn:microsoft.com/office/officeart/2005/8/layout/radial4"/>
    <dgm:cxn modelId="{D624DF21-DA1C-4973-8BC6-D6C9A262E012}" type="presOf" srcId="{23AB5AD8-CA4F-4144-853A-BA696CCD08B2}" destId="{423CEC03-83AA-44BD-A62A-FED7E6FE65F1}" srcOrd="0" destOrd="0" presId="urn:microsoft.com/office/officeart/2005/8/layout/radial4"/>
    <dgm:cxn modelId="{344589C4-05A5-4B09-B1F1-310476DD7642}" srcId="{6380842D-F83D-46B9-8C33-7364D4970DFA}" destId="{730AFFB0-FC41-45BF-A17E-B9BE5432A1CD}" srcOrd="1" destOrd="0" parTransId="{343EA6F3-53BC-4E16-8065-01681ED3218A}" sibTransId="{08B861D1-087D-4446-B306-EDCF959A5468}"/>
    <dgm:cxn modelId="{778B8E90-6E6B-4EAD-A671-320CF29A77BE}" type="presParOf" srcId="{423CEC03-83AA-44BD-A62A-FED7E6FE65F1}" destId="{7DD20780-BE15-40E6-A5C0-0B28D687995E}" srcOrd="0" destOrd="0" presId="urn:microsoft.com/office/officeart/2005/8/layout/radial4"/>
    <dgm:cxn modelId="{F65B0166-7B56-4A81-90FB-195726FC4D51}" type="presParOf" srcId="{423CEC03-83AA-44BD-A62A-FED7E6FE65F1}" destId="{5CD21535-7ADF-4438-BADD-6F40B030721B}" srcOrd="1" destOrd="0" presId="urn:microsoft.com/office/officeart/2005/8/layout/radial4"/>
    <dgm:cxn modelId="{1906C2A5-F521-479C-985F-0CC4E54428F0}" type="presParOf" srcId="{423CEC03-83AA-44BD-A62A-FED7E6FE65F1}" destId="{DE02294C-FCDF-477A-AC06-0E0D35749E05}" srcOrd="2" destOrd="0" presId="urn:microsoft.com/office/officeart/2005/8/layout/radial4"/>
    <dgm:cxn modelId="{15C44CB7-BB23-47C8-935C-A16F305D3A6D}" type="presParOf" srcId="{423CEC03-83AA-44BD-A62A-FED7E6FE65F1}" destId="{E5865B50-4E5F-42D0-9B70-7885165AD746}" srcOrd="3" destOrd="0" presId="urn:microsoft.com/office/officeart/2005/8/layout/radial4"/>
    <dgm:cxn modelId="{EEC65D2B-6AD9-4AF0-A8E7-C48311A5EDC4}" type="presParOf" srcId="{423CEC03-83AA-44BD-A62A-FED7E6FE65F1}" destId="{5C6D68BA-FD9A-4C51-ADBB-B9E39F7B8C31}" srcOrd="4" destOrd="0" presId="urn:microsoft.com/office/officeart/2005/8/layout/radial4"/>
    <dgm:cxn modelId="{F707871C-CE79-4D1F-B02A-EF4E687C21DE}" type="presParOf" srcId="{423CEC03-83AA-44BD-A62A-FED7E6FE65F1}" destId="{EAA41C7F-9292-44BD-8E11-ECAC05774F75}" srcOrd="5" destOrd="0" presId="urn:microsoft.com/office/officeart/2005/8/layout/radial4"/>
    <dgm:cxn modelId="{A70BA2C2-8986-452F-9CEC-A4DE3FFA6359}" type="presParOf" srcId="{423CEC03-83AA-44BD-A62A-FED7E6FE65F1}" destId="{C27D1D89-8355-45EB-A448-B35E41358840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92DA6B-C155-48E2-AE53-F486540CCB8D}" type="doc">
      <dgm:prSet loTypeId="urn:microsoft.com/office/officeart/2005/8/layout/lProcess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781C769-84FF-4137-892D-4877DE663568}">
      <dgm:prSet phldrT="[Текст]" custT="1"/>
      <dgm:spPr/>
      <dgm:t>
        <a:bodyPr anchor="t"/>
        <a:lstStyle/>
        <a:p>
          <a:pPr>
            <a:spcAft>
              <a:spcPts val="0"/>
            </a:spcAft>
          </a:pPr>
          <a:r>
            <a:rPr lang="ru-RU" sz="1600" b="1" dirty="0" smtClean="0">
              <a:latin typeface="Arial" pitchFamily="34" charset="0"/>
              <a:cs typeface="Arial" pitchFamily="34" charset="0"/>
            </a:rPr>
            <a:t>руководящий орган </a:t>
          </a:r>
          <a:r>
            <a:rPr lang="ru-RU" sz="1600" b="1" u="sng" dirty="0" smtClean="0">
              <a:latin typeface="Arial" pitchFamily="34" charset="0"/>
              <a:cs typeface="Arial" pitchFamily="34" charset="0"/>
            </a:rPr>
            <a:t>районной оргструктуры</a:t>
          </a:r>
          <a:endParaRPr lang="ru-RU" sz="1600" b="1" u="sng" dirty="0">
            <a:latin typeface="Arial" pitchFamily="34" charset="0"/>
            <a:cs typeface="Arial" pitchFamily="34" charset="0"/>
          </a:endParaRPr>
        </a:p>
      </dgm:t>
    </dgm:pt>
    <dgm:pt modelId="{21C774B9-96C5-4730-860A-9E3C25B37DA0}" type="parTrans" cxnId="{F24BDB83-F964-4580-9C3A-0183A38C76BD}">
      <dgm:prSet/>
      <dgm:spPr/>
      <dgm:t>
        <a:bodyPr/>
        <a:lstStyle/>
        <a:p>
          <a:endParaRPr lang="ru-RU"/>
        </a:p>
      </dgm:t>
    </dgm:pt>
    <dgm:pt modelId="{B3EFF071-6105-4091-82AF-B7A927534A0E}" type="sibTrans" cxnId="{F24BDB83-F964-4580-9C3A-0183A38C76BD}">
      <dgm:prSet/>
      <dgm:spPr/>
      <dgm:t>
        <a:bodyPr/>
        <a:lstStyle/>
        <a:p>
          <a:endParaRPr lang="ru-RU"/>
        </a:p>
      </dgm:t>
    </dgm:pt>
    <dgm:pt modelId="{713556EA-A540-427C-A431-77B2C38DB97D}">
      <dgm:prSet phldrT="[Текст]"/>
      <dgm:spPr/>
      <dgm:t>
        <a:bodyPr/>
        <a:lstStyle/>
        <a:p>
          <a:r>
            <a:rPr lang="ru-RU" b="1" dirty="0" smtClean="0">
              <a:latin typeface="Arial" pitchFamily="34" charset="0"/>
              <a:cs typeface="Arial" pitchFamily="34" charset="0"/>
            </a:rPr>
            <a:t>в районный Совет депутатов </a:t>
          </a:r>
          <a:endParaRPr lang="ru-RU" b="1" dirty="0">
            <a:latin typeface="Arial" pitchFamily="34" charset="0"/>
            <a:cs typeface="Arial" pitchFamily="34" charset="0"/>
          </a:endParaRPr>
        </a:p>
      </dgm:t>
    </dgm:pt>
    <dgm:pt modelId="{4FC5BFCA-3566-46E0-98FD-1E65B719EA33}" type="parTrans" cxnId="{72A87278-4820-4544-8572-F24439DA0A0B}">
      <dgm:prSet/>
      <dgm:spPr/>
      <dgm:t>
        <a:bodyPr/>
        <a:lstStyle/>
        <a:p>
          <a:endParaRPr lang="ru-RU"/>
        </a:p>
      </dgm:t>
    </dgm:pt>
    <dgm:pt modelId="{98C8D476-1897-4C66-A297-4C4FAF04A852}" type="sibTrans" cxnId="{72A87278-4820-4544-8572-F24439DA0A0B}">
      <dgm:prSet/>
      <dgm:spPr/>
      <dgm:t>
        <a:bodyPr/>
        <a:lstStyle/>
        <a:p>
          <a:endParaRPr lang="ru-RU"/>
        </a:p>
      </dgm:t>
    </dgm:pt>
    <dgm:pt modelId="{3D8ECF07-9025-49F4-9D66-2A293964B90E}">
      <dgm:prSet phldrT="[Текст]" custT="1"/>
      <dgm:spPr/>
      <dgm:t>
        <a:bodyPr anchor="t"/>
        <a:lstStyle/>
        <a:p>
          <a:r>
            <a:rPr lang="ru-RU" sz="1600" b="1" dirty="0" smtClean="0">
              <a:latin typeface="Arial" pitchFamily="34" charset="0"/>
              <a:cs typeface="Arial" pitchFamily="34" charset="0"/>
            </a:rPr>
            <a:t>руководящий орган </a:t>
          </a:r>
          <a:r>
            <a:rPr lang="ru-RU" sz="1600" b="1" u="sng" dirty="0" smtClean="0">
              <a:latin typeface="Arial" pitchFamily="34" charset="0"/>
              <a:cs typeface="Arial" pitchFamily="34" charset="0"/>
            </a:rPr>
            <a:t>городской (города областного подчинения) </a:t>
          </a:r>
          <a:r>
            <a:rPr lang="ru-RU" sz="1600" b="1" dirty="0" smtClean="0">
              <a:latin typeface="Arial" pitchFamily="34" charset="0"/>
              <a:cs typeface="Arial" pitchFamily="34" charset="0"/>
            </a:rPr>
            <a:t>оргструктуры </a:t>
          </a:r>
          <a:endParaRPr lang="ru-RU" sz="1600" b="1" dirty="0">
            <a:latin typeface="Arial" pitchFamily="34" charset="0"/>
            <a:cs typeface="Arial" pitchFamily="34" charset="0"/>
          </a:endParaRPr>
        </a:p>
      </dgm:t>
    </dgm:pt>
    <dgm:pt modelId="{EDF105B9-5C7D-4AC0-9E16-E56FEB50DB73}" type="parTrans" cxnId="{8CADE88F-9060-4D54-8319-742F65330EA2}">
      <dgm:prSet/>
      <dgm:spPr/>
      <dgm:t>
        <a:bodyPr/>
        <a:lstStyle/>
        <a:p>
          <a:endParaRPr lang="ru-RU"/>
        </a:p>
      </dgm:t>
    </dgm:pt>
    <dgm:pt modelId="{D6A6F2AB-2FF1-471E-8A7E-9C22B2281CF8}" type="sibTrans" cxnId="{8CADE88F-9060-4D54-8319-742F65330EA2}">
      <dgm:prSet/>
      <dgm:spPr/>
      <dgm:t>
        <a:bodyPr/>
        <a:lstStyle/>
        <a:p>
          <a:endParaRPr lang="ru-RU"/>
        </a:p>
      </dgm:t>
    </dgm:pt>
    <dgm:pt modelId="{8EF71B55-2929-4477-A438-B67842701E1A}">
      <dgm:prSet phldrT="[Текст]" phldr="1"/>
      <dgm:spPr/>
      <dgm:t>
        <a:bodyPr/>
        <a:lstStyle/>
        <a:p>
          <a:endParaRPr lang="ru-RU" dirty="0"/>
        </a:p>
      </dgm:t>
    </dgm:pt>
    <dgm:pt modelId="{120664DD-6EE2-4409-B7E8-1F5D761B8BE8}" type="parTrans" cxnId="{9621B760-1549-41B5-A4CA-CC03465CD8DB}">
      <dgm:prSet/>
      <dgm:spPr/>
      <dgm:t>
        <a:bodyPr/>
        <a:lstStyle/>
        <a:p>
          <a:endParaRPr lang="ru-RU"/>
        </a:p>
      </dgm:t>
    </dgm:pt>
    <dgm:pt modelId="{DCEB2CAB-A151-4D69-8E5F-3BA6168052FD}" type="sibTrans" cxnId="{9621B760-1549-41B5-A4CA-CC03465CD8DB}">
      <dgm:prSet/>
      <dgm:spPr/>
      <dgm:t>
        <a:bodyPr/>
        <a:lstStyle/>
        <a:p>
          <a:endParaRPr lang="ru-RU"/>
        </a:p>
      </dgm:t>
    </dgm:pt>
    <dgm:pt modelId="{96B7B69E-B121-4D03-BDBF-748AB4748E83}">
      <dgm:prSet phldrT="[Текст]" custT="1"/>
      <dgm:spPr/>
      <dgm:t>
        <a:bodyPr anchor="t"/>
        <a:lstStyle/>
        <a:p>
          <a:r>
            <a:rPr lang="ru-RU" sz="1600" b="1" dirty="0" smtClean="0">
              <a:latin typeface="Arial" pitchFamily="34" charset="0"/>
              <a:cs typeface="Arial" pitchFamily="34" charset="0"/>
            </a:rPr>
            <a:t>руководящий орган </a:t>
          </a:r>
          <a:r>
            <a:rPr lang="ru-RU" sz="1600" b="1" u="sng" dirty="0" smtClean="0">
              <a:latin typeface="Arial" pitchFamily="34" charset="0"/>
              <a:cs typeface="Arial" pitchFamily="34" charset="0"/>
            </a:rPr>
            <a:t>городской (города районного подчинения) </a:t>
          </a:r>
          <a:r>
            <a:rPr lang="ru-RU" sz="1600" b="1" dirty="0" smtClean="0">
              <a:latin typeface="Arial" pitchFamily="34" charset="0"/>
              <a:cs typeface="Arial" pitchFamily="34" charset="0"/>
            </a:rPr>
            <a:t>оргструктуры</a:t>
          </a:r>
          <a:endParaRPr lang="ru-RU" sz="1600" b="1" dirty="0">
            <a:latin typeface="Arial" pitchFamily="34" charset="0"/>
            <a:cs typeface="Arial" pitchFamily="34" charset="0"/>
          </a:endParaRPr>
        </a:p>
      </dgm:t>
    </dgm:pt>
    <dgm:pt modelId="{5D9B67F0-15BB-4758-8546-A9F7D0E90A60}" type="parTrans" cxnId="{2E44A638-2ADA-46F8-9348-E758259821CE}">
      <dgm:prSet/>
      <dgm:spPr/>
      <dgm:t>
        <a:bodyPr/>
        <a:lstStyle/>
        <a:p>
          <a:endParaRPr lang="ru-RU"/>
        </a:p>
      </dgm:t>
    </dgm:pt>
    <dgm:pt modelId="{E94717BD-7A0F-417C-A689-281A90C2E6E1}" type="sibTrans" cxnId="{2E44A638-2ADA-46F8-9348-E758259821CE}">
      <dgm:prSet/>
      <dgm:spPr/>
      <dgm:t>
        <a:bodyPr/>
        <a:lstStyle/>
        <a:p>
          <a:endParaRPr lang="ru-RU"/>
        </a:p>
      </dgm:t>
    </dgm:pt>
    <dgm:pt modelId="{20CBD28A-CB27-4B18-9524-C447F5899E06}">
      <dgm:prSet phldrT="[Текст]"/>
      <dgm:spPr/>
      <dgm:t>
        <a:bodyPr/>
        <a:lstStyle/>
        <a:p>
          <a:r>
            <a:rPr lang="ru-RU" b="1" dirty="0" smtClean="0">
              <a:latin typeface="Arial" pitchFamily="34" charset="0"/>
              <a:cs typeface="Arial" pitchFamily="34" charset="0"/>
            </a:rPr>
            <a:t>в городской (города районного подчинения) Совет депутатов</a:t>
          </a:r>
          <a:endParaRPr lang="ru-RU" b="1" dirty="0">
            <a:latin typeface="Arial" pitchFamily="34" charset="0"/>
            <a:cs typeface="Arial" pitchFamily="34" charset="0"/>
          </a:endParaRPr>
        </a:p>
      </dgm:t>
    </dgm:pt>
    <dgm:pt modelId="{FEDEFC48-B2C0-4478-AA9B-97181EDBCE11}" type="parTrans" cxnId="{EBAEB29A-4B99-45DD-8772-215B73002AF5}">
      <dgm:prSet/>
      <dgm:spPr/>
      <dgm:t>
        <a:bodyPr/>
        <a:lstStyle/>
        <a:p>
          <a:endParaRPr lang="ru-RU"/>
        </a:p>
      </dgm:t>
    </dgm:pt>
    <dgm:pt modelId="{7F13A3BB-7A12-4019-A465-2686AB260F76}" type="sibTrans" cxnId="{EBAEB29A-4B99-45DD-8772-215B73002AF5}">
      <dgm:prSet/>
      <dgm:spPr/>
      <dgm:t>
        <a:bodyPr/>
        <a:lstStyle/>
        <a:p>
          <a:endParaRPr lang="ru-RU"/>
        </a:p>
      </dgm:t>
    </dgm:pt>
    <dgm:pt modelId="{3312F034-8705-4A48-92F0-0CD7CCB9613A}">
      <dgm:prSet phldrT="[Текст]" phldr="1"/>
      <dgm:spPr/>
      <dgm:t>
        <a:bodyPr/>
        <a:lstStyle/>
        <a:p>
          <a:endParaRPr lang="ru-RU" dirty="0"/>
        </a:p>
      </dgm:t>
    </dgm:pt>
    <dgm:pt modelId="{EB74EAB2-6DD2-4B1F-B737-0F176DC205EB}" type="parTrans" cxnId="{75489BC0-6CB0-4FBD-8EFB-3A88AE488A14}">
      <dgm:prSet/>
      <dgm:spPr/>
      <dgm:t>
        <a:bodyPr/>
        <a:lstStyle/>
        <a:p>
          <a:endParaRPr lang="ru-RU"/>
        </a:p>
      </dgm:t>
    </dgm:pt>
    <dgm:pt modelId="{93A006C5-D8D9-43CB-A657-278F826185FD}" type="sibTrans" cxnId="{75489BC0-6CB0-4FBD-8EFB-3A88AE488A14}">
      <dgm:prSet/>
      <dgm:spPr/>
      <dgm:t>
        <a:bodyPr/>
        <a:lstStyle/>
        <a:p>
          <a:endParaRPr lang="ru-RU"/>
        </a:p>
      </dgm:t>
    </dgm:pt>
    <dgm:pt modelId="{81BD592D-193F-46FA-B252-A0D75A125F6E}">
      <dgm:prSet/>
      <dgm:spPr/>
      <dgm:t>
        <a:bodyPr/>
        <a:lstStyle/>
        <a:p>
          <a:r>
            <a:rPr lang="ru-RU" b="1" dirty="0" smtClean="0">
              <a:latin typeface="Arial" pitchFamily="34" charset="0"/>
              <a:cs typeface="Arial" pitchFamily="34" charset="0"/>
            </a:rPr>
            <a:t>в городской (города областного подчинения) Совет депутатов </a:t>
          </a:r>
          <a:endParaRPr lang="ru-RU" b="1" dirty="0">
            <a:latin typeface="Arial" pitchFamily="34" charset="0"/>
            <a:cs typeface="Arial" pitchFamily="34" charset="0"/>
          </a:endParaRPr>
        </a:p>
      </dgm:t>
    </dgm:pt>
    <dgm:pt modelId="{40B57792-BEC5-4011-9A5B-C495856FFFAA}" type="parTrans" cxnId="{F6999DCB-6F47-41BB-9C10-E3586DBC170C}">
      <dgm:prSet/>
      <dgm:spPr/>
      <dgm:t>
        <a:bodyPr/>
        <a:lstStyle/>
        <a:p>
          <a:endParaRPr lang="ru-RU"/>
        </a:p>
      </dgm:t>
    </dgm:pt>
    <dgm:pt modelId="{026FDFC0-C016-4B23-B94D-7F50C4933283}" type="sibTrans" cxnId="{F6999DCB-6F47-41BB-9C10-E3586DBC170C}">
      <dgm:prSet/>
      <dgm:spPr/>
      <dgm:t>
        <a:bodyPr/>
        <a:lstStyle/>
        <a:p>
          <a:endParaRPr lang="ru-RU"/>
        </a:p>
      </dgm:t>
    </dgm:pt>
    <dgm:pt modelId="{797DA58D-92D8-461E-B717-647EFF2AA4D7}">
      <dgm:prSet custT="1"/>
      <dgm:spPr/>
      <dgm:t>
        <a:bodyPr anchor="t"/>
        <a:lstStyle/>
        <a:p>
          <a:r>
            <a:rPr lang="ru-RU" sz="1600" b="1" u="sng" dirty="0" smtClean="0">
              <a:latin typeface="Arial" pitchFamily="34" charset="0"/>
              <a:cs typeface="Arial" pitchFamily="34" charset="0"/>
            </a:rPr>
            <a:t>первичная организация </a:t>
          </a:r>
          <a:r>
            <a:rPr lang="ru-RU" sz="1600" b="1" dirty="0" smtClean="0">
              <a:latin typeface="Arial" pitchFamily="34" charset="0"/>
              <a:cs typeface="Arial" pitchFamily="34" charset="0"/>
            </a:rPr>
            <a:t>политической партии</a:t>
          </a:r>
          <a:endParaRPr lang="ru-RU" sz="1600" b="1" dirty="0">
            <a:latin typeface="Arial" pitchFamily="34" charset="0"/>
            <a:cs typeface="Arial" pitchFamily="34" charset="0"/>
          </a:endParaRPr>
        </a:p>
      </dgm:t>
    </dgm:pt>
    <dgm:pt modelId="{38B456EB-890D-4E80-844A-46E80964E4F7}" type="parTrans" cxnId="{6A4E560D-4C97-4BBB-9FC2-52EC7521ADB7}">
      <dgm:prSet/>
      <dgm:spPr/>
      <dgm:t>
        <a:bodyPr/>
        <a:lstStyle/>
        <a:p>
          <a:endParaRPr lang="ru-RU"/>
        </a:p>
      </dgm:t>
    </dgm:pt>
    <dgm:pt modelId="{8896884A-ACF4-4B11-B9D5-D63E6C0B3781}" type="sibTrans" cxnId="{6A4E560D-4C97-4BBB-9FC2-52EC7521ADB7}">
      <dgm:prSet/>
      <dgm:spPr/>
      <dgm:t>
        <a:bodyPr/>
        <a:lstStyle/>
        <a:p>
          <a:endParaRPr lang="ru-RU"/>
        </a:p>
      </dgm:t>
    </dgm:pt>
    <dgm:pt modelId="{3AD0DAF4-AA1F-4194-87F7-D2B5CF538833}">
      <dgm:prSet/>
      <dgm:spPr/>
      <dgm:t>
        <a:bodyPr/>
        <a:lstStyle/>
        <a:p>
          <a:r>
            <a:rPr lang="ru-RU" b="1" dirty="0" smtClean="0">
              <a:latin typeface="Arial" pitchFamily="34" charset="0"/>
              <a:cs typeface="Arial" pitchFamily="34" charset="0"/>
            </a:rPr>
            <a:t>в городской (города районного подчинения) Совет депутатов</a:t>
          </a:r>
          <a:endParaRPr lang="ru-RU" b="1" dirty="0">
            <a:latin typeface="Arial" pitchFamily="34" charset="0"/>
            <a:cs typeface="Arial" pitchFamily="34" charset="0"/>
          </a:endParaRPr>
        </a:p>
      </dgm:t>
    </dgm:pt>
    <dgm:pt modelId="{2AEC7C76-697F-4E51-865B-198D508F9758}" type="parTrans" cxnId="{337790CB-ACEC-4B30-82F8-EDF797FBEDC5}">
      <dgm:prSet/>
      <dgm:spPr/>
      <dgm:t>
        <a:bodyPr/>
        <a:lstStyle/>
        <a:p>
          <a:endParaRPr lang="ru-RU"/>
        </a:p>
      </dgm:t>
    </dgm:pt>
    <dgm:pt modelId="{75FF5948-2553-4A7D-8D7C-8821375F45A1}" type="sibTrans" cxnId="{337790CB-ACEC-4B30-82F8-EDF797FBEDC5}">
      <dgm:prSet/>
      <dgm:spPr/>
      <dgm:t>
        <a:bodyPr/>
        <a:lstStyle/>
        <a:p>
          <a:endParaRPr lang="ru-RU"/>
        </a:p>
      </dgm:t>
    </dgm:pt>
    <dgm:pt modelId="{323808FD-54F4-410B-AC1C-1D9472A4DE4D}">
      <dgm:prSet/>
      <dgm:spPr/>
      <dgm:t>
        <a:bodyPr/>
        <a:lstStyle/>
        <a:p>
          <a:r>
            <a:rPr lang="ru-RU" b="1" dirty="0" smtClean="0">
              <a:latin typeface="Arial" pitchFamily="34" charset="0"/>
              <a:cs typeface="Arial" pitchFamily="34" charset="0"/>
            </a:rPr>
            <a:t>в городской (города районного подчинения), </a:t>
          </a:r>
          <a:r>
            <a:rPr lang="ru-RU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поселковый, сельский </a:t>
          </a:r>
          <a:r>
            <a:rPr lang="ru-RU" b="1" dirty="0" smtClean="0">
              <a:latin typeface="Arial" pitchFamily="34" charset="0"/>
              <a:cs typeface="Arial" pitchFamily="34" charset="0"/>
            </a:rPr>
            <a:t>Совет депутатов</a:t>
          </a:r>
          <a:endParaRPr lang="ru-RU" b="1" dirty="0">
            <a:latin typeface="Arial" pitchFamily="34" charset="0"/>
            <a:cs typeface="Arial" pitchFamily="34" charset="0"/>
          </a:endParaRPr>
        </a:p>
      </dgm:t>
    </dgm:pt>
    <dgm:pt modelId="{10ADAAF3-A275-4555-9292-A5534A6C14C3}" type="parTrans" cxnId="{BC5DC236-1B52-4B97-B839-B7BF3953C63A}">
      <dgm:prSet/>
      <dgm:spPr/>
      <dgm:t>
        <a:bodyPr/>
        <a:lstStyle/>
        <a:p>
          <a:endParaRPr lang="ru-RU"/>
        </a:p>
      </dgm:t>
    </dgm:pt>
    <dgm:pt modelId="{16A0059C-E771-44C2-BD39-EE599BE67DC0}" type="sibTrans" cxnId="{BC5DC236-1B52-4B97-B839-B7BF3953C63A}">
      <dgm:prSet/>
      <dgm:spPr/>
      <dgm:t>
        <a:bodyPr/>
        <a:lstStyle/>
        <a:p>
          <a:endParaRPr lang="ru-RU"/>
        </a:p>
      </dgm:t>
    </dgm:pt>
    <dgm:pt modelId="{F92ADDDB-3FDD-4745-99C7-96B9F014A3B7}">
      <dgm:prSet/>
      <dgm:spPr/>
      <dgm:t>
        <a:bodyPr/>
        <a:lstStyle/>
        <a:p>
          <a:r>
            <a:rPr lang="ru-RU" b="1" dirty="0" smtClean="0">
              <a:latin typeface="Arial" pitchFamily="34" charset="0"/>
              <a:cs typeface="Arial" pitchFamily="34" charset="0"/>
            </a:rPr>
            <a:t>в поселковый, сельский Совет депутатов</a:t>
          </a:r>
          <a:endParaRPr lang="ru-RU" b="1" dirty="0">
            <a:latin typeface="Arial" pitchFamily="34" charset="0"/>
            <a:cs typeface="Arial" pitchFamily="34" charset="0"/>
          </a:endParaRPr>
        </a:p>
      </dgm:t>
    </dgm:pt>
    <dgm:pt modelId="{5FF64C3D-4799-421B-A846-6C42047C4F3B}" type="sibTrans" cxnId="{21EDEA79-DF43-415C-89A2-461B8A95BDA2}">
      <dgm:prSet/>
      <dgm:spPr/>
      <dgm:t>
        <a:bodyPr/>
        <a:lstStyle/>
        <a:p>
          <a:endParaRPr lang="ru-RU"/>
        </a:p>
      </dgm:t>
    </dgm:pt>
    <dgm:pt modelId="{272AE288-89F3-4585-9CDC-DA5ABA9D35BC}" type="parTrans" cxnId="{21EDEA79-DF43-415C-89A2-461B8A95BDA2}">
      <dgm:prSet/>
      <dgm:spPr/>
      <dgm:t>
        <a:bodyPr/>
        <a:lstStyle/>
        <a:p>
          <a:endParaRPr lang="ru-RU"/>
        </a:p>
      </dgm:t>
    </dgm:pt>
    <dgm:pt modelId="{DFC0E22D-5AE5-45C1-AFCD-448C708E0B72}" type="pres">
      <dgm:prSet presAssocID="{BE92DA6B-C155-48E2-AE53-F486540CCB8D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8CAD79A-1C6C-407B-A1D6-0420699B5C80}" type="pres">
      <dgm:prSet presAssocID="{2781C769-84FF-4137-892D-4877DE663568}" presName="compNode" presStyleCnt="0"/>
      <dgm:spPr/>
    </dgm:pt>
    <dgm:pt modelId="{DBBEDA65-0373-47E3-8842-E0A93A5084A9}" type="pres">
      <dgm:prSet presAssocID="{2781C769-84FF-4137-892D-4877DE663568}" presName="aNode" presStyleLbl="bgShp" presStyleIdx="0" presStyleCnt="4" custScaleY="88235" custLinFactNeighborX="915" custLinFactNeighborY="-6254"/>
      <dgm:spPr/>
      <dgm:t>
        <a:bodyPr/>
        <a:lstStyle/>
        <a:p>
          <a:endParaRPr lang="ru-RU"/>
        </a:p>
      </dgm:t>
    </dgm:pt>
    <dgm:pt modelId="{ED33D581-5CD1-4EA4-AA3E-D975A5FB0036}" type="pres">
      <dgm:prSet presAssocID="{2781C769-84FF-4137-892D-4877DE663568}" presName="textNode" presStyleLbl="bgShp" presStyleIdx="0" presStyleCnt="4"/>
      <dgm:spPr/>
      <dgm:t>
        <a:bodyPr/>
        <a:lstStyle/>
        <a:p>
          <a:endParaRPr lang="ru-RU"/>
        </a:p>
      </dgm:t>
    </dgm:pt>
    <dgm:pt modelId="{BB98D7A8-4235-4911-B524-5866D582A171}" type="pres">
      <dgm:prSet presAssocID="{2781C769-84FF-4137-892D-4877DE663568}" presName="compChildNode" presStyleCnt="0"/>
      <dgm:spPr/>
    </dgm:pt>
    <dgm:pt modelId="{1FF416FE-5D5A-48D5-BCD5-9F371715AE2F}" type="pres">
      <dgm:prSet presAssocID="{2781C769-84FF-4137-892D-4877DE663568}" presName="theInnerList" presStyleCnt="0"/>
      <dgm:spPr/>
    </dgm:pt>
    <dgm:pt modelId="{7652835B-3CC3-433C-AB83-8DA6A469A081}" type="pres">
      <dgm:prSet presAssocID="{713556EA-A540-427C-A431-77B2C38DB97D}" presName="childNode" presStyleLbl="node1" presStyleIdx="0" presStyleCnt="8" custScaleY="36199" custLinFactNeighborX="-4366" custLinFactNeighborY="-197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3DA614-BF93-47B1-B7C6-F42257599B5A}" type="pres">
      <dgm:prSet presAssocID="{2781C769-84FF-4137-892D-4877DE663568}" presName="aSpace" presStyleCnt="0"/>
      <dgm:spPr/>
    </dgm:pt>
    <dgm:pt modelId="{025FE148-E0B2-44B1-A998-17EFB81D49A9}" type="pres">
      <dgm:prSet presAssocID="{3D8ECF07-9025-49F4-9D66-2A293964B90E}" presName="compNode" presStyleCnt="0"/>
      <dgm:spPr/>
    </dgm:pt>
    <dgm:pt modelId="{92EF0A6F-84C3-46A4-B7C2-25C475B3217E}" type="pres">
      <dgm:prSet presAssocID="{3D8ECF07-9025-49F4-9D66-2A293964B90E}" presName="aNode" presStyleLbl="bgShp" presStyleIdx="1" presStyleCnt="4" custScaleY="88235" custLinFactNeighborX="3726" custLinFactNeighborY="-5292"/>
      <dgm:spPr/>
      <dgm:t>
        <a:bodyPr/>
        <a:lstStyle/>
        <a:p>
          <a:endParaRPr lang="ru-RU"/>
        </a:p>
      </dgm:t>
    </dgm:pt>
    <dgm:pt modelId="{8E650AAF-ECBE-4E48-8008-97A8B545D5D6}" type="pres">
      <dgm:prSet presAssocID="{3D8ECF07-9025-49F4-9D66-2A293964B90E}" presName="textNode" presStyleLbl="bgShp" presStyleIdx="1" presStyleCnt="4"/>
      <dgm:spPr/>
      <dgm:t>
        <a:bodyPr/>
        <a:lstStyle/>
        <a:p>
          <a:endParaRPr lang="ru-RU"/>
        </a:p>
      </dgm:t>
    </dgm:pt>
    <dgm:pt modelId="{D3B96BB2-A5C1-425C-B205-90A461A899A5}" type="pres">
      <dgm:prSet presAssocID="{3D8ECF07-9025-49F4-9D66-2A293964B90E}" presName="compChildNode" presStyleCnt="0"/>
      <dgm:spPr/>
    </dgm:pt>
    <dgm:pt modelId="{71E9B87C-3D7C-4F1F-BF93-14B91DF843B9}" type="pres">
      <dgm:prSet presAssocID="{3D8ECF07-9025-49F4-9D66-2A293964B90E}" presName="theInnerList" presStyleCnt="0"/>
      <dgm:spPr/>
    </dgm:pt>
    <dgm:pt modelId="{D88D40BE-D063-49C5-BFED-A351E9E1AE7E}" type="pres">
      <dgm:prSet presAssocID="{81BD592D-193F-46FA-B252-A0D75A125F6E}" presName="childNode" presStyleLbl="node1" presStyleIdx="1" presStyleCnt="8" custScaleY="65491" custLinFactY="8876" custLinFactNeighborX="4197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43452C-CC14-4AC7-87F4-5EE49C99A5DC}" type="pres">
      <dgm:prSet presAssocID="{81BD592D-193F-46FA-B252-A0D75A125F6E}" presName="aSpace2" presStyleCnt="0"/>
      <dgm:spPr/>
    </dgm:pt>
    <dgm:pt modelId="{B61CEBCE-9649-4B82-8875-812FB3E2B265}" type="pres">
      <dgm:prSet presAssocID="{8EF71B55-2929-4477-A438-B67842701E1A}" presName="childNode" presStyleLbl="node1" presStyleIdx="2" presStyleCnt="8" custLinFactX="100000" custLinFactY="-82521" custLinFactNeighborX="171089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3829AE-0133-4521-A8F1-692B8E37DAA3}" type="pres">
      <dgm:prSet presAssocID="{3D8ECF07-9025-49F4-9D66-2A293964B90E}" presName="aSpace" presStyleCnt="0"/>
      <dgm:spPr/>
    </dgm:pt>
    <dgm:pt modelId="{BB9141E0-9040-4383-AA02-B3A17F99EE57}" type="pres">
      <dgm:prSet presAssocID="{96B7B69E-B121-4D03-BDBF-748AB4748E83}" presName="compNode" presStyleCnt="0"/>
      <dgm:spPr/>
    </dgm:pt>
    <dgm:pt modelId="{38C23E7F-47FB-4189-BF42-5C74B12C8CD8}" type="pres">
      <dgm:prSet presAssocID="{96B7B69E-B121-4D03-BDBF-748AB4748E83}" presName="aNode" presStyleLbl="bgShp" presStyleIdx="2" presStyleCnt="4" custScaleY="88235" custLinFactNeighborX="3050" custLinFactNeighborY="-5603"/>
      <dgm:spPr/>
      <dgm:t>
        <a:bodyPr/>
        <a:lstStyle/>
        <a:p>
          <a:endParaRPr lang="ru-RU"/>
        </a:p>
      </dgm:t>
    </dgm:pt>
    <dgm:pt modelId="{95E7F407-9A81-4789-847C-FE2CBA68AE31}" type="pres">
      <dgm:prSet presAssocID="{96B7B69E-B121-4D03-BDBF-748AB4748E83}" presName="textNode" presStyleLbl="bgShp" presStyleIdx="2" presStyleCnt="4"/>
      <dgm:spPr/>
      <dgm:t>
        <a:bodyPr/>
        <a:lstStyle/>
        <a:p>
          <a:endParaRPr lang="ru-RU"/>
        </a:p>
      </dgm:t>
    </dgm:pt>
    <dgm:pt modelId="{B28498DE-3C34-4877-9D9C-5EC9B2452A93}" type="pres">
      <dgm:prSet presAssocID="{96B7B69E-B121-4D03-BDBF-748AB4748E83}" presName="compChildNode" presStyleCnt="0"/>
      <dgm:spPr/>
    </dgm:pt>
    <dgm:pt modelId="{356E07E8-B072-4B73-9591-A21C10F89F7E}" type="pres">
      <dgm:prSet presAssocID="{96B7B69E-B121-4D03-BDBF-748AB4748E83}" presName="theInnerList" presStyleCnt="0"/>
      <dgm:spPr/>
    </dgm:pt>
    <dgm:pt modelId="{5275001A-E5B3-494B-AEB4-EB9877EADEFD}" type="pres">
      <dgm:prSet presAssocID="{20CBD28A-CB27-4B18-9524-C447F5899E06}" presName="childNode" presStyleLbl="node1" presStyleIdx="3" presStyleCnt="8" custScaleY="148569" custLinFactY="40484" custLinFactNeighborX="804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C8338A-A10F-4113-8B32-92CEA6821EEC}" type="pres">
      <dgm:prSet presAssocID="{20CBD28A-CB27-4B18-9524-C447F5899E06}" presName="aSpace2" presStyleCnt="0"/>
      <dgm:spPr/>
    </dgm:pt>
    <dgm:pt modelId="{56167373-08E2-4B29-A0FD-C9716CFC27C3}" type="pres">
      <dgm:prSet presAssocID="{3312F034-8705-4A48-92F0-0CD7CCB9613A}" presName="childNode" presStyleLbl="node1" presStyleIdx="4" presStyleCnt="8" custLinFactX="31246" custLinFactY="-67559" custLinFactNeighborX="10000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7378CE-AF9B-4FDC-8AEF-43FEF7909D93}" type="pres">
      <dgm:prSet presAssocID="{3312F034-8705-4A48-92F0-0CD7CCB9613A}" presName="aSpace2" presStyleCnt="0"/>
      <dgm:spPr/>
    </dgm:pt>
    <dgm:pt modelId="{79142C80-21CF-49DC-AEAC-68DB5B359ECD}" type="pres">
      <dgm:prSet presAssocID="{323808FD-54F4-410B-AC1C-1D9472A4DE4D}" presName="childNode" presStyleLbl="node1" presStyleIdx="5" presStyleCnt="8" custScaleY="130982" custLinFactX="-100000" custLinFactY="-48543" custLinFactNeighborX="-173116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CF813F-F249-4A51-9301-A10B18A2BD8A}" type="pres">
      <dgm:prSet presAssocID="{96B7B69E-B121-4D03-BDBF-748AB4748E83}" presName="aSpace" presStyleCnt="0"/>
      <dgm:spPr/>
    </dgm:pt>
    <dgm:pt modelId="{42DC168C-6823-4DD7-9912-28E605E2896D}" type="pres">
      <dgm:prSet presAssocID="{797DA58D-92D8-461E-B717-647EFF2AA4D7}" presName="compNode" presStyleCnt="0"/>
      <dgm:spPr/>
    </dgm:pt>
    <dgm:pt modelId="{F071C780-55AA-414C-B8C8-FE3628899C9F}" type="pres">
      <dgm:prSet presAssocID="{797DA58D-92D8-461E-B717-647EFF2AA4D7}" presName="aNode" presStyleLbl="bgShp" presStyleIdx="3" presStyleCnt="4" custScaleY="88235" custLinFactNeighborX="1119" custLinFactNeighborY="-5914"/>
      <dgm:spPr/>
      <dgm:t>
        <a:bodyPr/>
        <a:lstStyle/>
        <a:p>
          <a:endParaRPr lang="ru-RU"/>
        </a:p>
      </dgm:t>
    </dgm:pt>
    <dgm:pt modelId="{E06E0934-9008-49D4-BFBE-56D4056A75D4}" type="pres">
      <dgm:prSet presAssocID="{797DA58D-92D8-461E-B717-647EFF2AA4D7}" presName="textNode" presStyleLbl="bgShp" presStyleIdx="3" presStyleCnt="4"/>
      <dgm:spPr/>
      <dgm:t>
        <a:bodyPr/>
        <a:lstStyle/>
        <a:p>
          <a:endParaRPr lang="ru-RU"/>
        </a:p>
      </dgm:t>
    </dgm:pt>
    <dgm:pt modelId="{99EB31BD-E753-4D34-A51D-76754B6CDAD8}" type="pres">
      <dgm:prSet presAssocID="{797DA58D-92D8-461E-B717-647EFF2AA4D7}" presName="compChildNode" presStyleCnt="0"/>
      <dgm:spPr/>
    </dgm:pt>
    <dgm:pt modelId="{17D53EFD-1DB9-4D99-8553-D8E6B2388E50}" type="pres">
      <dgm:prSet presAssocID="{797DA58D-92D8-461E-B717-647EFF2AA4D7}" presName="theInnerList" presStyleCnt="0"/>
      <dgm:spPr/>
    </dgm:pt>
    <dgm:pt modelId="{19F36FA2-EC20-4CA8-AF53-576D8E1FBC73}" type="pres">
      <dgm:prSet presAssocID="{3AD0DAF4-AA1F-4194-87F7-D2B5CF538833}" presName="childNode" presStyleLbl="node1" presStyleIdx="6" presStyleCnt="8" custScaleY="34389" custLinFactNeighborX="-3129" custLinFactNeighborY="353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6B10BF-C127-4327-9C74-B71B946AED91}" type="pres">
      <dgm:prSet presAssocID="{3AD0DAF4-AA1F-4194-87F7-D2B5CF538833}" presName="aSpace2" presStyleCnt="0"/>
      <dgm:spPr/>
    </dgm:pt>
    <dgm:pt modelId="{C559BC64-7D04-4016-97AB-AA109A576A94}" type="pres">
      <dgm:prSet presAssocID="{F92ADDDB-3FDD-4745-99C7-96B9F014A3B7}" presName="childNode" presStyleLbl="node1" presStyleIdx="7" presStyleCnt="8" custScaleY="36199" custLinFactNeighborX="-3129" custLinFactNeighborY="-373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F4FB88D-D2F8-4CAD-B14D-09D519EF01F3}" type="presOf" srcId="{3312F034-8705-4A48-92F0-0CD7CCB9613A}" destId="{56167373-08E2-4B29-A0FD-C9716CFC27C3}" srcOrd="0" destOrd="0" presId="urn:microsoft.com/office/officeart/2005/8/layout/lProcess2"/>
    <dgm:cxn modelId="{4B8B2F11-C4DF-4D47-86DB-04DB37EF01D5}" type="presOf" srcId="{96B7B69E-B121-4D03-BDBF-748AB4748E83}" destId="{38C23E7F-47FB-4189-BF42-5C74B12C8CD8}" srcOrd="0" destOrd="0" presId="urn:microsoft.com/office/officeart/2005/8/layout/lProcess2"/>
    <dgm:cxn modelId="{12C00666-5763-4D53-A44C-79B9804D4406}" type="presOf" srcId="{BE92DA6B-C155-48E2-AE53-F486540CCB8D}" destId="{DFC0E22D-5AE5-45C1-AFCD-448C708E0B72}" srcOrd="0" destOrd="0" presId="urn:microsoft.com/office/officeart/2005/8/layout/lProcess2"/>
    <dgm:cxn modelId="{F6999DCB-6F47-41BB-9C10-E3586DBC170C}" srcId="{3D8ECF07-9025-49F4-9D66-2A293964B90E}" destId="{81BD592D-193F-46FA-B252-A0D75A125F6E}" srcOrd="0" destOrd="0" parTransId="{40B57792-BEC5-4011-9A5B-C495856FFFAA}" sibTransId="{026FDFC0-C016-4B23-B94D-7F50C4933283}"/>
    <dgm:cxn modelId="{8CADE88F-9060-4D54-8319-742F65330EA2}" srcId="{BE92DA6B-C155-48E2-AE53-F486540CCB8D}" destId="{3D8ECF07-9025-49F4-9D66-2A293964B90E}" srcOrd="1" destOrd="0" parTransId="{EDF105B9-5C7D-4AC0-9E16-E56FEB50DB73}" sibTransId="{D6A6F2AB-2FF1-471E-8A7E-9C22B2281CF8}"/>
    <dgm:cxn modelId="{25A99E4D-1AC6-4DBB-A126-4CBD6B5D2D55}" type="presOf" srcId="{2781C769-84FF-4137-892D-4877DE663568}" destId="{ED33D581-5CD1-4EA4-AA3E-D975A5FB0036}" srcOrd="1" destOrd="0" presId="urn:microsoft.com/office/officeart/2005/8/layout/lProcess2"/>
    <dgm:cxn modelId="{F24BDB83-F964-4580-9C3A-0183A38C76BD}" srcId="{BE92DA6B-C155-48E2-AE53-F486540CCB8D}" destId="{2781C769-84FF-4137-892D-4877DE663568}" srcOrd="0" destOrd="0" parTransId="{21C774B9-96C5-4730-860A-9E3C25B37DA0}" sibTransId="{B3EFF071-6105-4091-82AF-B7A927534A0E}"/>
    <dgm:cxn modelId="{BC5DC236-1B52-4B97-B839-B7BF3953C63A}" srcId="{96B7B69E-B121-4D03-BDBF-748AB4748E83}" destId="{323808FD-54F4-410B-AC1C-1D9472A4DE4D}" srcOrd="2" destOrd="0" parTransId="{10ADAAF3-A275-4555-9292-A5534A6C14C3}" sibTransId="{16A0059C-E771-44C2-BD39-EE599BE67DC0}"/>
    <dgm:cxn modelId="{337790CB-ACEC-4B30-82F8-EDF797FBEDC5}" srcId="{797DA58D-92D8-461E-B717-647EFF2AA4D7}" destId="{3AD0DAF4-AA1F-4194-87F7-D2B5CF538833}" srcOrd="0" destOrd="0" parTransId="{2AEC7C76-697F-4E51-865B-198D508F9758}" sibTransId="{75FF5948-2553-4A7D-8D7C-8821375F45A1}"/>
    <dgm:cxn modelId="{E6A1C511-4618-4CB3-91F1-42B549AA0266}" type="presOf" srcId="{3D8ECF07-9025-49F4-9D66-2A293964B90E}" destId="{8E650AAF-ECBE-4E48-8008-97A8B545D5D6}" srcOrd="1" destOrd="0" presId="urn:microsoft.com/office/officeart/2005/8/layout/lProcess2"/>
    <dgm:cxn modelId="{6A4E560D-4C97-4BBB-9FC2-52EC7521ADB7}" srcId="{BE92DA6B-C155-48E2-AE53-F486540CCB8D}" destId="{797DA58D-92D8-461E-B717-647EFF2AA4D7}" srcOrd="3" destOrd="0" parTransId="{38B456EB-890D-4E80-844A-46E80964E4F7}" sibTransId="{8896884A-ACF4-4B11-B9D5-D63E6C0B3781}"/>
    <dgm:cxn modelId="{05D66978-7287-4C68-AE9E-E76A16AA7968}" type="presOf" srcId="{3AD0DAF4-AA1F-4194-87F7-D2B5CF538833}" destId="{19F36FA2-EC20-4CA8-AF53-576D8E1FBC73}" srcOrd="0" destOrd="0" presId="urn:microsoft.com/office/officeart/2005/8/layout/lProcess2"/>
    <dgm:cxn modelId="{72A87278-4820-4544-8572-F24439DA0A0B}" srcId="{2781C769-84FF-4137-892D-4877DE663568}" destId="{713556EA-A540-427C-A431-77B2C38DB97D}" srcOrd="0" destOrd="0" parTransId="{4FC5BFCA-3566-46E0-98FD-1E65B719EA33}" sibTransId="{98C8D476-1897-4C66-A297-4C4FAF04A852}"/>
    <dgm:cxn modelId="{9621B760-1549-41B5-A4CA-CC03465CD8DB}" srcId="{3D8ECF07-9025-49F4-9D66-2A293964B90E}" destId="{8EF71B55-2929-4477-A438-B67842701E1A}" srcOrd="1" destOrd="0" parTransId="{120664DD-6EE2-4409-B7E8-1F5D761B8BE8}" sibTransId="{DCEB2CAB-A151-4D69-8E5F-3BA6168052FD}"/>
    <dgm:cxn modelId="{37CDEC3E-96AB-4324-92F5-42B0C6EA0232}" type="presOf" srcId="{8EF71B55-2929-4477-A438-B67842701E1A}" destId="{B61CEBCE-9649-4B82-8875-812FB3E2B265}" srcOrd="0" destOrd="0" presId="urn:microsoft.com/office/officeart/2005/8/layout/lProcess2"/>
    <dgm:cxn modelId="{ECD90A6E-AA1B-4D07-BEEB-E9791F552D5E}" type="presOf" srcId="{323808FD-54F4-410B-AC1C-1D9472A4DE4D}" destId="{79142C80-21CF-49DC-AEAC-68DB5B359ECD}" srcOrd="0" destOrd="0" presId="urn:microsoft.com/office/officeart/2005/8/layout/lProcess2"/>
    <dgm:cxn modelId="{09773A15-4DB8-4FFD-B70C-84A0E67DC424}" type="presOf" srcId="{797DA58D-92D8-461E-B717-647EFF2AA4D7}" destId="{E06E0934-9008-49D4-BFBE-56D4056A75D4}" srcOrd="1" destOrd="0" presId="urn:microsoft.com/office/officeart/2005/8/layout/lProcess2"/>
    <dgm:cxn modelId="{EBAEB29A-4B99-45DD-8772-215B73002AF5}" srcId="{96B7B69E-B121-4D03-BDBF-748AB4748E83}" destId="{20CBD28A-CB27-4B18-9524-C447F5899E06}" srcOrd="0" destOrd="0" parTransId="{FEDEFC48-B2C0-4478-AA9B-97181EDBCE11}" sibTransId="{7F13A3BB-7A12-4019-A465-2686AB260F76}"/>
    <dgm:cxn modelId="{D75535D8-CF2B-4039-B5C3-461A8A80E1C3}" type="presOf" srcId="{797DA58D-92D8-461E-B717-647EFF2AA4D7}" destId="{F071C780-55AA-414C-B8C8-FE3628899C9F}" srcOrd="0" destOrd="0" presId="urn:microsoft.com/office/officeart/2005/8/layout/lProcess2"/>
    <dgm:cxn modelId="{4FCA1A4C-1964-4FE9-B944-8416AC17B737}" type="presOf" srcId="{3D8ECF07-9025-49F4-9D66-2A293964B90E}" destId="{92EF0A6F-84C3-46A4-B7C2-25C475B3217E}" srcOrd="0" destOrd="0" presId="urn:microsoft.com/office/officeart/2005/8/layout/lProcess2"/>
    <dgm:cxn modelId="{9B3B4574-5127-4554-AF3E-CC1ACDA81CE1}" type="presOf" srcId="{96B7B69E-B121-4D03-BDBF-748AB4748E83}" destId="{95E7F407-9A81-4789-847C-FE2CBA68AE31}" srcOrd="1" destOrd="0" presId="urn:microsoft.com/office/officeart/2005/8/layout/lProcess2"/>
    <dgm:cxn modelId="{2E44A638-2ADA-46F8-9348-E758259821CE}" srcId="{BE92DA6B-C155-48E2-AE53-F486540CCB8D}" destId="{96B7B69E-B121-4D03-BDBF-748AB4748E83}" srcOrd="2" destOrd="0" parTransId="{5D9B67F0-15BB-4758-8546-A9F7D0E90A60}" sibTransId="{E94717BD-7A0F-417C-A689-281A90C2E6E1}"/>
    <dgm:cxn modelId="{21EDEA79-DF43-415C-89A2-461B8A95BDA2}" srcId="{797DA58D-92D8-461E-B717-647EFF2AA4D7}" destId="{F92ADDDB-3FDD-4745-99C7-96B9F014A3B7}" srcOrd="1" destOrd="0" parTransId="{272AE288-89F3-4585-9CDC-DA5ABA9D35BC}" sibTransId="{5FF64C3D-4799-421B-A846-6C42047C4F3B}"/>
    <dgm:cxn modelId="{75489BC0-6CB0-4FBD-8EFB-3A88AE488A14}" srcId="{96B7B69E-B121-4D03-BDBF-748AB4748E83}" destId="{3312F034-8705-4A48-92F0-0CD7CCB9613A}" srcOrd="1" destOrd="0" parTransId="{EB74EAB2-6DD2-4B1F-B737-0F176DC205EB}" sibTransId="{93A006C5-D8D9-43CB-A657-278F826185FD}"/>
    <dgm:cxn modelId="{092CE33E-A6D3-4C3D-8F9F-636E9733B7C1}" type="presOf" srcId="{81BD592D-193F-46FA-B252-A0D75A125F6E}" destId="{D88D40BE-D063-49C5-BFED-A351E9E1AE7E}" srcOrd="0" destOrd="0" presId="urn:microsoft.com/office/officeart/2005/8/layout/lProcess2"/>
    <dgm:cxn modelId="{7E4B7404-9AD8-4A71-A60E-E2D46AA8C699}" type="presOf" srcId="{2781C769-84FF-4137-892D-4877DE663568}" destId="{DBBEDA65-0373-47E3-8842-E0A93A5084A9}" srcOrd="0" destOrd="0" presId="urn:microsoft.com/office/officeart/2005/8/layout/lProcess2"/>
    <dgm:cxn modelId="{A64434E3-F052-4B7B-B235-F26418FB35D8}" type="presOf" srcId="{713556EA-A540-427C-A431-77B2C38DB97D}" destId="{7652835B-3CC3-433C-AB83-8DA6A469A081}" srcOrd="0" destOrd="0" presId="urn:microsoft.com/office/officeart/2005/8/layout/lProcess2"/>
    <dgm:cxn modelId="{D017F4FF-DACC-43B4-B6A5-8E30479A4FFA}" type="presOf" srcId="{20CBD28A-CB27-4B18-9524-C447F5899E06}" destId="{5275001A-E5B3-494B-AEB4-EB9877EADEFD}" srcOrd="0" destOrd="0" presId="urn:microsoft.com/office/officeart/2005/8/layout/lProcess2"/>
    <dgm:cxn modelId="{73D7CE24-F3B0-4349-A416-80C17E5F8F13}" type="presOf" srcId="{F92ADDDB-3FDD-4745-99C7-96B9F014A3B7}" destId="{C559BC64-7D04-4016-97AB-AA109A576A94}" srcOrd="0" destOrd="0" presId="urn:microsoft.com/office/officeart/2005/8/layout/lProcess2"/>
    <dgm:cxn modelId="{03C8B4AF-1229-4090-9C80-2743A2D1D703}" type="presParOf" srcId="{DFC0E22D-5AE5-45C1-AFCD-448C708E0B72}" destId="{58CAD79A-1C6C-407B-A1D6-0420699B5C80}" srcOrd="0" destOrd="0" presId="urn:microsoft.com/office/officeart/2005/8/layout/lProcess2"/>
    <dgm:cxn modelId="{D2CBA4DD-5DB0-4B8F-8C3B-1D1A86BBDABA}" type="presParOf" srcId="{58CAD79A-1C6C-407B-A1D6-0420699B5C80}" destId="{DBBEDA65-0373-47E3-8842-E0A93A5084A9}" srcOrd="0" destOrd="0" presId="urn:microsoft.com/office/officeart/2005/8/layout/lProcess2"/>
    <dgm:cxn modelId="{873E14BF-6612-4ABE-B321-CC28FC6CA1AC}" type="presParOf" srcId="{58CAD79A-1C6C-407B-A1D6-0420699B5C80}" destId="{ED33D581-5CD1-4EA4-AA3E-D975A5FB0036}" srcOrd="1" destOrd="0" presId="urn:microsoft.com/office/officeart/2005/8/layout/lProcess2"/>
    <dgm:cxn modelId="{8B8C9FE9-FDBC-4143-8D1C-F2E6B8E9C136}" type="presParOf" srcId="{58CAD79A-1C6C-407B-A1D6-0420699B5C80}" destId="{BB98D7A8-4235-4911-B524-5866D582A171}" srcOrd="2" destOrd="0" presId="urn:microsoft.com/office/officeart/2005/8/layout/lProcess2"/>
    <dgm:cxn modelId="{7C5AC051-2AC3-44EB-B104-1051A8FB81C4}" type="presParOf" srcId="{BB98D7A8-4235-4911-B524-5866D582A171}" destId="{1FF416FE-5D5A-48D5-BCD5-9F371715AE2F}" srcOrd="0" destOrd="0" presId="urn:microsoft.com/office/officeart/2005/8/layout/lProcess2"/>
    <dgm:cxn modelId="{3E96C36D-45FE-45F9-AE9A-11DCDEC3E737}" type="presParOf" srcId="{1FF416FE-5D5A-48D5-BCD5-9F371715AE2F}" destId="{7652835B-3CC3-433C-AB83-8DA6A469A081}" srcOrd="0" destOrd="0" presId="urn:microsoft.com/office/officeart/2005/8/layout/lProcess2"/>
    <dgm:cxn modelId="{557A02B6-7262-4F43-B5E6-27EE4CC52986}" type="presParOf" srcId="{DFC0E22D-5AE5-45C1-AFCD-448C708E0B72}" destId="{463DA614-BF93-47B1-B7C6-F42257599B5A}" srcOrd="1" destOrd="0" presId="urn:microsoft.com/office/officeart/2005/8/layout/lProcess2"/>
    <dgm:cxn modelId="{A242A9CE-4EDC-4E7B-9652-AD439A0B215B}" type="presParOf" srcId="{DFC0E22D-5AE5-45C1-AFCD-448C708E0B72}" destId="{025FE148-E0B2-44B1-A998-17EFB81D49A9}" srcOrd="2" destOrd="0" presId="urn:microsoft.com/office/officeart/2005/8/layout/lProcess2"/>
    <dgm:cxn modelId="{AA99DBB9-CA34-493F-8F2C-05B7FF7E3717}" type="presParOf" srcId="{025FE148-E0B2-44B1-A998-17EFB81D49A9}" destId="{92EF0A6F-84C3-46A4-B7C2-25C475B3217E}" srcOrd="0" destOrd="0" presId="urn:microsoft.com/office/officeart/2005/8/layout/lProcess2"/>
    <dgm:cxn modelId="{6412B66F-935B-4999-A6C8-65410745CE82}" type="presParOf" srcId="{025FE148-E0B2-44B1-A998-17EFB81D49A9}" destId="{8E650AAF-ECBE-4E48-8008-97A8B545D5D6}" srcOrd="1" destOrd="0" presId="urn:microsoft.com/office/officeart/2005/8/layout/lProcess2"/>
    <dgm:cxn modelId="{44810D7D-4C36-442B-853A-D266AB025679}" type="presParOf" srcId="{025FE148-E0B2-44B1-A998-17EFB81D49A9}" destId="{D3B96BB2-A5C1-425C-B205-90A461A899A5}" srcOrd="2" destOrd="0" presId="urn:microsoft.com/office/officeart/2005/8/layout/lProcess2"/>
    <dgm:cxn modelId="{AE986CC3-6760-42E6-8AAE-A918F827A32C}" type="presParOf" srcId="{D3B96BB2-A5C1-425C-B205-90A461A899A5}" destId="{71E9B87C-3D7C-4F1F-BF93-14B91DF843B9}" srcOrd="0" destOrd="0" presId="urn:microsoft.com/office/officeart/2005/8/layout/lProcess2"/>
    <dgm:cxn modelId="{49DC3030-78A6-4B87-92CD-6A9958C00BF5}" type="presParOf" srcId="{71E9B87C-3D7C-4F1F-BF93-14B91DF843B9}" destId="{D88D40BE-D063-49C5-BFED-A351E9E1AE7E}" srcOrd="0" destOrd="0" presId="urn:microsoft.com/office/officeart/2005/8/layout/lProcess2"/>
    <dgm:cxn modelId="{50D090FD-FB01-4208-9AAF-F2ED593380CD}" type="presParOf" srcId="{71E9B87C-3D7C-4F1F-BF93-14B91DF843B9}" destId="{DC43452C-CC14-4AC7-87F4-5EE49C99A5DC}" srcOrd="1" destOrd="0" presId="urn:microsoft.com/office/officeart/2005/8/layout/lProcess2"/>
    <dgm:cxn modelId="{CCDC332D-FA49-4292-AD1A-C68F9B3A2623}" type="presParOf" srcId="{71E9B87C-3D7C-4F1F-BF93-14B91DF843B9}" destId="{B61CEBCE-9649-4B82-8875-812FB3E2B265}" srcOrd="2" destOrd="0" presId="urn:microsoft.com/office/officeart/2005/8/layout/lProcess2"/>
    <dgm:cxn modelId="{8A6277E0-A8AA-42EC-B971-4859F93C86F1}" type="presParOf" srcId="{DFC0E22D-5AE5-45C1-AFCD-448C708E0B72}" destId="{A53829AE-0133-4521-A8F1-692B8E37DAA3}" srcOrd="3" destOrd="0" presId="urn:microsoft.com/office/officeart/2005/8/layout/lProcess2"/>
    <dgm:cxn modelId="{994C8733-8852-46C0-B2FC-DCDC8D588D3A}" type="presParOf" srcId="{DFC0E22D-5AE5-45C1-AFCD-448C708E0B72}" destId="{BB9141E0-9040-4383-AA02-B3A17F99EE57}" srcOrd="4" destOrd="0" presId="urn:microsoft.com/office/officeart/2005/8/layout/lProcess2"/>
    <dgm:cxn modelId="{C4CA4C1F-6112-427B-9FE8-5BF3F227F608}" type="presParOf" srcId="{BB9141E0-9040-4383-AA02-B3A17F99EE57}" destId="{38C23E7F-47FB-4189-BF42-5C74B12C8CD8}" srcOrd="0" destOrd="0" presId="urn:microsoft.com/office/officeart/2005/8/layout/lProcess2"/>
    <dgm:cxn modelId="{916FD476-72AA-409B-A6A6-7C44ADDEBC66}" type="presParOf" srcId="{BB9141E0-9040-4383-AA02-B3A17F99EE57}" destId="{95E7F407-9A81-4789-847C-FE2CBA68AE31}" srcOrd="1" destOrd="0" presId="urn:microsoft.com/office/officeart/2005/8/layout/lProcess2"/>
    <dgm:cxn modelId="{F170B71D-DB3A-4B12-BDAE-E1DF41E36499}" type="presParOf" srcId="{BB9141E0-9040-4383-AA02-B3A17F99EE57}" destId="{B28498DE-3C34-4877-9D9C-5EC9B2452A93}" srcOrd="2" destOrd="0" presId="urn:microsoft.com/office/officeart/2005/8/layout/lProcess2"/>
    <dgm:cxn modelId="{2EBC39C7-3321-4A8A-B77B-681D0F167A96}" type="presParOf" srcId="{B28498DE-3C34-4877-9D9C-5EC9B2452A93}" destId="{356E07E8-B072-4B73-9591-A21C10F89F7E}" srcOrd="0" destOrd="0" presId="urn:microsoft.com/office/officeart/2005/8/layout/lProcess2"/>
    <dgm:cxn modelId="{7D99E961-DE70-4FAD-9D25-235A30877068}" type="presParOf" srcId="{356E07E8-B072-4B73-9591-A21C10F89F7E}" destId="{5275001A-E5B3-494B-AEB4-EB9877EADEFD}" srcOrd="0" destOrd="0" presId="urn:microsoft.com/office/officeart/2005/8/layout/lProcess2"/>
    <dgm:cxn modelId="{84099537-91C5-48C6-920D-F841B03E1FC6}" type="presParOf" srcId="{356E07E8-B072-4B73-9591-A21C10F89F7E}" destId="{46C8338A-A10F-4113-8B32-92CEA6821EEC}" srcOrd="1" destOrd="0" presId="urn:microsoft.com/office/officeart/2005/8/layout/lProcess2"/>
    <dgm:cxn modelId="{AD630FCA-92FD-4D2B-9D79-3D0ED402FD7F}" type="presParOf" srcId="{356E07E8-B072-4B73-9591-A21C10F89F7E}" destId="{56167373-08E2-4B29-A0FD-C9716CFC27C3}" srcOrd="2" destOrd="0" presId="urn:microsoft.com/office/officeart/2005/8/layout/lProcess2"/>
    <dgm:cxn modelId="{55192364-A937-4981-B050-5EA255B56499}" type="presParOf" srcId="{356E07E8-B072-4B73-9591-A21C10F89F7E}" destId="{A47378CE-AF9B-4FDC-8AEF-43FEF7909D93}" srcOrd="3" destOrd="0" presId="urn:microsoft.com/office/officeart/2005/8/layout/lProcess2"/>
    <dgm:cxn modelId="{87DE0223-B3DD-4B49-8DAC-C261A5363715}" type="presParOf" srcId="{356E07E8-B072-4B73-9591-A21C10F89F7E}" destId="{79142C80-21CF-49DC-AEAC-68DB5B359ECD}" srcOrd="4" destOrd="0" presId="urn:microsoft.com/office/officeart/2005/8/layout/lProcess2"/>
    <dgm:cxn modelId="{D7051F15-BBD9-4AA6-AF53-0079A6858C08}" type="presParOf" srcId="{DFC0E22D-5AE5-45C1-AFCD-448C708E0B72}" destId="{F1CF813F-F249-4A51-9301-A10B18A2BD8A}" srcOrd="5" destOrd="0" presId="urn:microsoft.com/office/officeart/2005/8/layout/lProcess2"/>
    <dgm:cxn modelId="{4E434B95-0D28-4207-A6E8-4644390EDA2A}" type="presParOf" srcId="{DFC0E22D-5AE5-45C1-AFCD-448C708E0B72}" destId="{42DC168C-6823-4DD7-9912-28E605E2896D}" srcOrd="6" destOrd="0" presId="urn:microsoft.com/office/officeart/2005/8/layout/lProcess2"/>
    <dgm:cxn modelId="{F187EB69-7A2D-47F3-B404-7AA50C58050A}" type="presParOf" srcId="{42DC168C-6823-4DD7-9912-28E605E2896D}" destId="{F071C780-55AA-414C-B8C8-FE3628899C9F}" srcOrd="0" destOrd="0" presId="urn:microsoft.com/office/officeart/2005/8/layout/lProcess2"/>
    <dgm:cxn modelId="{E602DF48-AAAF-417F-BDB2-20FB30CF641E}" type="presParOf" srcId="{42DC168C-6823-4DD7-9912-28E605E2896D}" destId="{E06E0934-9008-49D4-BFBE-56D4056A75D4}" srcOrd="1" destOrd="0" presId="urn:microsoft.com/office/officeart/2005/8/layout/lProcess2"/>
    <dgm:cxn modelId="{3CEC334C-76B4-4833-BC96-1DF1EB0BEE4A}" type="presParOf" srcId="{42DC168C-6823-4DD7-9912-28E605E2896D}" destId="{99EB31BD-E753-4D34-A51D-76754B6CDAD8}" srcOrd="2" destOrd="0" presId="urn:microsoft.com/office/officeart/2005/8/layout/lProcess2"/>
    <dgm:cxn modelId="{FFEEDED4-5F28-4674-AF83-DDB026982021}" type="presParOf" srcId="{99EB31BD-E753-4D34-A51D-76754B6CDAD8}" destId="{17D53EFD-1DB9-4D99-8553-D8E6B2388E50}" srcOrd="0" destOrd="0" presId="urn:microsoft.com/office/officeart/2005/8/layout/lProcess2"/>
    <dgm:cxn modelId="{EA1AA1AE-AA6F-4986-B4E8-997E5FADB4B0}" type="presParOf" srcId="{17D53EFD-1DB9-4D99-8553-D8E6B2388E50}" destId="{19F36FA2-EC20-4CA8-AF53-576D8E1FBC73}" srcOrd="0" destOrd="0" presId="urn:microsoft.com/office/officeart/2005/8/layout/lProcess2"/>
    <dgm:cxn modelId="{1BFFC330-6699-47B2-90B2-6F88D5F014B8}" type="presParOf" srcId="{17D53EFD-1DB9-4D99-8553-D8E6B2388E50}" destId="{B86B10BF-C127-4327-9C74-B71B946AED91}" srcOrd="1" destOrd="0" presId="urn:microsoft.com/office/officeart/2005/8/layout/lProcess2"/>
    <dgm:cxn modelId="{0F4C1D22-409D-4D16-A883-D41AAEDB1756}" type="presParOf" srcId="{17D53EFD-1DB9-4D99-8553-D8E6B2388E50}" destId="{C559BC64-7D04-4016-97AB-AA109A576A94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F7CFD83-9B9D-47C4-84EB-8A9E43ECC375}" type="doc">
      <dgm:prSet loTypeId="urn:microsoft.com/office/officeart/2008/layout/RadialCluster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A0C8CA5-5076-46CF-BDC1-3759CF038A0A}">
      <dgm:prSet phldrT="[Текст]"/>
      <dgm:spPr>
        <a:solidFill>
          <a:srgbClr val="F2E4CA"/>
        </a:solidFill>
      </dgm:spPr>
      <dgm:t>
        <a:bodyPr/>
        <a:lstStyle/>
        <a:p>
          <a:r>
            <a:rPr lang="ru-RU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rPr>
            <a:t>СУБЪЕКТЫ ВЫДВИЖЕНИЯ</a:t>
          </a:r>
          <a:endParaRPr lang="ru-RU" b="1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solidFill>
              <a:schemeClr val="accent3">
                <a:lumMod val="75000"/>
              </a:schemeClr>
            </a:solidFill>
            <a:effectLst/>
          </a:endParaRPr>
        </a:p>
      </dgm:t>
    </dgm:pt>
    <dgm:pt modelId="{DDE87CB0-15F3-466F-8D4D-A6BB27F0BFF0}" type="parTrans" cxnId="{90AB2CCF-46AA-4784-9635-E619324ED2C8}">
      <dgm:prSet/>
      <dgm:spPr/>
      <dgm:t>
        <a:bodyPr/>
        <a:lstStyle/>
        <a:p>
          <a:endParaRPr lang="ru-RU"/>
        </a:p>
      </dgm:t>
    </dgm:pt>
    <dgm:pt modelId="{319C4502-862B-412D-B9A5-D936BA0BE479}" type="sibTrans" cxnId="{90AB2CCF-46AA-4784-9635-E619324ED2C8}">
      <dgm:prSet/>
      <dgm:spPr/>
      <dgm:t>
        <a:bodyPr/>
        <a:lstStyle/>
        <a:p>
          <a:endParaRPr lang="ru-RU"/>
        </a:p>
      </dgm:t>
    </dgm:pt>
    <dgm:pt modelId="{11441810-B846-41EA-8684-B908ACB67445}">
      <dgm:prSet phldrT="[Текст]" custT="1"/>
      <dgm:spPr/>
      <dgm:t>
        <a:bodyPr/>
        <a:lstStyle/>
        <a:p>
          <a:r>
            <a:rPr lang="ru-RU" sz="14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трудовой коллектив организации </a:t>
          </a:r>
          <a:endParaRPr lang="ru-RU" sz="1400" b="0" dirty="0">
            <a:latin typeface="Arial" pitchFamily="34" charset="0"/>
            <a:cs typeface="Arial" pitchFamily="34" charset="0"/>
          </a:endParaRPr>
        </a:p>
      </dgm:t>
    </dgm:pt>
    <dgm:pt modelId="{3BD69081-44C5-49B5-A6A6-B31D06B98DCB}" type="parTrans" cxnId="{04828F7F-F164-4863-9FFE-4B942792D92C}">
      <dgm:prSet/>
      <dgm:spPr/>
      <dgm:t>
        <a:bodyPr/>
        <a:lstStyle/>
        <a:p>
          <a:endParaRPr lang="ru-RU"/>
        </a:p>
      </dgm:t>
    </dgm:pt>
    <dgm:pt modelId="{28912539-88A5-4CC7-83CB-5629F95F1716}" type="sibTrans" cxnId="{04828F7F-F164-4863-9FFE-4B942792D92C}">
      <dgm:prSet/>
      <dgm:spPr/>
      <dgm:t>
        <a:bodyPr/>
        <a:lstStyle/>
        <a:p>
          <a:endParaRPr lang="ru-RU"/>
        </a:p>
      </dgm:t>
    </dgm:pt>
    <dgm:pt modelId="{23F64103-DD76-4E9F-AF51-41C635E812EC}">
      <dgm:prSet phldrT="[Текст]" custT="1"/>
      <dgm:spPr/>
      <dgm:t>
        <a:bodyPr/>
        <a:lstStyle/>
        <a:p>
          <a:r>
            <a:rPr lang="ru-RU" sz="1400" dirty="0" smtClean="0">
              <a:latin typeface="Arial" pitchFamily="34" charset="0"/>
              <a:cs typeface="Arial" pitchFamily="34" charset="0"/>
            </a:rPr>
            <a:t>трудовой коллектив структурного подразделения </a:t>
          </a:r>
          <a:endParaRPr lang="ru-RU" sz="1400" dirty="0">
            <a:latin typeface="Arial" pitchFamily="34" charset="0"/>
            <a:cs typeface="Arial" pitchFamily="34" charset="0"/>
          </a:endParaRPr>
        </a:p>
      </dgm:t>
    </dgm:pt>
    <dgm:pt modelId="{6DCECB32-956C-4E9D-8159-DCE0D008EA9F}" type="parTrans" cxnId="{6B0C5DF0-E843-49C7-BD14-B83F1E42D1E5}">
      <dgm:prSet/>
      <dgm:spPr/>
      <dgm:t>
        <a:bodyPr/>
        <a:lstStyle/>
        <a:p>
          <a:endParaRPr lang="ru-RU"/>
        </a:p>
      </dgm:t>
    </dgm:pt>
    <dgm:pt modelId="{87ABDFA6-826E-4C87-B5BB-88B46A3ED36D}" type="sibTrans" cxnId="{6B0C5DF0-E843-49C7-BD14-B83F1E42D1E5}">
      <dgm:prSet/>
      <dgm:spPr/>
      <dgm:t>
        <a:bodyPr/>
        <a:lstStyle/>
        <a:p>
          <a:endParaRPr lang="ru-RU"/>
        </a:p>
      </dgm:t>
    </dgm:pt>
    <dgm:pt modelId="{7E29DD0F-E367-4953-B52A-3E63FDB1E249}">
      <dgm:prSet phldrT="[Текст]" custT="1"/>
      <dgm:spPr/>
      <dgm:t>
        <a:bodyPr/>
        <a:lstStyle/>
        <a:p>
          <a:r>
            <a:rPr lang="ru-RU" sz="1400" dirty="0" smtClean="0">
              <a:latin typeface="Arial" pitchFamily="34" charset="0"/>
              <a:cs typeface="Arial" pitchFamily="34" charset="0"/>
            </a:rPr>
            <a:t>трудовые коллективы нескольких структурных подразделений</a:t>
          </a:r>
          <a:endParaRPr lang="ru-RU" sz="1400" dirty="0">
            <a:latin typeface="Arial" pitchFamily="34" charset="0"/>
            <a:cs typeface="Arial" pitchFamily="34" charset="0"/>
          </a:endParaRPr>
        </a:p>
      </dgm:t>
    </dgm:pt>
    <dgm:pt modelId="{8162B1D7-3BF6-43FC-B50B-0EAF8F6C4FB4}" type="parTrans" cxnId="{C2499102-3F95-478A-9749-1B43A9B9BCE4}">
      <dgm:prSet/>
      <dgm:spPr/>
      <dgm:t>
        <a:bodyPr/>
        <a:lstStyle/>
        <a:p>
          <a:endParaRPr lang="ru-RU"/>
        </a:p>
      </dgm:t>
    </dgm:pt>
    <dgm:pt modelId="{1228AB0D-1BC7-41FA-BB85-E7B67C5446DF}" type="sibTrans" cxnId="{C2499102-3F95-478A-9749-1B43A9B9BCE4}">
      <dgm:prSet/>
      <dgm:spPr/>
      <dgm:t>
        <a:bodyPr/>
        <a:lstStyle/>
        <a:p>
          <a:endParaRPr lang="ru-RU"/>
        </a:p>
      </dgm:t>
    </dgm:pt>
    <dgm:pt modelId="{73073AD9-763C-4DFF-8D52-9EB685CDAD0D}">
      <dgm:prSet custT="1"/>
      <dgm:spPr/>
      <dgm:t>
        <a:bodyPr/>
        <a:lstStyle/>
        <a:p>
          <a:r>
            <a:rPr lang="ru-RU" sz="1400" dirty="0" smtClean="0">
              <a:latin typeface="Arial" pitchFamily="34" charset="0"/>
              <a:cs typeface="Arial" pitchFamily="34" charset="0"/>
            </a:rPr>
            <a:t>трудовые коллективы организации и структурного подразделения</a:t>
          </a:r>
          <a:endParaRPr lang="ru-RU" sz="1400" dirty="0">
            <a:latin typeface="Arial" pitchFamily="34" charset="0"/>
            <a:cs typeface="Arial" pitchFamily="34" charset="0"/>
          </a:endParaRPr>
        </a:p>
      </dgm:t>
    </dgm:pt>
    <dgm:pt modelId="{3ABEBAD8-72A9-4DF8-8402-35144668EE9C}" type="parTrans" cxnId="{B7AB6308-7D8C-411B-8BBC-09E6C5BE023B}">
      <dgm:prSet/>
      <dgm:spPr/>
      <dgm:t>
        <a:bodyPr/>
        <a:lstStyle/>
        <a:p>
          <a:endParaRPr lang="ru-RU"/>
        </a:p>
      </dgm:t>
    </dgm:pt>
    <dgm:pt modelId="{B58D2A33-1B1D-4D32-BF63-7F295A35FF08}" type="sibTrans" cxnId="{B7AB6308-7D8C-411B-8BBC-09E6C5BE023B}">
      <dgm:prSet/>
      <dgm:spPr/>
      <dgm:t>
        <a:bodyPr/>
        <a:lstStyle/>
        <a:p>
          <a:endParaRPr lang="ru-RU"/>
        </a:p>
      </dgm:t>
    </dgm:pt>
    <dgm:pt modelId="{D86B8562-EE35-4DC9-8265-AEC738F35C80}">
      <dgm:prSet custT="1"/>
      <dgm:spPr/>
      <dgm:t>
        <a:bodyPr/>
        <a:lstStyle/>
        <a:p>
          <a:r>
            <a:rPr lang="ru-RU" sz="1400" dirty="0" smtClean="0">
              <a:latin typeface="Arial" pitchFamily="34" charset="0"/>
              <a:cs typeface="Arial" pitchFamily="34" charset="0"/>
            </a:rPr>
            <a:t>трудовые коллективы нескольких организаций  </a:t>
          </a:r>
          <a:endParaRPr lang="ru-RU" sz="1400" dirty="0">
            <a:latin typeface="Arial" pitchFamily="34" charset="0"/>
            <a:cs typeface="Arial" pitchFamily="34" charset="0"/>
          </a:endParaRPr>
        </a:p>
      </dgm:t>
    </dgm:pt>
    <dgm:pt modelId="{BAA1E0F0-F2A0-49A0-B28B-040A57C7D069}" type="parTrans" cxnId="{7858A5F0-E064-4290-8D79-72EA86431CB8}">
      <dgm:prSet/>
      <dgm:spPr/>
      <dgm:t>
        <a:bodyPr/>
        <a:lstStyle/>
        <a:p>
          <a:endParaRPr lang="ru-RU"/>
        </a:p>
      </dgm:t>
    </dgm:pt>
    <dgm:pt modelId="{280DC90F-9F28-4CE5-B24E-2FEAB1F64535}" type="sibTrans" cxnId="{7858A5F0-E064-4290-8D79-72EA86431CB8}">
      <dgm:prSet/>
      <dgm:spPr/>
      <dgm:t>
        <a:bodyPr/>
        <a:lstStyle/>
        <a:p>
          <a:endParaRPr lang="ru-RU"/>
        </a:p>
      </dgm:t>
    </dgm:pt>
    <dgm:pt modelId="{ED6E743B-FA9F-4DAE-8BFA-6EB849FA2D6C}" type="pres">
      <dgm:prSet presAssocID="{0F7CFD83-9B9D-47C4-84EB-8A9E43ECC375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AC789209-3EB0-4B0D-934E-35E35ED347CD}" type="pres">
      <dgm:prSet presAssocID="{0A0C8CA5-5076-46CF-BDC1-3759CF038A0A}" presName="singleCycle" presStyleCnt="0"/>
      <dgm:spPr/>
    </dgm:pt>
    <dgm:pt modelId="{CF40BB05-BD97-4735-8E58-B1A0675B2224}" type="pres">
      <dgm:prSet presAssocID="{0A0C8CA5-5076-46CF-BDC1-3759CF038A0A}" presName="singleCenter" presStyleLbl="node1" presStyleIdx="0" presStyleCnt="6" custScaleX="133333" custScaleY="54321" custLinFactNeighborX="114" custLinFactNeighborY="-52703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  <dgm:pt modelId="{EA5A5DA9-BDF3-4EDA-8DE3-A759C5EFF170}" type="pres">
      <dgm:prSet presAssocID="{3BD69081-44C5-49B5-A6A6-B31D06B98DCB}" presName="Name56" presStyleLbl="parChTrans1D2" presStyleIdx="0" presStyleCnt="5"/>
      <dgm:spPr/>
      <dgm:t>
        <a:bodyPr/>
        <a:lstStyle/>
        <a:p>
          <a:endParaRPr lang="ru-RU"/>
        </a:p>
      </dgm:t>
    </dgm:pt>
    <dgm:pt modelId="{AD0DDD19-3C4F-42BE-8BC5-1383778BE6AC}" type="pres">
      <dgm:prSet presAssocID="{11441810-B846-41EA-8684-B908ACB67445}" presName="text0" presStyleLbl="node1" presStyleIdx="1" presStyleCnt="6" custScaleX="221117" custScaleY="81076" custRadScaleRad="169269" custRadScaleInc="1416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4ABB9A-55EB-49B5-BE76-8C944E77A0BA}" type="pres">
      <dgm:prSet presAssocID="{6DCECB32-956C-4E9D-8159-DCE0D008EA9F}" presName="Name56" presStyleLbl="parChTrans1D2" presStyleIdx="1" presStyleCnt="5"/>
      <dgm:spPr/>
      <dgm:t>
        <a:bodyPr/>
        <a:lstStyle/>
        <a:p>
          <a:endParaRPr lang="ru-RU"/>
        </a:p>
      </dgm:t>
    </dgm:pt>
    <dgm:pt modelId="{B3AA0659-4256-425C-8A5A-51AB358AF82B}" type="pres">
      <dgm:prSet presAssocID="{23F64103-DD76-4E9F-AF51-41C635E812EC}" presName="text0" presStyleLbl="node1" presStyleIdx="2" presStyleCnt="6" custScaleX="221117" custRadScaleRad="155408" custRadScaleInc="-3368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9F72F4-5A8C-488B-8DA2-19833AB0D944}" type="pres">
      <dgm:prSet presAssocID="{8162B1D7-3BF6-43FC-B50B-0EAF8F6C4FB4}" presName="Name56" presStyleLbl="parChTrans1D2" presStyleIdx="2" presStyleCnt="5"/>
      <dgm:spPr/>
      <dgm:t>
        <a:bodyPr/>
        <a:lstStyle/>
        <a:p>
          <a:endParaRPr lang="ru-RU"/>
        </a:p>
      </dgm:t>
    </dgm:pt>
    <dgm:pt modelId="{C5D80E9D-3136-4776-A487-1E08F3D901C5}" type="pres">
      <dgm:prSet presAssocID="{7E29DD0F-E367-4953-B52A-3E63FDB1E249}" presName="text0" presStyleLbl="node1" presStyleIdx="3" presStyleCnt="6" custScaleX="221117" custScaleY="92132" custRadScaleRad="139421" custRadScaleInc="3783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5D96AC-CF03-40ED-824C-2D61087500FD}" type="pres">
      <dgm:prSet presAssocID="{3ABEBAD8-72A9-4DF8-8402-35144668EE9C}" presName="Name56" presStyleLbl="parChTrans1D2" presStyleIdx="3" presStyleCnt="5"/>
      <dgm:spPr/>
      <dgm:t>
        <a:bodyPr/>
        <a:lstStyle/>
        <a:p>
          <a:endParaRPr lang="ru-RU"/>
        </a:p>
      </dgm:t>
    </dgm:pt>
    <dgm:pt modelId="{0C12AF5D-C934-4E32-B31E-0DAE660CEF81}" type="pres">
      <dgm:prSet presAssocID="{73073AD9-763C-4DFF-8D52-9EB685CDAD0D}" presName="text0" presStyleLbl="node1" presStyleIdx="4" presStyleCnt="6" custScaleX="221117" custScaleY="92132" custRadScaleRad="22741" custRadScaleInc="3959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7ACDDB-017A-4F1C-94AD-09C7E2F87193}" type="pres">
      <dgm:prSet presAssocID="{BAA1E0F0-F2A0-49A0-B28B-040A57C7D069}" presName="Name56" presStyleLbl="parChTrans1D2" presStyleIdx="4" presStyleCnt="5"/>
      <dgm:spPr/>
      <dgm:t>
        <a:bodyPr/>
        <a:lstStyle/>
        <a:p>
          <a:endParaRPr lang="ru-RU"/>
        </a:p>
      </dgm:t>
    </dgm:pt>
    <dgm:pt modelId="{ABE03391-8AB7-4C40-8EEF-DD3A2F69AE48}" type="pres">
      <dgm:prSet presAssocID="{D86B8562-EE35-4DC9-8265-AEC738F35C80}" presName="text0" presStyleLbl="node1" presStyleIdx="5" presStyleCnt="6" custScaleX="221117" custScaleY="92132" custRadScaleRad="124556" custRadScaleInc="413452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</dgm:ptLst>
  <dgm:cxnLst>
    <dgm:cxn modelId="{C2499102-3F95-478A-9749-1B43A9B9BCE4}" srcId="{0A0C8CA5-5076-46CF-BDC1-3759CF038A0A}" destId="{7E29DD0F-E367-4953-B52A-3E63FDB1E249}" srcOrd="2" destOrd="0" parTransId="{8162B1D7-3BF6-43FC-B50B-0EAF8F6C4FB4}" sibTransId="{1228AB0D-1BC7-41FA-BB85-E7B67C5446DF}"/>
    <dgm:cxn modelId="{E2D051EE-2CDF-4887-AD70-C84D68C9FF07}" type="presOf" srcId="{0F7CFD83-9B9D-47C4-84EB-8A9E43ECC375}" destId="{ED6E743B-FA9F-4DAE-8BFA-6EB849FA2D6C}" srcOrd="0" destOrd="0" presId="urn:microsoft.com/office/officeart/2008/layout/RadialCluster"/>
    <dgm:cxn modelId="{8F5BF775-EAA9-431B-985A-B9983FF12CF1}" type="presOf" srcId="{73073AD9-763C-4DFF-8D52-9EB685CDAD0D}" destId="{0C12AF5D-C934-4E32-B31E-0DAE660CEF81}" srcOrd="0" destOrd="0" presId="urn:microsoft.com/office/officeart/2008/layout/RadialCluster"/>
    <dgm:cxn modelId="{8EB305B2-62A0-43A3-AD8D-A529473D170B}" type="presOf" srcId="{7E29DD0F-E367-4953-B52A-3E63FDB1E249}" destId="{C5D80E9D-3136-4776-A487-1E08F3D901C5}" srcOrd="0" destOrd="0" presId="urn:microsoft.com/office/officeart/2008/layout/RadialCluster"/>
    <dgm:cxn modelId="{57E528D2-F602-448F-B39B-A34381B971E5}" type="presOf" srcId="{6DCECB32-956C-4E9D-8159-DCE0D008EA9F}" destId="{5B4ABB9A-55EB-49B5-BE76-8C944E77A0BA}" srcOrd="0" destOrd="0" presId="urn:microsoft.com/office/officeart/2008/layout/RadialCluster"/>
    <dgm:cxn modelId="{72930D15-FE3A-4D76-936D-74A0D82B4D36}" type="presOf" srcId="{8162B1D7-3BF6-43FC-B50B-0EAF8F6C4FB4}" destId="{FB9F72F4-5A8C-488B-8DA2-19833AB0D944}" srcOrd="0" destOrd="0" presId="urn:microsoft.com/office/officeart/2008/layout/RadialCluster"/>
    <dgm:cxn modelId="{B7AB6308-7D8C-411B-8BBC-09E6C5BE023B}" srcId="{0A0C8CA5-5076-46CF-BDC1-3759CF038A0A}" destId="{73073AD9-763C-4DFF-8D52-9EB685CDAD0D}" srcOrd="3" destOrd="0" parTransId="{3ABEBAD8-72A9-4DF8-8402-35144668EE9C}" sibTransId="{B58D2A33-1B1D-4D32-BF63-7F295A35FF08}"/>
    <dgm:cxn modelId="{6B0C5DF0-E843-49C7-BD14-B83F1E42D1E5}" srcId="{0A0C8CA5-5076-46CF-BDC1-3759CF038A0A}" destId="{23F64103-DD76-4E9F-AF51-41C635E812EC}" srcOrd="1" destOrd="0" parTransId="{6DCECB32-956C-4E9D-8159-DCE0D008EA9F}" sibTransId="{87ABDFA6-826E-4C87-B5BB-88B46A3ED36D}"/>
    <dgm:cxn modelId="{A952D0AB-5150-413D-BDFD-B166AED36CAE}" type="presOf" srcId="{3ABEBAD8-72A9-4DF8-8402-35144668EE9C}" destId="{365D96AC-CF03-40ED-824C-2D61087500FD}" srcOrd="0" destOrd="0" presId="urn:microsoft.com/office/officeart/2008/layout/RadialCluster"/>
    <dgm:cxn modelId="{7B1722A5-4EDE-4AF3-ACE6-27B07655F13B}" type="presOf" srcId="{23F64103-DD76-4E9F-AF51-41C635E812EC}" destId="{B3AA0659-4256-425C-8A5A-51AB358AF82B}" srcOrd="0" destOrd="0" presId="urn:microsoft.com/office/officeart/2008/layout/RadialCluster"/>
    <dgm:cxn modelId="{00C21819-299C-425C-BE6B-1535C2E07B17}" type="presOf" srcId="{11441810-B846-41EA-8684-B908ACB67445}" destId="{AD0DDD19-3C4F-42BE-8BC5-1383778BE6AC}" srcOrd="0" destOrd="0" presId="urn:microsoft.com/office/officeart/2008/layout/RadialCluster"/>
    <dgm:cxn modelId="{A7F0607A-F26B-413E-B75C-7C53EE5D7D29}" type="presOf" srcId="{D86B8562-EE35-4DC9-8265-AEC738F35C80}" destId="{ABE03391-8AB7-4C40-8EEF-DD3A2F69AE48}" srcOrd="0" destOrd="0" presId="urn:microsoft.com/office/officeart/2008/layout/RadialCluster"/>
    <dgm:cxn modelId="{5756EDD1-1EF3-45AA-A6C6-03B4CC0E7104}" type="presOf" srcId="{BAA1E0F0-F2A0-49A0-B28B-040A57C7D069}" destId="{B67ACDDB-017A-4F1C-94AD-09C7E2F87193}" srcOrd="0" destOrd="0" presId="urn:microsoft.com/office/officeart/2008/layout/RadialCluster"/>
    <dgm:cxn modelId="{04828F7F-F164-4863-9FFE-4B942792D92C}" srcId="{0A0C8CA5-5076-46CF-BDC1-3759CF038A0A}" destId="{11441810-B846-41EA-8684-B908ACB67445}" srcOrd="0" destOrd="0" parTransId="{3BD69081-44C5-49B5-A6A6-B31D06B98DCB}" sibTransId="{28912539-88A5-4CC7-83CB-5629F95F1716}"/>
    <dgm:cxn modelId="{971D13AA-A10B-4217-BA46-E3A4EE310A61}" type="presOf" srcId="{0A0C8CA5-5076-46CF-BDC1-3759CF038A0A}" destId="{CF40BB05-BD97-4735-8E58-B1A0675B2224}" srcOrd="0" destOrd="0" presId="urn:microsoft.com/office/officeart/2008/layout/RadialCluster"/>
    <dgm:cxn modelId="{7858A5F0-E064-4290-8D79-72EA86431CB8}" srcId="{0A0C8CA5-5076-46CF-BDC1-3759CF038A0A}" destId="{D86B8562-EE35-4DC9-8265-AEC738F35C80}" srcOrd="4" destOrd="0" parTransId="{BAA1E0F0-F2A0-49A0-B28B-040A57C7D069}" sibTransId="{280DC90F-9F28-4CE5-B24E-2FEAB1F64535}"/>
    <dgm:cxn modelId="{1072EF37-3566-4F9A-9AD2-39E9944746A3}" type="presOf" srcId="{3BD69081-44C5-49B5-A6A6-B31D06B98DCB}" destId="{EA5A5DA9-BDF3-4EDA-8DE3-A759C5EFF170}" srcOrd="0" destOrd="0" presId="urn:microsoft.com/office/officeart/2008/layout/RadialCluster"/>
    <dgm:cxn modelId="{90AB2CCF-46AA-4784-9635-E619324ED2C8}" srcId="{0F7CFD83-9B9D-47C4-84EB-8A9E43ECC375}" destId="{0A0C8CA5-5076-46CF-BDC1-3759CF038A0A}" srcOrd="0" destOrd="0" parTransId="{DDE87CB0-15F3-466F-8D4D-A6BB27F0BFF0}" sibTransId="{319C4502-862B-412D-B9A5-D936BA0BE479}"/>
    <dgm:cxn modelId="{5ADC88B8-5348-4276-A86C-0B4918D771D3}" type="presParOf" srcId="{ED6E743B-FA9F-4DAE-8BFA-6EB849FA2D6C}" destId="{AC789209-3EB0-4B0D-934E-35E35ED347CD}" srcOrd="0" destOrd="0" presId="urn:microsoft.com/office/officeart/2008/layout/RadialCluster"/>
    <dgm:cxn modelId="{EA8DBF61-5428-4CFE-986F-07990E95CACE}" type="presParOf" srcId="{AC789209-3EB0-4B0D-934E-35E35ED347CD}" destId="{CF40BB05-BD97-4735-8E58-B1A0675B2224}" srcOrd="0" destOrd="0" presId="urn:microsoft.com/office/officeart/2008/layout/RadialCluster"/>
    <dgm:cxn modelId="{6C523D70-9CB7-4F76-ADC8-A6AA2D533C30}" type="presParOf" srcId="{AC789209-3EB0-4B0D-934E-35E35ED347CD}" destId="{EA5A5DA9-BDF3-4EDA-8DE3-A759C5EFF170}" srcOrd="1" destOrd="0" presId="urn:microsoft.com/office/officeart/2008/layout/RadialCluster"/>
    <dgm:cxn modelId="{12ED5091-CB61-4D8C-A0BC-7CE42651F670}" type="presParOf" srcId="{AC789209-3EB0-4B0D-934E-35E35ED347CD}" destId="{AD0DDD19-3C4F-42BE-8BC5-1383778BE6AC}" srcOrd="2" destOrd="0" presId="urn:microsoft.com/office/officeart/2008/layout/RadialCluster"/>
    <dgm:cxn modelId="{5DE8C7D1-2762-4E04-89CD-3F38BEB28360}" type="presParOf" srcId="{AC789209-3EB0-4B0D-934E-35E35ED347CD}" destId="{5B4ABB9A-55EB-49B5-BE76-8C944E77A0BA}" srcOrd="3" destOrd="0" presId="urn:microsoft.com/office/officeart/2008/layout/RadialCluster"/>
    <dgm:cxn modelId="{2D8C042C-7B68-412D-B719-B7E8A94E6558}" type="presParOf" srcId="{AC789209-3EB0-4B0D-934E-35E35ED347CD}" destId="{B3AA0659-4256-425C-8A5A-51AB358AF82B}" srcOrd="4" destOrd="0" presId="urn:microsoft.com/office/officeart/2008/layout/RadialCluster"/>
    <dgm:cxn modelId="{E1F7D250-8871-4F51-9439-14149A93C621}" type="presParOf" srcId="{AC789209-3EB0-4B0D-934E-35E35ED347CD}" destId="{FB9F72F4-5A8C-488B-8DA2-19833AB0D944}" srcOrd="5" destOrd="0" presId="urn:microsoft.com/office/officeart/2008/layout/RadialCluster"/>
    <dgm:cxn modelId="{56B6A43D-1F90-4BCC-9D2E-5660EB7C0222}" type="presParOf" srcId="{AC789209-3EB0-4B0D-934E-35E35ED347CD}" destId="{C5D80E9D-3136-4776-A487-1E08F3D901C5}" srcOrd="6" destOrd="0" presId="urn:microsoft.com/office/officeart/2008/layout/RadialCluster"/>
    <dgm:cxn modelId="{D9A1A131-8413-4E10-8EA6-D2DC170E95C5}" type="presParOf" srcId="{AC789209-3EB0-4B0D-934E-35E35ED347CD}" destId="{365D96AC-CF03-40ED-824C-2D61087500FD}" srcOrd="7" destOrd="0" presId="urn:microsoft.com/office/officeart/2008/layout/RadialCluster"/>
    <dgm:cxn modelId="{9D08CF7A-0C55-4DA3-BE7A-5B02C3963116}" type="presParOf" srcId="{AC789209-3EB0-4B0D-934E-35E35ED347CD}" destId="{0C12AF5D-C934-4E32-B31E-0DAE660CEF81}" srcOrd="8" destOrd="0" presId="urn:microsoft.com/office/officeart/2008/layout/RadialCluster"/>
    <dgm:cxn modelId="{851CC920-E8C6-4957-9305-6CA1100EDF43}" type="presParOf" srcId="{AC789209-3EB0-4B0D-934E-35E35ED347CD}" destId="{B67ACDDB-017A-4F1C-94AD-09C7E2F87193}" srcOrd="9" destOrd="0" presId="urn:microsoft.com/office/officeart/2008/layout/RadialCluster"/>
    <dgm:cxn modelId="{9A179B96-FEF6-4C60-9EB2-8158C8C6C357}" type="presParOf" srcId="{AC789209-3EB0-4B0D-934E-35E35ED347CD}" destId="{ABE03391-8AB7-4C40-8EEF-DD3A2F69AE48}" srcOrd="10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5282350-C593-4538-9CB5-0ED3B69819F6}" type="doc">
      <dgm:prSet loTypeId="urn:microsoft.com/office/officeart/2005/8/layout/lProcess2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7A2FE5A-6668-40C4-A404-82AA4EBE885B}">
      <dgm:prSet phldrT="[Текст]" custT="1"/>
      <dgm:spPr/>
      <dgm:t>
        <a:bodyPr/>
        <a:lstStyle/>
        <a:p>
          <a:r>
            <a:rPr lang="ru-RU" sz="1600" dirty="0" smtClean="0">
              <a:latin typeface="Arial" pitchFamily="34" charset="0"/>
              <a:cs typeface="Arial" pitchFamily="34" charset="0"/>
            </a:rPr>
            <a:t>выдвижение </a:t>
          </a:r>
          <a:br>
            <a:rPr lang="ru-RU" sz="1600" dirty="0" smtClean="0">
              <a:latin typeface="Arial" pitchFamily="34" charset="0"/>
              <a:cs typeface="Arial" pitchFamily="34" charset="0"/>
            </a:rPr>
          </a:br>
          <a:r>
            <a:rPr lang="ru-RU" sz="1600" dirty="0" smtClean="0">
              <a:latin typeface="Arial" pitchFamily="34" charset="0"/>
              <a:cs typeface="Arial" pitchFamily="34" charset="0"/>
            </a:rPr>
            <a:t>в областной, Минский городской Совет депутатов</a:t>
          </a:r>
          <a:endParaRPr lang="ru-RU" sz="1600" dirty="0">
            <a:latin typeface="Arial" pitchFamily="34" charset="0"/>
            <a:cs typeface="Arial" pitchFamily="34" charset="0"/>
          </a:endParaRPr>
        </a:p>
      </dgm:t>
    </dgm:pt>
    <dgm:pt modelId="{F0D5EFDF-76D8-48E0-82B1-0435C751FB7F}" type="parTrans" cxnId="{3A00E632-BB18-4829-A322-4F83973D5846}">
      <dgm:prSet/>
      <dgm:spPr/>
      <dgm:t>
        <a:bodyPr/>
        <a:lstStyle/>
        <a:p>
          <a:endParaRPr lang="ru-RU"/>
        </a:p>
      </dgm:t>
    </dgm:pt>
    <dgm:pt modelId="{ADEE987B-EA36-4056-9160-5B1FA8B5F4A8}" type="sibTrans" cxnId="{3A00E632-BB18-4829-A322-4F83973D5846}">
      <dgm:prSet/>
      <dgm:spPr/>
      <dgm:t>
        <a:bodyPr/>
        <a:lstStyle/>
        <a:p>
          <a:endParaRPr lang="ru-RU"/>
        </a:p>
      </dgm:t>
    </dgm:pt>
    <dgm:pt modelId="{CB59128B-98BC-44A5-BB11-95F2BB08CDE9}">
      <dgm:prSet phldrT="[Текст]" custT="1"/>
      <dgm:spPr/>
      <dgm:t>
        <a:bodyPr/>
        <a:lstStyle/>
        <a:p>
          <a:pPr algn="ctr"/>
          <a:r>
            <a:rPr 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количество работающих – не менее 150 человек</a:t>
          </a:r>
          <a:endParaRPr lang="ru-RU" sz="16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97BBB6B9-C46C-41B3-A65F-3D9424860104}" type="parTrans" cxnId="{1D3CC42C-F0DD-4358-871E-6BDB72B42AC2}">
      <dgm:prSet/>
      <dgm:spPr/>
      <dgm:t>
        <a:bodyPr/>
        <a:lstStyle/>
        <a:p>
          <a:endParaRPr lang="ru-RU"/>
        </a:p>
      </dgm:t>
    </dgm:pt>
    <dgm:pt modelId="{0300E4D0-9138-4910-9E5B-ECC8CBE0E3E4}" type="sibTrans" cxnId="{1D3CC42C-F0DD-4358-871E-6BDB72B42AC2}">
      <dgm:prSet/>
      <dgm:spPr/>
      <dgm:t>
        <a:bodyPr/>
        <a:lstStyle/>
        <a:p>
          <a:endParaRPr lang="ru-RU"/>
        </a:p>
      </dgm:t>
    </dgm:pt>
    <dgm:pt modelId="{6A02933F-01D6-4178-8F62-3782F26A01E5}">
      <dgm:prSet phldrT="[Текст]" custT="1"/>
      <dgm:spPr/>
      <dgm:t>
        <a:bodyPr/>
        <a:lstStyle/>
        <a:p>
          <a:pPr algn="ctr"/>
          <a:r>
            <a:rPr 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организация должна быть расположена на территории соответствующего избирательного округа</a:t>
          </a:r>
          <a:endParaRPr lang="ru-RU" sz="16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8DDD8363-1CC2-4361-B0AE-7532EED3326C}" type="parTrans" cxnId="{7B7B353D-BD77-48D0-8C30-029245366BF2}">
      <dgm:prSet/>
      <dgm:spPr/>
      <dgm:t>
        <a:bodyPr/>
        <a:lstStyle/>
        <a:p>
          <a:endParaRPr lang="ru-RU"/>
        </a:p>
      </dgm:t>
    </dgm:pt>
    <dgm:pt modelId="{A36B96AB-189E-4799-B4E2-1F8216407752}" type="sibTrans" cxnId="{7B7B353D-BD77-48D0-8C30-029245366BF2}">
      <dgm:prSet/>
      <dgm:spPr/>
      <dgm:t>
        <a:bodyPr/>
        <a:lstStyle/>
        <a:p>
          <a:endParaRPr lang="ru-RU"/>
        </a:p>
      </dgm:t>
    </dgm:pt>
    <dgm:pt modelId="{9BEF4F91-DE8B-4F25-B468-C2695391489C}">
      <dgm:prSet phldrT="[Текст]" custT="1"/>
      <dgm:spPr/>
      <dgm:t>
        <a:bodyPr/>
        <a:lstStyle/>
        <a:p>
          <a:r>
            <a:rPr lang="ru-RU" sz="1600" dirty="0" smtClean="0">
              <a:latin typeface="Arial" pitchFamily="34" charset="0"/>
              <a:cs typeface="Arial" pitchFamily="34" charset="0"/>
            </a:rPr>
            <a:t>выдвижение </a:t>
          </a:r>
          <a:br>
            <a:rPr lang="ru-RU" sz="1600" dirty="0" smtClean="0">
              <a:latin typeface="Arial" pitchFamily="34" charset="0"/>
              <a:cs typeface="Arial" pitchFamily="34" charset="0"/>
            </a:rPr>
          </a:br>
          <a:r>
            <a:rPr lang="ru-RU" sz="1600" dirty="0" smtClean="0">
              <a:latin typeface="Arial" pitchFamily="34" charset="0"/>
              <a:cs typeface="Arial" pitchFamily="34" charset="0"/>
            </a:rPr>
            <a:t>в районный, городской (города областного подчинения) Совет депутатов</a:t>
          </a:r>
          <a:endParaRPr lang="ru-RU" sz="1600" dirty="0">
            <a:latin typeface="Arial" pitchFamily="34" charset="0"/>
            <a:cs typeface="Arial" pitchFamily="34" charset="0"/>
          </a:endParaRPr>
        </a:p>
      </dgm:t>
    </dgm:pt>
    <dgm:pt modelId="{1B60EB67-5247-43E8-B5DD-0FC9394230A2}" type="parTrans" cxnId="{257F58CC-117B-4E2E-8A18-E713F60DFB1C}">
      <dgm:prSet/>
      <dgm:spPr/>
      <dgm:t>
        <a:bodyPr/>
        <a:lstStyle/>
        <a:p>
          <a:endParaRPr lang="ru-RU"/>
        </a:p>
      </dgm:t>
    </dgm:pt>
    <dgm:pt modelId="{D8E727E8-94BD-4FAB-AF35-F5AB2678736B}" type="sibTrans" cxnId="{257F58CC-117B-4E2E-8A18-E713F60DFB1C}">
      <dgm:prSet/>
      <dgm:spPr/>
      <dgm:t>
        <a:bodyPr/>
        <a:lstStyle/>
        <a:p>
          <a:endParaRPr lang="ru-RU"/>
        </a:p>
      </dgm:t>
    </dgm:pt>
    <dgm:pt modelId="{0CA32E0F-C629-4208-9A2D-A486E5D35082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количество работающих – не менее 75 человек </a:t>
          </a:r>
          <a:endParaRPr lang="ru-RU" sz="16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7E0CF9F3-78B0-4175-AB64-9A91F38EB3F9}" type="parTrans" cxnId="{E06AA8FF-A645-499F-A9AC-171DDB9A7696}">
      <dgm:prSet/>
      <dgm:spPr/>
      <dgm:t>
        <a:bodyPr/>
        <a:lstStyle/>
        <a:p>
          <a:endParaRPr lang="ru-RU"/>
        </a:p>
      </dgm:t>
    </dgm:pt>
    <dgm:pt modelId="{18CE81E6-3ED7-44C9-9B2D-D42210EF4C6E}" type="sibTrans" cxnId="{E06AA8FF-A645-499F-A9AC-171DDB9A7696}">
      <dgm:prSet/>
      <dgm:spPr/>
      <dgm:t>
        <a:bodyPr/>
        <a:lstStyle/>
        <a:p>
          <a:endParaRPr lang="ru-RU"/>
        </a:p>
      </dgm:t>
    </dgm:pt>
    <dgm:pt modelId="{3D700316-0EBC-44C2-8F3B-39050CB5E214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организация должна быть расположена соответственно на территории района, города</a:t>
          </a:r>
          <a:endParaRPr lang="ru-RU" sz="16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95BC4CB6-5279-4494-915D-2BA0546782E2}" type="parTrans" cxnId="{42CE7DE5-ED62-4527-B394-F7CD6BBAE27F}">
      <dgm:prSet/>
      <dgm:spPr/>
      <dgm:t>
        <a:bodyPr/>
        <a:lstStyle/>
        <a:p>
          <a:endParaRPr lang="ru-RU"/>
        </a:p>
      </dgm:t>
    </dgm:pt>
    <dgm:pt modelId="{319F210C-DD36-458C-8D03-B8D2C8C2B58F}" type="sibTrans" cxnId="{42CE7DE5-ED62-4527-B394-F7CD6BBAE27F}">
      <dgm:prSet/>
      <dgm:spPr/>
      <dgm:t>
        <a:bodyPr/>
        <a:lstStyle/>
        <a:p>
          <a:endParaRPr lang="ru-RU"/>
        </a:p>
      </dgm:t>
    </dgm:pt>
    <dgm:pt modelId="{056F85EB-7EEA-42E8-B668-E8DECBA1741D}">
      <dgm:prSet phldrT="[Текст]" custT="1"/>
      <dgm:spPr/>
      <dgm:t>
        <a:bodyPr/>
        <a:lstStyle/>
        <a:p>
          <a:r>
            <a:rPr lang="ru-RU" sz="1600" dirty="0" smtClean="0">
              <a:latin typeface="Arial" pitchFamily="34" charset="0"/>
              <a:cs typeface="Arial" pitchFamily="34" charset="0"/>
            </a:rPr>
            <a:t>выдвижение в городской (города районного подчинения), поселковый, сельский Совет депутатов</a:t>
          </a:r>
          <a:endParaRPr lang="ru-RU" sz="1600" dirty="0">
            <a:latin typeface="Arial" pitchFamily="34" charset="0"/>
            <a:cs typeface="Arial" pitchFamily="34" charset="0"/>
          </a:endParaRPr>
        </a:p>
      </dgm:t>
    </dgm:pt>
    <dgm:pt modelId="{2E38AB7F-19AB-4893-880E-60CAB899F996}" type="parTrans" cxnId="{47FFA324-5F9A-47B6-B6DA-098DDFE63756}">
      <dgm:prSet/>
      <dgm:spPr/>
      <dgm:t>
        <a:bodyPr/>
        <a:lstStyle/>
        <a:p>
          <a:endParaRPr lang="ru-RU"/>
        </a:p>
      </dgm:t>
    </dgm:pt>
    <dgm:pt modelId="{1779ECD6-1575-4EE6-942E-AA46BDF49804}" type="sibTrans" cxnId="{47FFA324-5F9A-47B6-B6DA-098DDFE63756}">
      <dgm:prSet/>
      <dgm:spPr/>
      <dgm:t>
        <a:bodyPr/>
        <a:lstStyle/>
        <a:p>
          <a:endParaRPr lang="ru-RU"/>
        </a:p>
      </dgm:t>
    </dgm:pt>
    <dgm:pt modelId="{65B3B9B0-FF9D-4E5F-BCB2-B276AC1BB42A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количество работающих – не менее 20 человек</a:t>
          </a:r>
          <a:endParaRPr lang="ru-RU" sz="16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202FBD72-047A-45E5-9B0E-7A12E39DD37D}" type="parTrans" cxnId="{5A429B56-D416-41FB-8E42-188C43A85A35}">
      <dgm:prSet/>
      <dgm:spPr/>
      <dgm:t>
        <a:bodyPr/>
        <a:lstStyle/>
        <a:p>
          <a:endParaRPr lang="ru-RU"/>
        </a:p>
      </dgm:t>
    </dgm:pt>
    <dgm:pt modelId="{647F19B2-59FD-4BA0-B698-D3C52E4D65C1}" type="sibTrans" cxnId="{5A429B56-D416-41FB-8E42-188C43A85A35}">
      <dgm:prSet/>
      <dgm:spPr/>
      <dgm:t>
        <a:bodyPr/>
        <a:lstStyle/>
        <a:p>
          <a:endParaRPr lang="ru-RU"/>
        </a:p>
      </dgm:t>
    </dgm:pt>
    <dgm:pt modelId="{219F654B-9251-4190-9C0C-C79A42716C96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организация должна быть расположена соответственно на территории города, поселка, сельсовета</a:t>
          </a:r>
          <a:endParaRPr lang="ru-RU" sz="16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888DC16B-FC40-4AE3-BB22-494BDAAE30AC}" type="parTrans" cxnId="{E73D3185-80FF-4783-9137-29CD4E18DEB4}">
      <dgm:prSet/>
      <dgm:spPr/>
      <dgm:t>
        <a:bodyPr/>
        <a:lstStyle/>
        <a:p>
          <a:endParaRPr lang="ru-RU"/>
        </a:p>
      </dgm:t>
    </dgm:pt>
    <dgm:pt modelId="{14B39BB2-C82D-4DE9-8E2F-3284990E52ED}" type="sibTrans" cxnId="{E73D3185-80FF-4783-9137-29CD4E18DEB4}">
      <dgm:prSet/>
      <dgm:spPr/>
      <dgm:t>
        <a:bodyPr/>
        <a:lstStyle/>
        <a:p>
          <a:endParaRPr lang="ru-RU"/>
        </a:p>
      </dgm:t>
    </dgm:pt>
    <dgm:pt modelId="{22A25C28-3F57-4DBB-9774-460FD90DD048}" type="pres">
      <dgm:prSet presAssocID="{75282350-C593-4538-9CB5-0ED3B69819F6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E1ECA5F-3DB7-413E-B586-14C57375A1E2}" type="pres">
      <dgm:prSet presAssocID="{17A2FE5A-6668-40C4-A404-82AA4EBE885B}" presName="compNode" presStyleCnt="0"/>
      <dgm:spPr/>
      <dgm:t>
        <a:bodyPr/>
        <a:lstStyle/>
        <a:p>
          <a:endParaRPr lang="ru-RU"/>
        </a:p>
      </dgm:t>
    </dgm:pt>
    <dgm:pt modelId="{2AB85213-1DDA-44EF-ACFB-2ACCCEFE8BA5}" type="pres">
      <dgm:prSet presAssocID="{17A2FE5A-6668-40C4-A404-82AA4EBE885B}" presName="aNode" presStyleLbl="bgShp" presStyleIdx="0" presStyleCnt="3" custLinFactNeighborX="25"/>
      <dgm:spPr/>
      <dgm:t>
        <a:bodyPr/>
        <a:lstStyle/>
        <a:p>
          <a:endParaRPr lang="ru-RU"/>
        </a:p>
      </dgm:t>
    </dgm:pt>
    <dgm:pt modelId="{8F14E6D7-7FD1-4DAF-AF45-1A88EAA8503C}" type="pres">
      <dgm:prSet presAssocID="{17A2FE5A-6668-40C4-A404-82AA4EBE885B}" presName="textNode" presStyleLbl="bgShp" presStyleIdx="0" presStyleCnt="3"/>
      <dgm:spPr/>
      <dgm:t>
        <a:bodyPr/>
        <a:lstStyle/>
        <a:p>
          <a:endParaRPr lang="ru-RU"/>
        </a:p>
      </dgm:t>
    </dgm:pt>
    <dgm:pt modelId="{33C2995C-CC01-4D95-BEB1-A49C534E116C}" type="pres">
      <dgm:prSet presAssocID="{17A2FE5A-6668-40C4-A404-82AA4EBE885B}" presName="compChildNode" presStyleCnt="0"/>
      <dgm:spPr/>
      <dgm:t>
        <a:bodyPr/>
        <a:lstStyle/>
        <a:p>
          <a:endParaRPr lang="ru-RU"/>
        </a:p>
      </dgm:t>
    </dgm:pt>
    <dgm:pt modelId="{EE9CE678-2376-4D78-861D-FA554BE5EE63}" type="pres">
      <dgm:prSet presAssocID="{17A2FE5A-6668-40C4-A404-82AA4EBE885B}" presName="theInnerList" presStyleCnt="0"/>
      <dgm:spPr/>
      <dgm:t>
        <a:bodyPr/>
        <a:lstStyle/>
        <a:p>
          <a:endParaRPr lang="ru-RU"/>
        </a:p>
      </dgm:t>
    </dgm:pt>
    <dgm:pt modelId="{3390A98C-83AB-4DBA-B128-28F9EC194850}" type="pres">
      <dgm:prSet presAssocID="{CB59128B-98BC-44A5-BB11-95F2BB08CDE9}" presName="childNode" presStyleLbl="node1" presStyleIdx="0" presStyleCnt="6" custScaleY="48045" custLinFactNeighborX="481" custLinFactNeighborY="-36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349469-33B2-4D12-A99E-B1812D592834}" type="pres">
      <dgm:prSet presAssocID="{CB59128B-98BC-44A5-BB11-95F2BB08CDE9}" presName="aSpace2" presStyleCnt="0"/>
      <dgm:spPr/>
      <dgm:t>
        <a:bodyPr/>
        <a:lstStyle/>
        <a:p>
          <a:endParaRPr lang="ru-RU"/>
        </a:p>
      </dgm:t>
    </dgm:pt>
    <dgm:pt modelId="{EEC13EEA-1525-4B9D-A6EC-B5F35053B0E5}" type="pres">
      <dgm:prSet presAssocID="{6A02933F-01D6-4178-8F62-3782F26A01E5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0B5388-416A-461D-ABF7-A14F75C25868}" type="pres">
      <dgm:prSet presAssocID="{17A2FE5A-6668-40C4-A404-82AA4EBE885B}" presName="aSpace" presStyleCnt="0"/>
      <dgm:spPr/>
      <dgm:t>
        <a:bodyPr/>
        <a:lstStyle/>
        <a:p>
          <a:endParaRPr lang="ru-RU"/>
        </a:p>
      </dgm:t>
    </dgm:pt>
    <dgm:pt modelId="{06AC7572-113A-403C-B45C-E6A2577B3596}" type="pres">
      <dgm:prSet presAssocID="{9BEF4F91-DE8B-4F25-B468-C2695391489C}" presName="compNode" presStyleCnt="0"/>
      <dgm:spPr/>
      <dgm:t>
        <a:bodyPr/>
        <a:lstStyle/>
        <a:p>
          <a:endParaRPr lang="ru-RU"/>
        </a:p>
      </dgm:t>
    </dgm:pt>
    <dgm:pt modelId="{210861FF-D2A9-46B6-B83E-47D8D6AEB77C}" type="pres">
      <dgm:prSet presAssocID="{9BEF4F91-DE8B-4F25-B468-C2695391489C}" presName="aNode" presStyleLbl="bgShp" presStyleIdx="1" presStyleCnt="3" custLinFactNeighborX="297" custLinFactNeighborY="153"/>
      <dgm:spPr/>
      <dgm:t>
        <a:bodyPr/>
        <a:lstStyle/>
        <a:p>
          <a:endParaRPr lang="ru-RU"/>
        </a:p>
      </dgm:t>
    </dgm:pt>
    <dgm:pt modelId="{185FB539-827F-4ACF-AA74-0AC36B6597B1}" type="pres">
      <dgm:prSet presAssocID="{9BEF4F91-DE8B-4F25-B468-C2695391489C}" presName="textNode" presStyleLbl="bgShp" presStyleIdx="1" presStyleCnt="3"/>
      <dgm:spPr/>
      <dgm:t>
        <a:bodyPr/>
        <a:lstStyle/>
        <a:p>
          <a:endParaRPr lang="ru-RU"/>
        </a:p>
      </dgm:t>
    </dgm:pt>
    <dgm:pt modelId="{D0A8A4D3-D549-42D5-B294-6B6807378C1F}" type="pres">
      <dgm:prSet presAssocID="{9BEF4F91-DE8B-4F25-B468-C2695391489C}" presName="compChildNode" presStyleCnt="0"/>
      <dgm:spPr/>
      <dgm:t>
        <a:bodyPr/>
        <a:lstStyle/>
        <a:p>
          <a:endParaRPr lang="ru-RU"/>
        </a:p>
      </dgm:t>
    </dgm:pt>
    <dgm:pt modelId="{7A321647-39DE-40B5-B321-E15567A6C853}" type="pres">
      <dgm:prSet presAssocID="{9BEF4F91-DE8B-4F25-B468-C2695391489C}" presName="theInnerList" presStyleCnt="0"/>
      <dgm:spPr/>
      <dgm:t>
        <a:bodyPr/>
        <a:lstStyle/>
        <a:p>
          <a:endParaRPr lang="ru-RU"/>
        </a:p>
      </dgm:t>
    </dgm:pt>
    <dgm:pt modelId="{A6FEE2D1-226D-4492-B244-60F3FC18B413}" type="pres">
      <dgm:prSet presAssocID="{0CA32E0F-C629-4208-9A2D-A486E5D35082}" presName="childNode" presStyleLbl="node1" presStyleIdx="2" presStyleCnt="6" custScaleY="48045" custLinFactNeighborX="372" custLinFactNeighborY="-33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05736B-20EB-4C71-987B-111741D9A572}" type="pres">
      <dgm:prSet presAssocID="{0CA32E0F-C629-4208-9A2D-A486E5D35082}" presName="aSpace2" presStyleCnt="0"/>
      <dgm:spPr/>
      <dgm:t>
        <a:bodyPr/>
        <a:lstStyle/>
        <a:p>
          <a:endParaRPr lang="ru-RU"/>
        </a:p>
      </dgm:t>
    </dgm:pt>
    <dgm:pt modelId="{AEA09ABB-DC86-4331-AD36-18A7DE4FDB4C}" type="pres">
      <dgm:prSet presAssocID="{3D700316-0EBC-44C2-8F3B-39050CB5E214}" presName="childNode" presStyleLbl="node1" presStyleIdx="3" presStyleCnt="6" custLinFactNeighborX="-963" custLinFactNeighborY="231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4427AF-4BBB-48BE-B4D9-5AAD7D0F3C6E}" type="pres">
      <dgm:prSet presAssocID="{9BEF4F91-DE8B-4F25-B468-C2695391489C}" presName="aSpace" presStyleCnt="0"/>
      <dgm:spPr/>
      <dgm:t>
        <a:bodyPr/>
        <a:lstStyle/>
        <a:p>
          <a:endParaRPr lang="ru-RU"/>
        </a:p>
      </dgm:t>
    </dgm:pt>
    <dgm:pt modelId="{BA8D403D-1889-4D57-B7F0-8C1B583F86C7}" type="pres">
      <dgm:prSet presAssocID="{056F85EB-7EEA-42E8-B668-E8DECBA1741D}" presName="compNode" presStyleCnt="0"/>
      <dgm:spPr/>
      <dgm:t>
        <a:bodyPr/>
        <a:lstStyle/>
        <a:p>
          <a:endParaRPr lang="ru-RU"/>
        </a:p>
      </dgm:t>
    </dgm:pt>
    <dgm:pt modelId="{A3951193-A132-4641-B504-A66279C91F45}" type="pres">
      <dgm:prSet presAssocID="{056F85EB-7EEA-42E8-B668-E8DECBA1741D}" presName="aNode" presStyleLbl="bgShp" presStyleIdx="2" presStyleCnt="3"/>
      <dgm:spPr/>
      <dgm:t>
        <a:bodyPr/>
        <a:lstStyle/>
        <a:p>
          <a:endParaRPr lang="ru-RU"/>
        </a:p>
      </dgm:t>
    </dgm:pt>
    <dgm:pt modelId="{5880AF84-B900-44D6-BAB3-6A5296042352}" type="pres">
      <dgm:prSet presAssocID="{056F85EB-7EEA-42E8-B668-E8DECBA1741D}" presName="textNode" presStyleLbl="bgShp" presStyleIdx="2" presStyleCnt="3"/>
      <dgm:spPr/>
      <dgm:t>
        <a:bodyPr/>
        <a:lstStyle/>
        <a:p>
          <a:endParaRPr lang="ru-RU"/>
        </a:p>
      </dgm:t>
    </dgm:pt>
    <dgm:pt modelId="{9DE7765B-4F35-4A14-98B0-06FEFDAFBBF8}" type="pres">
      <dgm:prSet presAssocID="{056F85EB-7EEA-42E8-B668-E8DECBA1741D}" presName="compChildNode" presStyleCnt="0"/>
      <dgm:spPr/>
      <dgm:t>
        <a:bodyPr/>
        <a:lstStyle/>
        <a:p>
          <a:endParaRPr lang="ru-RU"/>
        </a:p>
      </dgm:t>
    </dgm:pt>
    <dgm:pt modelId="{EDAB080D-31B3-44F0-885F-FF8B80850F8B}" type="pres">
      <dgm:prSet presAssocID="{056F85EB-7EEA-42E8-B668-E8DECBA1741D}" presName="theInnerList" presStyleCnt="0"/>
      <dgm:spPr/>
      <dgm:t>
        <a:bodyPr/>
        <a:lstStyle/>
        <a:p>
          <a:endParaRPr lang="ru-RU"/>
        </a:p>
      </dgm:t>
    </dgm:pt>
    <dgm:pt modelId="{E41B78B2-5276-4729-9BC7-076AEE12F268}" type="pres">
      <dgm:prSet presAssocID="{65B3B9B0-FF9D-4E5F-BCB2-B276AC1BB42A}" presName="childNode" presStyleLbl="node1" presStyleIdx="4" presStyleCnt="6" custScaleY="48045" custLinFactNeighborX="615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EED67B-564B-494D-B231-8366C4EF2C2A}" type="pres">
      <dgm:prSet presAssocID="{65B3B9B0-FF9D-4E5F-BCB2-B276AC1BB42A}" presName="aSpace2" presStyleCnt="0"/>
      <dgm:spPr/>
      <dgm:t>
        <a:bodyPr/>
        <a:lstStyle/>
        <a:p>
          <a:endParaRPr lang="ru-RU"/>
        </a:p>
      </dgm:t>
    </dgm:pt>
    <dgm:pt modelId="{FA026784-CA0D-42A9-8178-BD96A2C03837}" type="pres">
      <dgm:prSet presAssocID="{219F654B-9251-4190-9C0C-C79A42716C96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A429B56-D416-41FB-8E42-188C43A85A35}" srcId="{056F85EB-7EEA-42E8-B668-E8DECBA1741D}" destId="{65B3B9B0-FF9D-4E5F-BCB2-B276AC1BB42A}" srcOrd="0" destOrd="0" parTransId="{202FBD72-047A-45E5-9B0E-7A12E39DD37D}" sibTransId="{647F19B2-59FD-4BA0-B698-D3C52E4D65C1}"/>
    <dgm:cxn modelId="{61012000-8465-498D-B38B-54A5F47FA991}" type="presOf" srcId="{17A2FE5A-6668-40C4-A404-82AA4EBE885B}" destId="{8F14E6D7-7FD1-4DAF-AF45-1A88EAA8503C}" srcOrd="1" destOrd="0" presId="urn:microsoft.com/office/officeart/2005/8/layout/lProcess2"/>
    <dgm:cxn modelId="{F7DA9995-B0CC-44A8-A1CA-0F53BCD68C51}" type="presOf" srcId="{9BEF4F91-DE8B-4F25-B468-C2695391489C}" destId="{210861FF-D2A9-46B6-B83E-47D8D6AEB77C}" srcOrd="0" destOrd="0" presId="urn:microsoft.com/office/officeart/2005/8/layout/lProcess2"/>
    <dgm:cxn modelId="{708B9F7B-54E4-4F14-82F1-58B9FB863ECD}" type="presOf" srcId="{3D700316-0EBC-44C2-8F3B-39050CB5E214}" destId="{AEA09ABB-DC86-4331-AD36-18A7DE4FDB4C}" srcOrd="0" destOrd="0" presId="urn:microsoft.com/office/officeart/2005/8/layout/lProcess2"/>
    <dgm:cxn modelId="{25C7F3E4-B37F-4997-BCAF-3E23B7688142}" type="presOf" srcId="{056F85EB-7EEA-42E8-B668-E8DECBA1741D}" destId="{5880AF84-B900-44D6-BAB3-6A5296042352}" srcOrd="1" destOrd="0" presId="urn:microsoft.com/office/officeart/2005/8/layout/lProcess2"/>
    <dgm:cxn modelId="{0F6D1049-ADF2-40A9-9E1F-8AC705DC9272}" type="presOf" srcId="{056F85EB-7EEA-42E8-B668-E8DECBA1741D}" destId="{A3951193-A132-4641-B504-A66279C91F45}" srcOrd="0" destOrd="0" presId="urn:microsoft.com/office/officeart/2005/8/layout/lProcess2"/>
    <dgm:cxn modelId="{FFE6ADDD-61F3-42FF-82C1-398650FEA293}" type="presOf" srcId="{6A02933F-01D6-4178-8F62-3782F26A01E5}" destId="{EEC13EEA-1525-4B9D-A6EC-B5F35053B0E5}" srcOrd="0" destOrd="0" presId="urn:microsoft.com/office/officeart/2005/8/layout/lProcess2"/>
    <dgm:cxn modelId="{088491CC-B8CF-41CC-BAE6-167D42F58332}" type="presOf" srcId="{9BEF4F91-DE8B-4F25-B468-C2695391489C}" destId="{185FB539-827F-4ACF-AA74-0AC36B6597B1}" srcOrd="1" destOrd="0" presId="urn:microsoft.com/office/officeart/2005/8/layout/lProcess2"/>
    <dgm:cxn modelId="{E73D3185-80FF-4783-9137-29CD4E18DEB4}" srcId="{056F85EB-7EEA-42E8-B668-E8DECBA1741D}" destId="{219F654B-9251-4190-9C0C-C79A42716C96}" srcOrd="1" destOrd="0" parTransId="{888DC16B-FC40-4AE3-BB22-494BDAAE30AC}" sibTransId="{14B39BB2-C82D-4DE9-8E2F-3284990E52ED}"/>
    <dgm:cxn modelId="{0A1D3ACC-98C0-4607-BB68-F43E24B2AA40}" type="presOf" srcId="{17A2FE5A-6668-40C4-A404-82AA4EBE885B}" destId="{2AB85213-1DDA-44EF-ACFB-2ACCCEFE8BA5}" srcOrd="0" destOrd="0" presId="urn:microsoft.com/office/officeart/2005/8/layout/lProcess2"/>
    <dgm:cxn modelId="{E06AA8FF-A645-499F-A9AC-171DDB9A7696}" srcId="{9BEF4F91-DE8B-4F25-B468-C2695391489C}" destId="{0CA32E0F-C629-4208-9A2D-A486E5D35082}" srcOrd="0" destOrd="0" parTransId="{7E0CF9F3-78B0-4175-AB64-9A91F38EB3F9}" sibTransId="{18CE81E6-3ED7-44C9-9B2D-D42210EF4C6E}"/>
    <dgm:cxn modelId="{47FFA324-5F9A-47B6-B6DA-098DDFE63756}" srcId="{75282350-C593-4538-9CB5-0ED3B69819F6}" destId="{056F85EB-7EEA-42E8-B668-E8DECBA1741D}" srcOrd="2" destOrd="0" parTransId="{2E38AB7F-19AB-4893-880E-60CAB899F996}" sibTransId="{1779ECD6-1575-4EE6-942E-AA46BDF49804}"/>
    <dgm:cxn modelId="{AB0F1BD7-4E57-45D2-BA6C-533D82F929AA}" type="presOf" srcId="{219F654B-9251-4190-9C0C-C79A42716C96}" destId="{FA026784-CA0D-42A9-8178-BD96A2C03837}" srcOrd="0" destOrd="0" presId="urn:microsoft.com/office/officeart/2005/8/layout/lProcess2"/>
    <dgm:cxn modelId="{BDC04C1B-E98B-4130-BB71-E5A98CE97385}" type="presOf" srcId="{0CA32E0F-C629-4208-9A2D-A486E5D35082}" destId="{A6FEE2D1-226D-4492-B244-60F3FC18B413}" srcOrd="0" destOrd="0" presId="urn:microsoft.com/office/officeart/2005/8/layout/lProcess2"/>
    <dgm:cxn modelId="{257F58CC-117B-4E2E-8A18-E713F60DFB1C}" srcId="{75282350-C593-4538-9CB5-0ED3B69819F6}" destId="{9BEF4F91-DE8B-4F25-B468-C2695391489C}" srcOrd="1" destOrd="0" parTransId="{1B60EB67-5247-43E8-B5DD-0FC9394230A2}" sibTransId="{D8E727E8-94BD-4FAB-AF35-F5AB2678736B}"/>
    <dgm:cxn modelId="{42CE7DE5-ED62-4527-B394-F7CD6BBAE27F}" srcId="{9BEF4F91-DE8B-4F25-B468-C2695391489C}" destId="{3D700316-0EBC-44C2-8F3B-39050CB5E214}" srcOrd="1" destOrd="0" parTransId="{95BC4CB6-5279-4494-915D-2BA0546782E2}" sibTransId="{319F210C-DD36-458C-8D03-B8D2C8C2B58F}"/>
    <dgm:cxn modelId="{3A00E632-BB18-4829-A322-4F83973D5846}" srcId="{75282350-C593-4538-9CB5-0ED3B69819F6}" destId="{17A2FE5A-6668-40C4-A404-82AA4EBE885B}" srcOrd="0" destOrd="0" parTransId="{F0D5EFDF-76D8-48E0-82B1-0435C751FB7F}" sibTransId="{ADEE987B-EA36-4056-9160-5B1FA8B5F4A8}"/>
    <dgm:cxn modelId="{1D3CC42C-F0DD-4358-871E-6BDB72B42AC2}" srcId="{17A2FE5A-6668-40C4-A404-82AA4EBE885B}" destId="{CB59128B-98BC-44A5-BB11-95F2BB08CDE9}" srcOrd="0" destOrd="0" parTransId="{97BBB6B9-C46C-41B3-A65F-3D9424860104}" sibTransId="{0300E4D0-9138-4910-9E5B-ECC8CBE0E3E4}"/>
    <dgm:cxn modelId="{399F1D17-F7E8-4BAC-89DF-7C6EE58CFFD6}" type="presOf" srcId="{75282350-C593-4538-9CB5-0ED3B69819F6}" destId="{22A25C28-3F57-4DBB-9774-460FD90DD048}" srcOrd="0" destOrd="0" presId="urn:microsoft.com/office/officeart/2005/8/layout/lProcess2"/>
    <dgm:cxn modelId="{7B7B353D-BD77-48D0-8C30-029245366BF2}" srcId="{17A2FE5A-6668-40C4-A404-82AA4EBE885B}" destId="{6A02933F-01D6-4178-8F62-3782F26A01E5}" srcOrd="1" destOrd="0" parTransId="{8DDD8363-1CC2-4361-B0AE-7532EED3326C}" sibTransId="{A36B96AB-189E-4799-B4E2-1F8216407752}"/>
    <dgm:cxn modelId="{99600504-A55D-4437-86FA-DF3F150F9099}" type="presOf" srcId="{65B3B9B0-FF9D-4E5F-BCB2-B276AC1BB42A}" destId="{E41B78B2-5276-4729-9BC7-076AEE12F268}" srcOrd="0" destOrd="0" presId="urn:microsoft.com/office/officeart/2005/8/layout/lProcess2"/>
    <dgm:cxn modelId="{F9FC6B8E-D8AA-41FE-9D17-46D5AC714BCE}" type="presOf" srcId="{CB59128B-98BC-44A5-BB11-95F2BB08CDE9}" destId="{3390A98C-83AB-4DBA-B128-28F9EC194850}" srcOrd="0" destOrd="0" presId="urn:microsoft.com/office/officeart/2005/8/layout/lProcess2"/>
    <dgm:cxn modelId="{C90E04CF-5D8F-47A2-B393-FEA05BECDE05}" type="presParOf" srcId="{22A25C28-3F57-4DBB-9774-460FD90DD048}" destId="{5E1ECA5F-3DB7-413E-B586-14C57375A1E2}" srcOrd="0" destOrd="0" presId="urn:microsoft.com/office/officeart/2005/8/layout/lProcess2"/>
    <dgm:cxn modelId="{103A4FB0-B8A8-44B0-9C1F-6FAC32AD290B}" type="presParOf" srcId="{5E1ECA5F-3DB7-413E-B586-14C57375A1E2}" destId="{2AB85213-1DDA-44EF-ACFB-2ACCCEFE8BA5}" srcOrd="0" destOrd="0" presId="urn:microsoft.com/office/officeart/2005/8/layout/lProcess2"/>
    <dgm:cxn modelId="{285C5321-0B7C-4C39-8F7E-29F9D1FEBEDC}" type="presParOf" srcId="{5E1ECA5F-3DB7-413E-B586-14C57375A1E2}" destId="{8F14E6D7-7FD1-4DAF-AF45-1A88EAA8503C}" srcOrd="1" destOrd="0" presId="urn:microsoft.com/office/officeart/2005/8/layout/lProcess2"/>
    <dgm:cxn modelId="{ADAC3723-CFBF-48B0-9DA0-9659BCBC8571}" type="presParOf" srcId="{5E1ECA5F-3DB7-413E-B586-14C57375A1E2}" destId="{33C2995C-CC01-4D95-BEB1-A49C534E116C}" srcOrd="2" destOrd="0" presId="urn:microsoft.com/office/officeart/2005/8/layout/lProcess2"/>
    <dgm:cxn modelId="{A114BFD7-50DA-487E-A68A-42C26926630F}" type="presParOf" srcId="{33C2995C-CC01-4D95-BEB1-A49C534E116C}" destId="{EE9CE678-2376-4D78-861D-FA554BE5EE63}" srcOrd="0" destOrd="0" presId="urn:microsoft.com/office/officeart/2005/8/layout/lProcess2"/>
    <dgm:cxn modelId="{5DBBCEF2-3940-4E38-AEA4-8B8C83C6E830}" type="presParOf" srcId="{EE9CE678-2376-4D78-861D-FA554BE5EE63}" destId="{3390A98C-83AB-4DBA-B128-28F9EC194850}" srcOrd="0" destOrd="0" presId="urn:microsoft.com/office/officeart/2005/8/layout/lProcess2"/>
    <dgm:cxn modelId="{C7303E9E-2735-43A8-97AB-B6F5EDB33714}" type="presParOf" srcId="{EE9CE678-2376-4D78-861D-FA554BE5EE63}" destId="{72349469-33B2-4D12-A99E-B1812D592834}" srcOrd="1" destOrd="0" presId="urn:microsoft.com/office/officeart/2005/8/layout/lProcess2"/>
    <dgm:cxn modelId="{79D5FFEC-D820-4367-92B4-7A95B6B68EC1}" type="presParOf" srcId="{EE9CE678-2376-4D78-861D-FA554BE5EE63}" destId="{EEC13EEA-1525-4B9D-A6EC-B5F35053B0E5}" srcOrd="2" destOrd="0" presId="urn:microsoft.com/office/officeart/2005/8/layout/lProcess2"/>
    <dgm:cxn modelId="{1BD5E924-09F3-41C7-9436-C9C8B6C706CD}" type="presParOf" srcId="{22A25C28-3F57-4DBB-9774-460FD90DD048}" destId="{650B5388-416A-461D-ABF7-A14F75C25868}" srcOrd="1" destOrd="0" presId="urn:microsoft.com/office/officeart/2005/8/layout/lProcess2"/>
    <dgm:cxn modelId="{02F4E248-D951-4404-ADE6-2A2F1AAC21ED}" type="presParOf" srcId="{22A25C28-3F57-4DBB-9774-460FD90DD048}" destId="{06AC7572-113A-403C-B45C-E6A2577B3596}" srcOrd="2" destOrd="0" presId="urn:microsoft.com/office/officeart/2005/8/layout/lProcess2"/>
    <dgm:cxn modelId="{C0E788F6-A516-4D46-89FA-52CE9A819C96}" type="presParOf" srcId="{06AC7572-113A-403C-B45C-E6A2577B3596}" destId="{210861FF-D2A9-46B6-B83E-47D8D6AEB77C}" srcOrd="0" destOrd="0" presId="urn:microsoft.com/office/officeart/2005/8/layout/lProcess2"/>
    <dgm:cxn modelId="{67C6A216-E9B7-4A66-95BA-BB203A9968FA}" type="presParOf" srcId="{06AC7572-113A-403C-B45C-E6A2577B3596}" destId="{185FB539-827F-4ACF-AA74-0AC36B6597B1}" srcOrd="1" destOrd="0" presId="urn:microsoft.com/office/officeart/2005/8/layout/lProcess2"/>
    <dgm:cxn modelId="{4232428B-F1FA-4AD0-AC45-9F892A69D821}" type="presParOf" srcId="{06AC7572-113A-403C-B45C-E6A2577B3596}" destId="{D0A8A4D3-D549-42D5-B294-6B6807378C1F}" srcOrd="2" destOrd="0" presId="urn:microsoft.com/office/officeart/2005/8/layout/lProcess2"/>
    <dgm:cxn modelId="{8A3F9DD3-4ADE-4710-A85C-7B9397A77BBA}" type="presParOf" srcId="{D0A8A4D3-D549-42D5-B294-6B6807378C1F}" destId="{7A321647-39DE-40B5-B321-E15567A6C853}" srcOrd="0" destOrd="0" presId="urn:microsoft.com/office/officeart/2005/8/layout/lProcess2"/>
    <dgm:cxn modelId="{F634CEA8-A1AB-4212-AF56-B428B50EB9E2}" type="presParOf" srcId="{7A321647-39DE-40B5-B321-E15567A6C853}" destId="{A6FEE2D1-226D-4492-B244-60F3FC18B413}" srcOrd="0" destOrd="0" presId="urn:microsoft.com/office/officeart/2005/8/layout/lProcess2"/>
    <dgm:cxn modelId="{9051E439-7379-4A87-88CD-FE14BA2B8518}" type="presParOf" srcId="{7A321647-39DE-40B5-B321-E15567A6C853}" destId="{C505736B-20EB-4C71-987B-111741D9A572}" srcOrd="1" destOrd="0" presId="urn:microsoft.com/office/officeart/2005/8/layout/lProcess2"/>
    <dgm:cxn modelId="{C0BC011A-CFC0-4E93-BA13-93F3DCCE0066}" type="presParOf" srcId="{7A321647-39DE-40B5-B321-E15567A6C853}" destId="{AEA09ABB-DC86-4331-AD36-18A7DE4FDB4C}" srcOrd="2" destOrd="0" presId="urn:microsoft.com/office/officeart/2005/8/layout/lProcess2"/>
    <dgm:cxn modelId="{B95F3C60-4FBC-4BAA-8322-F468D3236A72}" type="presParOf" srcId="{22A25C28-3F57-4DBB-9774-460FD90DD048}" destId="{694427AF-4BBB-48BE-B4D9-5AAD7D0F3C6E}" srcOrd="3" destOrd="0" presId="urn:microsoft.com/office/officeart/2005/8/layout/lProcess2"/>
    <dgm:cxn modelId="{FCF3DF0B-99E9-4672-8E07-BE22F8A528E1}" type="presParOf" srcId="{22A25C28-3F57-4DBB-9774-460FD90DD048}" destId="{BA8D403D-1889-4D57-B7F0-8C1B583F86C7}" srcOrd="4" destOrd="0" presId="urn:microsoft.com/office/officeart/2005/8/layout/lProcess2"/>
    <dgm:cxn modelId="{C18B5F91-F2FA-46D1-BF6A-1C9BB29EF858}" type="presParOf" srcId="{BA8D403D-1889-4D57-B7F0-8C1B583F86C7}" destId="{A3951193-A132-4641-B504-A66279C91F45}" srcOrd="0" destOrd="0" presId="urn:microsoft.com/office/officeart/2005/8/layout/lProcess2"/>
    <dgm:cxn modelId="{5CDAE60C-CA76-43FE-8932-19453BBECBE1}" type="presParOf" srcId="{BA8D403D-1889-4D57-B7F0-8C1B583F86C7}" destId="{5880AF84-B900-44D6-BAB3-6A5296042352}" srcOrd="1" destOrd="0" presId="urn:microsoft.com/office/officeart/2005/8/layout/lProcess2"/>
    <dgm:cxn modelId="{A44F12A2-CA66-4FE9-A064-DC3E3F462C0A}" type="presParOf" srcId="{BA8D403D-1889-4D57-B7F0-8C1B583F86C7}" destId="{9DE7765B-4F35-4A14-98B0-06FEFDAFBBF8}" srcOrd="2" destOrd="0" presId="urn:microsoft.com/office/officeart/2005/8/layout/lProcess2"/>
    <dgm:cxn modelId="{5BD03636-67FA-4806-A746-53CAB464D352}" type="presParOf" srcId="{9DE7765B-4F35-4A14-98B0-06FEFDAFBBF8}" destId="{EDAB080D-31B3-44F0-885F-FF8B80850F8B}" srcOrd="0" destOrd="0" presId="urn:microsoft.com/office/officeart/2005/8/layout/lProcess2"/>
    <dgm:cxn modelId="{2725CF35-CDAC-46AD-A043-19A35F96CD9A}" type="presParOf" srcId="{EDAB080D-31B3-44F0-885F-FF8B80850F8B}" destId="{E41B78B2-5276-4729-9BC7-076AEE12F268}" srcOrd="0" destOrd="0" presId="urn:microsoft.com/office/officeart/2005/8/layout/lProcess2"/>
    <dgm:cxn modelId="{8E7FF477-C1D7-4AE5-8F8E-665A05505780}" type="presParOf" srcId="{EDAB080D-31B3-44F0-885F-FF8B80850F8B}" destId="{CAEED67B-564B-494D-B231-8366C4EF2C2A}" srcOrd="1" destOrd="0" presId="urn:microsoft.com/office/officeart/2005/8/layout/lProcess2"/>
    <dgm:cxn modelId="{8D7829E0-1B75-4EDF-891C-E737C17CD6C8}" type="presParOf" srcId="{EDAB080D-31B3-44F0-885F-FF8B80850F8B}" destId="{FA026784-CA0D-42A9-8178-BD96A2C03837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35027B6-ABF4-4CE3-B5FB-34CDC4775DC6}" type="doc">
      <dgm:prSet loTypeId="urn:microsoft.com/office/officeart/2005/8/layout/matrix1" loCatId="matrix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95341D1-47D4-4AC7-8A3C-75DA43C6AEF6}">
      <dgm:prSet phldrT="[Текст]" custT="1"/>
      <dgm:spPr/>
      <dgm:t>
        <a:bodyPr/>
        <a:lstStyle/>
        <a:p>
          <a:r>
            <a:rPr lang="ru-RU" sz="16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rPr>
            <a:t>РЕШЕНИЕ ТРУДОВОГО </a:t>
          </a:r>
          <a:r>
            <a:rPr lang="ru-RU" sz="1600" b="1" cap="none" spc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rPr>
            <a:t>КОЛЛЕКТИВА ПРИНИМАЕТСЯ </a:t>
          </a:r>
          <a:r>
            <a:rPr lang="ru-RU" sz="16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rPr>
            <a:t>БОЛЬШИНСТВОМ ГОЛОСОВ  </a:t>
          </a:r>
          <a:br>
            <a:rPr lang="ru-RU" sz="16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rPr>
          </a:br>
          <a:r>
            <a:rPr lang="ru-RU" sz="16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rPr>
            <a:t>ЕГО УЧАСТНИКОВ</a:t>
          </a:r>
          <a:endParaRPr lang="ru-RU" sz="1600" b="1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solidFill>
              <a:srgbClr val="0070C0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B2D79A93-373B-4C2D-9683-D72561A01B41}" type="parTrans" cxnId="{9B651611-E23F-444D-9A00-E2966AFA3BC9}">
      <dgm:prSet/>
      <dgm:spPr/>
      <dgm:t>
        <a:bodyPr/>
        <a:lstStyle/>
        <a:p>
          <a:endParaRPr lang="ru-RU"/>
        </a:p>
      </dgm:t>
    </dgm:pt>
    <dgm:pt modelId="{BF951434-260E-4B20-89C5-236C0673ECB3}" type="sibTrans" cxnId="{9B651611-E23F-444D-9A00-E2966AFA3BC9}">
      <dgm:prSet/>
      <dgm:spPr/>
      <dgm:t>
        <a:bodyPr/>
        <a:lstStyle/>
        <a:p>
          <a:endParaRPr lang="ru-RU"/>
        </a:p>
      </dgm:t>
    </dgm:pt>
    <dgm:pt modelId="{3EBEA02C-3923-47FB-8F3D-5B59A1AD0BF0}">
      <dgm:prSet phldrT="[Текст]" custT="1"/>
      <dgm:spPr/>
      <dgm:t>
        <a:bodyPr anchor="t"/>
        <a:lstStyle/>
        <a:p>
          <a:pPr algn="just"/>
          <a:r>
            <a:rPr lang="ru-RU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  <a:sym typeface="Symbol"/>
            </a:rPr>
            <a:t>!</a:t>
          </a:r>
          <a:r>
            <a:rPr lang="ru-RU" sz="1600" dirty="0" smtClean="0">
              <a:latin typeface="Arial" pitchFamily="34" charset="0"/>
              <a:cs typeface="Arial" pitchFamily="34" charset="0"/>
              <a:sym typeface="Symbol"/>
            </a:rPr>
            <a:t> </a:t>
          </a:r>
          <a:r>
            <a:rPr lang="ru-RU" sz="1600" dirty="0" smtClean="0">
              <a:latin typeface="Arial" pitchFamily="34" charset="0"/>
              <a:cs typeface="Arial" pitchFamily="34" charset="0"/>
            </a:rPr>
            <a:t>В состав трудового коллектива входят все граждане, работающие в организации на основе трудового договора, в том числе находящиеся в трудовых и социальных отпусках, а также работающие в территориально обособленных подразделениях организации. </a:t>
          </a:r>
          <a:endParaRPr lang="ru-RU" sz="1600" dirty="0">
            <a:latin typeface="Arial" pitchFamily="34" charset="0"/>
            <a:cs typeface="Arial" pitchFamily="34" charset="0"/>
          </a:endParaRPr>
        </a:p>
      </dgm:t>
    </dgm:pt>
    <dgm:pt modelId="{BA0AB668-EE21-4FE8-9F35-757B43ABB865}" type="parTrans" cxnId="{AFE1AF7F-3C98-4DEA-8471-39B73D9893B2}">
      <dgm:prSet/>
      <dgm:spPr/>
      <dgm:t>
        <a:bodyPr/>
        <a:lstStyle/>
        <a:p>
          <a:endParaRPr lang="ru-RU"/>
        </a:p>
      </dgm:t>
    </dgm:pt>
    <dgm:pt modelId="{BC7EC1FE-3EDB-4228-9B5C-F79323F8C4E9}" type="sibTrans" cxnId="{AFE1AF7F-3C98-4DEA-8471-39B73D9893B2}">
      <dgm:prSet/>
      <dgm:spPr/>
      <dgm:t>
        <a:bodyPr/>
        <a:lstStyle/>
        <a:p>
          <a:endParaRPr lang="ru-RU"/>
        </a:p>
      </dgm:t>
    </dgm:pt>
    <dgm:pt modelId="{8D04CA6C-9015-40B8-BA49-5D9F640DF5E8}">
      <dgm:prSet phldrT="[Текст]" custT="1"/>
      <dgm:spPr/>
      <dgm:t>
        <a:bodyPr anchor="t"/>
        <a:lstStyle/>
        <a:p>
          <a:pPr algn="just"/>
          <a:r>
            <a:rPr lang="ru-RU" sz="20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!</a:t>
          </a:r>
          <a:r>
            <a:rPr lang="ru-RU" sz="18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600" dirty="0" smtClean="0">
              <a:latin typeface="Arial" pitchFamily="34" charset="0"/>
              <a:cs typeface="Arial" pitchFamily="34" charset="0"/>
            </a:rPr>
            <a:t>Трудовой коллектив вправе выдвинуть только одного кандидата в депутаты каждого территориального уровня местных Советов депутатов.</a:t>
          </a:r>
          <a:endParaRPr lang="ru-RU" sz="1600" dirty="0">
            <a:latin typeface="Arial" pitchFamily="34" charset="0"/>
            <a:cs typeface="Arial" pitchFamily="34" charset="0"/>
          </a:endParaRPr>
        </a:p>
      </dgm:t>
    </dgm:pt>
    <dgm:pt modelId="{7DCD8254-345C-4A32-B1F5-707221831360}" type="parTrans" cxnId="{2FF3517F-8E20-407E-B1D2-AA11DF5A66EE}">
      <dgm:prSet/>
      <dgm:spPr/>
      <dgm:t>
        <a:bodyPr/>
        <a:lstStyle/>
        <a:p>
          <a:endParaRPr lang="ru-RU"/>
        </a:p>
      </dgm:t>
    </dgm:pt>
    <dgm:pt modelId="{65D8E4FE-4473-451E-BEBA-674B6CB27A92}" type="sibTrans" cxnId="{2FF3517F-8E20-407E-B1D2-AA11DF5A66EE}">
      <dgm:prSet/>
      <dgm:spPr/>
      <dgm:t>
        <a:bodyPr/>
        <a:lstStyle/>
        <a:p>
          <a:endParaRPr lang="ru-RU"/>
        </a:p>
      </dgm:t>
    </dgm:pt>
    <dgm:pt modelId="{83D42B62-F5EA-42DF-9472-D1A4B84AFF1D}">
      <dgm:prSet phldrT="[Текст]" custT="1"/>
      <dgm:spPr/>
      <dgm:t>
        <a:bodyPr anchor="t"/>
        <a:lstStyle/>
        <a:p>
          <a:pPr algn="just"/>
          <a:r>
            <a:rPr lang="ru-RU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!</a:t>
          </a:r>
          <a:r>
            <a:rPr lang="ru-RU" sz="1600" dirty="0" smtClean="0">
              <a:latin typeface="Arial" pitchFamily="34" charset="0"/>
              <a:cs typeface="Arial" pitchFamily="34" charset="0"/>
            </a:rPr>
            <a:t> Собрание правомочно, если в нем принимает участие более половины состава трудового коллектива. </a:t>
          </a:r>
        </a:p>
        <a:p>
          <a:pPr algn="ctr"/>
          <a:r>
            <a:rPr lang="ru-RU" sz="1600" dirty="0" smtClean="0">
              <a:latin typeface="Arial" pitchFamily="34" charset="0"/>
              <a:cs typeface="Arial" pitchFamily="34" charset="0"/>
            </a:rPr>
            <a:t>Список присутствующих подписывается председателем и секретарем собрания.</a:t>
          </a:r>
          <a:endParaRPr lang="ru-RU" sz="1600" dirty="0">
            <a:latin typeface="Arial" pitchFamily="34" charset="0"/>
            <a:cs typeface="Arial" pitchFamily="34" charset="0"/>
          </a:endParaRPr>
        </a:p>
      </dgm:t>
    </dgm:pt>
    <dgm:pt modelId="{9B393570-072B-4433-954D-20CD8357FD87}" type="parTrans" cxnId="{418D4248-29C5-4687-B094-5E37D29A6356}">
      <dgm:prSet/>
      <dgm:spPr/>
      <dgm:t>
        <a:bodyPr/>
        <a:lstStyle/>
        <a:p>
          <a:endParaRPr lang="ru-RU"/>
        </a:p>
      </dgm:t>
    </dgm:pt>
    <dgm:pt modelId="{1FB92D2F-6091-4D3B-938D-5A13EA4BFDC9}" type="sibTrans" cxnId="{418D4248-29C5-4687-B094-5E37D29A6356}">
      <dgm:prSet/>
      <dgm:spPr/>
      <dgm:t>
        <a:bodyPr/>
        <a:lstStyle/>
        <a:p>
          <a:endParaRPr lang="ru-RU"/>
        </a:p>
      </dgm:t>
    </dgm:pt>
    <dgm:pt modelId="{088614AC-2041-408E-BA1A-3F4AF726CB81}">
      <dgm:prSet phldrT="[Текст]" custT="1"/>
      <dgm:spPr/>
      <dgm:t>
        <a:bodyPr anchor="t"/>
        <a:lstStyle/>
        <a:p>
          <a:pPr algn="just"/>
          <a:r>
            <a:rPr lang="ru-RU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!</a:t>
          </a:r>
          <a:r>
            <a:rPr lang="ru-RU" sz="1800" dirty="0" smtClean="0">
              <a:solidFill>
                <a:srgbClr val="C00000"/>
              </a:solidFill>
            </a:rPr>
            <a:t> </a:t>
          </a:r>
          <a:r>
            <a:rPr lang="ru-RU" sz="1600" dirty="0" smtClean="0"/>
            <a:t>Гражданин, которого трудовой коллектив организации выдвигает кандидатом в депутаты, может не состоять в трудовых отношениях </a:t>
          </a:r>
          <a:br>
            <a:rPr lang="ru-RU" sz="1600" dirty="0" smtClean="0"/>
          </a:br>
          <a:r>
            <a:rPr lang="ru-RU" sz="1600" dirty="0" smtClean="0"/>
            <a:t>с данной организацией. </a:t>
          </a:r>
          <a:endParaRPr lang="ru-RU" sz="1600" dirty="0"/>
        </a:p>
      </dgm:t>
    </dgm:pt>
    <dgm:pt modelId="{E80526D6-7EC6-48DA-91F9-DDC9E25F3473}" type="parTrans" cxnId="{EBA13286-0098-4179-B9E2-E588743AED29}">
      <dgm:prSet/>
      <dgm:spPr/>
      <dgm:t>
        <a:bodyPr/>
        <a:lstStyle/>
        <a:p>
          <a:endParaRPr lang="ru-RU"/>
        </a:p>
      </dgm:t>
    </dgm:pt>
    <dgm:pt modelId="{DCCA0B69-00BB-43EB-9B52-D17814AD6FEA}" type="sibTrans" cxnId="{EBA13286-0098-4179-B9E2-E588743AED29}">
      <dgm:prSet/>
      <dgm:spPr/>
      <dgm:t>
        <a:bodyPr/>
        <a:lstStyle/>
        <a:p>
          <a:endParaRPr lang="ru-RU"/>
        </a:p>
      </dgm:t>
    </dgm:pt>
    <dgm:pt modelId="{D2B1DCA6-DE86-4B47-826A-F8B2913ADC56}" type="pres">
      <dgm:prSet presAssocID="{235027B6-ABF4-4CE3-B5FB-34CDC4775DC6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B68E19D-4204-4B48-A287-739A2DB59D89}" type="pres">
      <dgm:prSet presAssocID="{235027B6-ABF4-4CE3-B5FB-34CDC4775DC6}" presName="matrix" presStyleCnt="0"/>
      <dgm:spPr/>
    </dgm:pt>
    <dgm:pt modelId="{1A8E9A2A-1E63-4878-8532-C7A217838AE7}" type="pres">
      <dgm:prSet presAssocID="{235027B6-ABF4-4CE3-B5FB-34CDC4775DC6}" presName="tile1" presStyleLbl="node1" presStyleIdx="0" presStyleCnt="4" custLinFactNeighborX="938" custLinFactNeighborY="-593"/>
      <dgm:spPr/>
      <dgm:t>
        <a:bodyPr/>
        <a:lstStyle/>
        <a:p>
          <a:endParaRPr lang="ru-RU"/>
        </a:p>
      </dgm:t>
    </dgm:pt>
    <dgm:pt modelId="{452751B0-CDBA-43DB-ACFC-78140953733E}" type="pres">
      <dgm:prSet presAssocID="{235027B6-ABF4-4CE3-B5FB-34CDC4775DC6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DE7F7A-C6AD-4FFD-80B9-5723DC339003}" type="pres">
      <dgm:prSet presAssocID="{235027B6-ABF4-4CE3-B5FB-34CDC4775DC6}" presName="tile2" presStyleLbl="node1" presStyleIdx="1" presStyleCnt="4" custLinFactNeighborX="2813" custLinFactNeighborY="-1062"/>
      <dgm:spPr/>
      <dgm:t>
        <a:bodyPr/>
        <a:lstStyle/>
        <a:p>
          <a:endParaRPr lang="ru-RU"/>
        </a:p>
      </dgm:t>
    </dgm:pt>
    <dgm:pt modelId="{D2F7DCC3-4900-44CF-ADB6-74C6169F5AD7}" type="pres">
      <dgm:prSet presAssocID="{235027B6-ABF4-4CE3-B5FB-34CDC4775DC6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DD3E85-8B7E-4402-8DE1-F58AFFBE471E}" type="pres">
      <dgm:prSet presAssocID="{235027B6-ABF4-4CE3-B5FB-34CDC4775DC6}" presName="tile3" presStyleLbl="node1" presStyleIdx="2" presStyleCnt="4"/>
      <dgm:spPr/>
      <dgm:t>
        <a:bodyPr/>
        <a:lstStyle/>
        <a:p>
          <a:endParaRPr lang="ru-RU"/>
        </a:p>
      </dgm:t>
    </dgm:pt>
    <dgm:pt modelId="{43468F67-57C4-4225-8BEF-5DCF4873D69B}" type="pres">
      <dgm:prSet presAssocID="{235027B6-ABF4-4CE3-B5FB-34CDC4775DC6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EA50DA-87D3-4021-8A28-5B588E311902}" type="pres">
      <dgm:prSet presAssocID="{235027B6-ABF4-4CE3-B5FB-34CDC4775DC6}" presName="tile4" presStyleLbl="node1" presStyleIdx="3" presStyleCnt="4" custLinFactNeighborX="1172" custLinFactNeighborY="0"/>
      <dgm:spPr/>
      <dgm:t>
        <a:bodyPr/>
        <a:lstStyle/>
        <a:p>
          <a:endParaRPr lang="ru-RU"/>
        </a:p>
      </dgm:t>
    </dgm:pt>
    <dgm:pt modelId="{69D6F424-D917-4734-BD5D-84E4313E8088}" type="pres">
      <dgm:prSet presAssocID="{235027B6-ABF4-4CE3-B5FB-34CDC4775DC6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463488-BA7C-48FF-9E44-31A49C5C1C84}" type="pres">
      <dgm:prSet presAssocID="{235027B6-ABF4-4CE3-B5FB-34CDC4775DC6}" presName="centerTile" presStyleLbl="fgShp" presStyleIdx="0" presStyleCnt="1" custScaleX="280167" custScaleY="83428" custLinFactNeighborX="1953" custLinFactNeighborY="-2203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3AF08916-30DA-45C4-AF06-A049C1FB63D9}" type="presOf" srcId="{83D42B62-F5EA-42DF-9472-D1A4B84AFF1D}" destId="{43468F67-57C4-4225-8BEF-5DCF4873D69B}" srcOrd="1" destOrd="0" presId="urn:microsoft.com/office/officeart/2005/8/layout/matrix1"/>
    <dgm:cxn modelId="{67559618-B140-40B7-B983-93FE7A6C2CF8}" type="presOf" srcId="{8D04CA6C-9015-40B8-BA49-5D9F640DF5E8}" destId="{74DE7F7A-C6AD-4FFD-80B9-5723DC339003}" srcOrd="0" destOrd="0" presId="urn:microsoft.com/office/officeart/2005/8/layout/matrix1"/>
    <dgm:cxn modelId="{01A4206C-5492-4B01-AB54-9515B4CFEC59}" type="presOf" srcId="{235027B6-ABF4-4CE3-B5FB-34CDC4775DC6}" destId="{D2B1DCA6-DE86-4B47-826A-F8B2913ADC56}" srcOrd="0" destOrd="0" presId="urn:microsoft.com/office/officeart/2005/8/layout/matrix1"/>
    <dgm:cxn modelId="{2FF3517F-8E20-407E-B1D2-AA11DF5A66EE}" srcId="{195341D1-47D4-4AC7-8A3C-75DA43C6AEF6}" destId="{8D04CA6C-9015-40B8-BA49-5D9F640DF5E8}" srcOrd="1" destOrd="0" parTransId="{7DCD8254-345C-4A32-B1F5-707221831360}" sibTransId="{65D8E4FE-4473-451E-BEBA-674B6CB27A92}"/>
    <dgm:cxn modelId="{24962F60-0D3B-48BA-9661-411AEF717E94}" type="presOf" srcId="{088614AC-2041-408E-BA1A-3F4AF726CB81}" destId="{69D6F424-D917-4734-BD5D-84E4313E8088}" srcOrd="1" destOrd="0" presId="urn:microsoft.com/office/officeart/2005/8/layout/matrix1"/>
    <dgm:cxn modelId="{F7EF2B80-C9F7-423F-8604-F2FF974B6484}" type="presOf" srcId="{195341D1-47D4-4AC7-8A3C-75DA43C6AEF6}" destId="{F8463488-BA7C-48FF-9E44-31A49C5C1C84}" srcOrd="0" destOrd="0" presId="urn:microsoft.com/office/officeart/2005/8/layout/matrix1"/>
    <dgm:cxn modelId="{418D4248-29C5-4687-B094-5E37D29A6356}" srcId="{195341D1-47D4-4AC7-8A3C-75DA43C6AEF6}" destId="{83D42B62-F5EA-42DF-9472-D1A4B84AFF1D}" srcOrd="2" destOrd="0" parTransId="{9B393570-072B-4433-954D-20CD8357FD87}" sibTransId="{1FB92D2F-6091-4D3B-938D-5A13EA4BFDC9}"/>
    <dgm:cxn modelId="{818FE5FF-FEFD-4414-96D6-272BEDA50F37}" type="presOf" srcId="{088614AC-2041-408E-BA1A-3F4AF726CB81}" destId="{65EA50DA-87D3-4021-8A28-5B588E311902}" srcOrd="0" destOrd="0" presId="urn:microsoft.com/office/officeart/2005/8/layout/matrix1"/>
    <dgm:cxn modelId="{195E6297-ACC0-47ED-90AD-70D6319C6B09}" type="presOf" srcId="{83D42B62-F5EA-42DF-9472-D1A4B84AFF1D}" destId="{D3DD3E85-8B7E-4402-8DE1-F58AFFBE471E}" srcOrd="0" destOrd="0" presId="urn:microsoft.com/office/officeart/2005/8/layout/matrix1"/>
    <dgm:cxn modelId="{45F42284-30F1-4211-AC8B-3D640550D4ED}" type="presOf" srcId="{3EBEA02C-3923-47FB-8F3D-5B59A1AD0BF0}" destId="{452751B0-CDBA-43DB-ACFC-78140953733E}" srcOrd="1" destOrd="0" presId="urn:microsoft.com/office/officeart/2005/8/layout/matrix1"/>
    <dgm:cxn modelId="{9B651611-E23F-444D-9A00-E2966AFA3BC9}" srcId="{235027B6-ABF4-4CE3-B5FB-34CDC4775DC6}" destId="{195341D1-47D4-4AC7-8A3C-75DA43C6AEF6}" srcOrd="0" destOrd="0" parTransId="{B2D79A93-373B-4C2D-9683-D72561A01B41}" sibTransId="{BF951434-260E-4B20-89C5-236C0673ECB3}"/>
    <dgm:cxn modelId="{3362747A-0351-48A8-97FB-4735B0520B26}" type="presOf" srcId="{3EBEA02C-3923-47FB-8F3D-5B59A1AD0BF0}" destId="{1A8E9A2A-1E63-4878-8532-C7A217838AE7}" srcOrd="0" destOrd="0" presId="urn:microsoft.com/office/officeart/2005/8/layout/matrix1"/>
    <dgm:cxn modelId="{AFE1AF7F-3C98-4DEA-8471-39B73D9893B2}" srcId="{195341D1-47D4-4AC7-8A3C-75DA43C6AEF6}" destId="{3EBEA02C-3923-47FB-8F3D-5B59A1AD0BF0}" srcOrd="0" destOrd="0" parTransId="{BA0AB668-EE21-4FE8-9F35-757B43ABB865}" sibTransId="{BC7EC1FE-3EDB-4228-9B5C-F79323F8C4E9}"/>
    <dgm:cxn modelId="{EBA13286-0098-4179-B9E2-E588743AED29}" srcId="{195341D1-47D4-4AC7-8A3C-75DA43C6AEF6}" destId="{088614AC-2041-408E-BA1A-3F4AF726CB81}" srcOrd="3" destOrd="0" parTransId="{E80526D6-7EC6-48DA-91F9-DDC9E25F3473}" sibTransId="{DCCA0B69-00BB-43EB-9B52-D17814AD6FEA}"/>
    <dgm:cxn modelId="{A519E9C3-590E-42F7-8DFA-FA46DC22A53C}" type="presOf" srcId="{8D04CA6C-9015-40B8-BA49-5D9F640DF5E8}" destId="{D2F7DCC3-4900-44CF-ADB6-74C6169F5AD7}" srcOrd="1" destOrd="0" presId="urn:microsoft.com/office/officeart/2005/8/layout/matrix1"/>
    <dgm:cxn modelId="{06E33A60-FCBC-4497-B1B3-23667BC29909}" type="presParOf" srcId="{D2B1DCA6-DE86-4B47-826A-F8B2913ADC56}" destId="{4B68E19D-4204-4B48-A287-739A2DB59D89}" srcOrd="0" destOrd="0" presId="urn:microsoft.com/office/officeart/2005/8/layout/matrix1"/>
    <dgm:cxn modelId="{07DA6F8F-0093-4B83-AEC4-4C47FF36DE0C}" type="presParOf" srcId="{4B68E19D-4204-4B48-A287-739A2DB59D89}" destId="{1A8E9A2A-1E63-4878-8532-C7A217838AE7}" srcOrd="0" destOrd="0" presId="urn:microsoft.com/office/officeart/2005/8/layout/matrix1"/>
    <dgm:cxn modelId="{B493819A-2315-461F-8AFF-F4C03D03704B}" type="presParOf" srcId="{4B68E19D-4204-4B48-A287-739A2DB59D89}" destId="{452751B0-CDBA-43DB-ACFC-78140953733E}" srcOrd="1" destOrd="0" presId="urn:microsoft.com/office/officeart/2005/8/layout/matrix1"/>
    <dgm:cxn modelId="{96AFB8A0-83BB-4822-9690-EE44B97CBB53}" type="presParOf" srcId="{4B68E19D-4204-4B48-A287-739A2DB59D89}" destId="{74DE7F7A-C6AD-4FFD-80B9-5723DC339003}" srcOrd="2" destOrd="0" presId="urn:microsoft.com/office/officeart/2005/8/layout/matrix1"/>
    <dgm:cxn modelId="{8821DBCA-CE72-4F92-8ADC-53E9CB555457}" type="presParOf" srcId="{4B68E19D-4204-4B48-A287-739A2DB59D89}" destId="{D2F7DCC3-4900-44CF-ADB6-74C6169F5AD7}" srcOrd="3" destOrd="0" presId="urn:microsoft.com/office/officeart/2005/8/layout/matrix1"/>
    <dgm:cxn modelId="{42456E48-AC44-4B0B-BEBA-4552B05951A5}" type="presParOf" srcId="{4B68E19D-4204-4B48-A287-739A2DB59D89}" destId="{D3DD3E85-8B7E-4402-8DE1-F58AFFBE471E}" srcOrd="4" destOrd="0" presId="urn:microsoft.com/office/officeart/2005/8/layout/matrix1"/>
    <dgm:cxn modelId="{A243E86E-B6AC-478A-BBFD-E125BFDDFB41}" type="presParOf" srcId="{4B68E19D-4204-4B48-A287-739A2DB59D89}" destId="{43468F67-57C4-4225-8BEF-5DCF4873D69B}" srcOrd="5" destOrd="0" presId="urn:microsoft.com/office/officeart/2005/8/layout/matrix1"/>
    <dgm:cxn modelId="{FF552576-9F0A-4282-8C37-B4090D4C4BE9}" type="presParOf" srcId="{4B68E19D-4204-4B48-A287-739A2DB59D89}" destId="{65EA50DA-87D3-4021-8A28-5B588E311902}" srcOrd="6" destOrd="0" presId="urn:microsoft.com/office/officeart/2005/8/layout/matrix1"/>
    <dgm:cxn modelId="{440E2ECD-A332-4B89-A42B-45A07C580C80}" type="presParOf" srcId="{4B68E19D-4204-4B48-A287-739A2DB59D89}" destId="{69D6F424-D917-4734-BD5D-84E4313E8088}" srcOrd="7" destOrd="0" presId="urn:microsoft.com/office/officeart/2005/8/layout/matrix1"/>
    <dgm:cxn modelId="{A4C5C026-0D39-45E5-94AB-2E67874450D8}" type="presParOf" srcId="{D2B1DCA6-DE86-4B47-826A-F8B2913ADC56}" destId="{F8463488-BA7C-48FF-9E44-31A49C5C1C84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53FDE96-56CE-4668-9E0B-60B9C6314DBB}" type="doc">
      <dgm:prSet loTypeId="urn:microsoft.com/office/officeart/2008/layout/SquareAccentLis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3001AC4-8D91-4598-9653-17E9D57E49E1}">
      <dgm:prSet phldrT="[Текст]" custT="1"/>
      <dgm:spPr/>
      <dgm:t>
        <a:bodyPr/>
        <a:lstStyle/>
        <a:p>
          <a:pPr algn="ctr"/>
          <a:r>
            <a:rPr lang="ru-RU" sz="1400" dirty="0" smtClean="0"/>
            <a:t>КАНДИДАТ В ДЕПУТАТЫ </a:t>
          </a:r>
          <a:br>
            <a:rPr lang="ru-RU" sz="1400" dirty="0" smtClean="0"/>
          </a:br>
          <a:r>
            <a:rPr lang="ru-RU" sz="1400" dirty="0" smtClean="0"/>
            <a:t>ОБЛАСТНОГО</a:t>
          </a:r>
          <a:r>
            <a:rPr lang="ru-RU" sz="1400" smtClean="0"/>
            <a:t>, МИНСКОГО </a:t>
          </a:r>
          <a:r>
            <a:rPr lang="ru-RU" sz="1400" dirty="0" smtClean="0"/>
            <a:t>ГОРОДСКОГО, РАЙОННОГО,</a:t>
          </a:r>
        </a:p>
        <a:p>
          <a:pPr algn="ctr"/>
          <a:r>
            <a:rPr lang="ru-RU" sz="1400" dirty="0" smtClean="0"/>
            <a:t> ГОРОДСКОГО (ГОРОДА ОБЛАСТНОГО ПОДЧИНЕНИЯ) СОВЕТА ДЕПУТАТОВ</a:t>
          </a:r>
          <a:endParaRPr lang="ru-RU" sz="1400" dirty="0"/>
        </a:p>
      </dgm:t>
    </dgm:pt>
    <dgm:pt modelId="{C048475D-EC06-42AF-87BB-D32E632AFF39}" type="parTrans" cxnId="{AF4F5059-F26B-4869-8554-F3F299DD0046}">
      <dgm:prSet/>
      <dgm:spPr/>
      <dgm:t>
        <a:bodyPr/>
        <a:lstStyle/>
        <a:p>
          <a:endParaRPr lang="ru-RU"/>
        </a:p>
      </dgm:t>
    </dgm:pt>
    <dgm:pt modelId="{7F2E0C02-918B-4270-93F9-4992C66D23F1}" type="sibTrans" cxnId="{AF4F5059-F26B-4869-8554-F3F299DD0046}">
      <dgm:prSet/>
      <dgm:spPr/>
      <dgm:t>
        <a:bodyPr/>
        <a:lstStyle/>
        <a:p>
          <a:endParaRPr lang="ru-RU"/>
        </a:p>
      </dgm:t>
    </dgm:pt>
    <dgm:pt modelId="{68CCFC27-DD16-435A-AE79-E0CC9C4CF8E8}">
      <dgm:prSet phldrT="[Текст]" custT="1"/>
      <dgm:spPr/>
      <dgm:t>
        <a:bodyPr/>
        <a:lstStyle/>
        <a:p>
          <a:pPr algn="just"/>
          <a:r>
            <a:rPr lang="ru-RU" sz="1400" dirty="0" smtClean="0"/>
            <a:t>бесплатные выступления </a:t>
          </a:r>
          <a:br>
            <a:rPr lang="ru-RU" sz="1400" dirty="0" smtClean="0"/>
          </a:br>
          <a:r>
            <a:rPr lang="ru-RU" sz="1400" dirty="0" smtClean="0"/>
            <a:t>по государственному радио</a:t>
          </a:r>
          <a:endParaRPr lang="ru-RU" sz="1400" dirty="0"/>
        </a:p>
      </dgm:t>
    </dgm:pt>
    <dgm:pt modelId="{FA27C2C6-07F5-44FF-812C-F53EB768916C}" type="parTrans" cxnId="{490349EB-BDB5-4E3A-B334-3C7656B9FDCC}">
      <dgm:prSet/>
      <dgm:spPr/>
      <dgm:t>
        <a:bodyPr/>
        <a:lstStyle/>
        <a:p>
          <a:endParaRPr lang="ru-RU"/>
        </a:p>
      </dgm:t>
    </dgm:pt>
    <dgm:pt modelId="{9C09D44E-7283-4B4A-9C6A-DFD3A276A6AE}" type="sibTrans" cxnId="{490349EB-BDB5-4E3A-B334-3C7656B9FDCC}">
      <dgm:prSet/>
      <dgm:spPr/>
      <dgm:t>
        <a:bodyPr/>
        <a:lstStyle/>
        <a:p>
          <a:endParaRPr lang="ru-RU"/>
        </a:p>
      </dgm:t>
    </dgm:pt>
    <dgm:pt modelId="{0DAE2EB5-D964-45EF-A1A3-A43D897FC2A6}">
      <dgm:prSet phldrT="[Текст]" custT="1"/>
      <dgm:spPr/>
      <dgm:t>
        <a:bodyPr/>
        <a:lstStyle/>
        <a:p>
          <a:pPr algn="ctr"/>
          <a:r>
            <a:rPr lang="ru-RU" sz="1400" dirty="0" smtClean="0"/>
            <a:t>ИЗБИРАТЕЛИ</a:t>
          </a:r>
          <a:endParaRPr lang="ru-RU" sz="1400" dirty="0"/>
        </a:p>
      </dgm:t>
    </dgm:pt>
    <dgm:pt modelId="{2C324061-B093-4978-AA7F-081E58DA768D}" type="parTrans" cxnId="{F48C4D11-3392-437F-AC51-B455FF6CCA6E}">
      <dgm:prSet/>
      <dgm:spPr/>
      <dgm:t>
        <a:bodyPr/>
        <a:lstStyle/>
        <a:p>
          <a:endParaRPr lang="ru-RU"/>
        </a:p>
      </dgm:t>
    </dgm:pt>
    <dgm:pt modelId="{580378AD-D826-422E-B9DC-30881369F510}" type="sibTrans" cxnId="{F48C4D11-3392-437F-AC51-B455FF6CCA6E}">
      <dgm:prSet/>
      <dgm:spPr/>
      <dgm:t>
        <a:bodyPr/>
        <a:lstStyle/>
        <a:p>
          <a:endParaRPr lang="ru-RU"/>
        </a:p>
      </dgm:t>
    </dgm:pt>
    <dgm:pt modelId="{6574E275-CCDF-45B1-93B1-71DC6DBAC6AF}">
      <dgm:prSet phldrT="[Текст]" custT="1"/>
      <dgm:spPr/>
      <dgm:t>
        <a:bodyPr/>
        <a:lstStyle/>
        <a:p>
          <a:pPr algn="just">
            <a:spcAft>
              <a:spcPts val="0"/>
            </a:spcAft>
          </a:pPr>
          <a:r>
            <a:rPr lang="ru-RU" sz="1300" b="0" dirty="0" smtClean="0">
              <a:latin typeface="+mn-lt"/>
              <a:cs typeface="Arial" pitchFamily="34" charset="0"/>
            </a:rPr>
            <a:t>проведение в уведомительном порядке массовых мероприятий (собрания вне помещений, митинги, пикетирование)  </a:t>
          </a:r>
          <a:endParaRPr lang="ru-RU" sz="1300" b="0" dirty="0">
            <a:latin typeface="+mn-lt"/>
            <a:cs typeface="Arial" pitchFamily="34" charset="0"/>
          </a:endParaRPr>
        </a:p>
      </dgm:t>
    </dgm:pt>
    <dgm:pt modelId="{6BAFAD74-2590-4F2A-AD04-7973D5FC95A2}" type="parTrans" cxnId="{CB82404E-8C14-4BE0-889A-7DEAA0BD9D0C}">
      <dgm:prSet/>
      <dgm:spPr/>
      <dgm:t>
        <a:bodyPr/>
        <a:lstStyle/>
        <a:p>
          <a:endParaRPr lang="ru-RU"/>
        </a:p>
      </dgm:t>
    </dgm:pt>
    <dgm:pt modelId="{9F7F4CF7-2DE9-41BA-877F-D90BF2E784C1}" type="sibTrans" cxnId="{CB82404E-8C14-4BE0-889A-7DEAA0BD9D0C}">
      <dgm:prSet/>
      <dgm:spPr/>
      <dgm:t>
        <a:bodyPr/>
        <a:lstStyle/>
        <a:p>
          <a:endParaRPr lang="ru-RU"/>
        </a:p>
      </dgm:t>
    </dgm:pt>
    <dgm:pt modelId="{ACA9ACB6-BFAF-45E4-83F8-90C82A321E82}">
      <dgm:prSet phldrT="[Текст]" custT="1"/>
      <dgm:spPr/>
      <dgm:t>
        <a:bodyPr/>
        <a:lstStyle/>
        <a:p>
          <a:pPr algn="l"/>
          <a:r>
            <a:rPr lang="ru-RU" sz="1400" dirty="0" smtClean="0">
              <a:latin typeface="+mn-lt"/>
            </a:rPr>
            <a:t>бесплатное предоставление помещений для проведения предвыборных собраний</a:t>
          </a:r>
          <a:endParaRPr lang="ru-RU" sz="1400" dirty="0">
            <a:latin typeface="+mn-lt"/>
          </a:endParaRPr>
        </a:p>
      </dgm:t>
    </dgm:pt>
    <dgm:pt modelId="{2A4628F4-376C-4760-B67B-8DB465C18A5F}" type="parTrans" cxnId="{68866B4C-0C6D-4E09-BD2C-66E787C0C81B}">
      <dgm:prSet/>
      <dgm:spPr/>
      <dgm:t>
        <a:bodyPr/>
        <a:lstStyle/>
        <a:p>
          <a:endParaRPr lang="ru-RU"/>
        </a:p>
      </dgm:t>
    </dgm:pt>
    <dgm:pt modelId="{E67A3681-D8BE-4931-BAEA-516BE8552BCF}" type="sibTrans" cxnId="{68866B4C-0C6D-4E09-BD2C-66E787C0C81B}">
      <dgm:prSet/>
      <dgm:spPr/>
      <dgm:t>
        <a:bodyPr/>
        <a:lstStyle/>
        <a:p>
          <a:endParaRPr lang="ru-RU"/>
        </a:p>
      </dgm:t>
    </dgm:pt>
    <dgm:pt modelId="{DED38C32-8A77-455B-9646-269B16355B11}">
      <dgm:prSet custT="1"/>
      <dgm:spPr/>
      <dgm:t>
        <a:bodyPr/>
        <a:lstStyle/>
        <a:p>
          <a:pPr algn="l"/>
          <a:r>
            <a:rPr lang="ru-RU" sz="1400" dirty="0" smtClean="0"/>
            <a:t>КАНДИДАТ В ДЕПУТАТЫ;</a:t>
          </a:r>
        </a:p>
        <a:p>
          <a:pPr algn="l"/>
          <a:r>
            <a:rPr lang="ru-RU" sz="1400" dirty="0" smtClean="0"/>
            <a:t> ДОВЕРЕННЫЕ ЛИЦА</a:t>
          </a:r>
          <a:endParaRPr lang="ru-RU" sz="1400" dirty="0"/>
        </a:p>
      </dgm:t>
    </dgm:pt>
    <dgm:pt modelId="{0E8D1993-EA25-46E0-88DD-3EA7B1FC7D45}" type="parTrans" cxnId="{35828778-0B41-49AC-96CE-312FC1C60498}">
      <dgm:prSet/>
      <dgm:spPr/>
      <dgm:t>
        <a:bodyPr/>
        <a:lstStyle/>
        <a:p>
          <a:endParaRPr lang="ru-RU"/>
        </a:p>
      </dgm:t>
    </dgm:pt>
    <dgm:pt modelId="{89B559AD-C28A-4D16-B14E-7F6E59193E13}" type="sibTrans" cxnId="{35828778-0B41-49AC-96CE-312FC1C60498}">
      <dgm:prSet/>
      <dgm:spPr/>
      <dgm:t>
        <a:bodyPr/>
        <a:lstStyle/>
        <a:p>
          <a:endParaRPr lang="ru-RU"/>
        </a:p>
      </dgm:t>
    </dgm:pt>
    <dgm:pt modelId="{B1BF84ED-5105-4641-894D-7D504831B8C6}">
      <dgm:prSet phldrT="[Текст]" custT="1"/>
      <dgm:spPr/>
      <dgm:t>
        <a:bodyPr/>
        <a:lstStyle/>
        <a:p>
          <a:pPr algn="just"/>
          <a:r>
            <a:rPr lang="ru-RU" sz="1300" dirty="0" smtClean="0"/>
            <a:t>бесплатное предоставление помещений для проведения встреч с избирателями</a:t>
          </a:r>
          <a:endParaRPr lang="ru-RU" sz="1300" dirty="0"/>
        </a:p>
      </dgm:t>
    </dgm:pt>
    <dgm:pt modelId="{BFF80D66-716A-4F53-A468-563AA566F9E4}" type="parTrans" cxnId="{5ED83730-7E26-458C-A248-809311A238DE}">
      <dgm:prSet/>
      <dgm:spPr/>
      <dgm:t>
        <a:bodyPr/>
        <a:lstStyle/>
        <a:p>
          <a:endParaRPr lang="ru-RU"/>
        </a:p>
      </dgm:t>
    </dgm:pt>
    <dgm:pt modelId="{6A8A7182-B290-4E00-9510-1E020673E38B}" type="sibTrans" cxnId="{5ED83730-7E26-458C-A248-809311A238DE}">
      <dgm:prSet/>
      <dgm:spPr/>
      <dgm:t>
        <a:bodyPr/>
        <a:lstStyle/>
        <a:p>
          <a:endParaRPr lang="ru-RU"/>
        </a:p>
      </dgm:t>
    </dgm:pt>
    <dgm:pt modelId="{5A2841E1-9BCD-4DE2-97D9-0932EAF9E959}" type="pres">
      <dgm:prSet presAssocID="{853FDE96-56CE-4668-9E0B-60B9C6314DBB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DDAD035F-B854-4658-91AB-D7FDF64E59C5}" type="pres">
      <dgm:prSet presAssocID="{73001AC4-8D91-4598-9653-17E9D57E49E1}" presName="root" presStyleCnt="0">
        <dgm:presLayoutVars>
          <dgm:chMax/>
          <dgm:chPref/>
        </dgm:presLayoutVars>
      </dgm:prSet>
      <dgm:spPr/>
      <dgm:t>
        <a:bodyPr/>
        <a:lstStyle/>
        <a:p>
          <a:endParaRPr lang="ru-RU"/>
        </a:p>
      </dgm:t>
    </dgm:pt>
    <dgm:pt modelId="{9BA9E506-4204-475D-A840-50CD966242CA}" type="pres">
      <dgm:prSet presAssocID="{73001AC4-8D91-4598-9653-17E9D57E49E1}" presName="rootComposite" presStyleCnt="0">
        <dgm:presLayoutVars/>
      </dgm:prSet>
      <dgm:spPr/>
      <dgm:t>
        <a:bodyPr/>
        <a:lstStyle/>
        <a:p>
          <a:endParaRPr lang="ru-RU"/>
        </a:p>
      </dgm:t>
    </dgm:pt>
    <dgm:pt modelId="{DFCE9D14-CE72-4804-AAE4-3B7B41F08276}" type="pres">
      <dgm:prSet presAssocID="{73001AC4-8D91-4598-9653-17E9D57E49E1}" presName="ParentAccent" presStyleLbl="alignNode1" presStyleIdx="0" presStyleCnt="3" custScaleX="105286" custScaleY="511786" custLinFactX="4539" custLinFactNeighborX="100000" custLinFactNeighborY="-94460"/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B12C71D7-0D17-4756-B9B7-AA07A2ACBD17}" type="pres">
      <dgm:prSet presAssocID="{73001AC4-8D91-4598-9653-17E9D57E49E1}" presName="ParentSmallAccent" presStyleLbl="fgAcc1" presStyleIdx="0" presStyleCnt="3" custLinFactY="500000" custLinFactNeighborX="177" custLinFactNeighborY="555748"/>
      <dgm:spPr>
        <a:prstGeom prst="flowChartConnector">
          <a:avLst/>
        </a:prstGeom>
        <a:solidFill>
          <a:srgbClr val="F2E4CA">
            <a:alpha val="90000"/>
          </a:srgbClr>
        </a:solidFill>
      </dgm:spPr>
      <dgm:t>
        <a:bodyPr/>
        <a:lstStyle/>
        <a:p>
          <a:endParaRPr lang="ru-RU"/>
        </a:p>
      </dgm:t>
    </dgm:pt>
    <dgm:pt modelId="{3445F601-5231-4116-B9AB-72E2A717F79F}" type="pres">
      <dgm:prSet presAssocID="{73001AC4-8D91-4598-9653-17E9D57E49E1}" presName="Parent" presStyleLbl="revTx" presStyleIdx="0" presStyleCnt="7" custScaleY="278267" custLinFactX="2797" custLinFactNeighborX="100000" custLinFactNeighborY="14919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84F048-6A5F-4E9A-BBA3-CD862F7DCA53}" type="pres">
      <dgm:prSet presAssocID="{73001AC4-8D91-4598-9653-17E9D57E49E1}" presName="childShap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0390CAF7-ED93-40D3-A488-FB1072C7BCB6}" type="pres">
      <dgm:prSet presAssocID="{68CCFC27-DD16-435A-AE79-E0CC9C4CF8E8}" presName="childComposit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3CA98ED0-0BDA-4B1A-A76D-F004EB8CF2DC}" type="pres">
      <dgm:prSet presAssocID="{68CCFC27-DD16-435A-AE79-E0CC9C4CF8E8}" presName="ChildAccent" presStyleLbl="solidFgAcc1" presStyleIdx="0" presStyleCnt="4" custLinFactY="-100000" custLinFactNeighborX="-1750" custLinFactNeighborY="-194254"/>
      <dgm:spPr>
        <a:prstGeom prst="flowChartConnector">
          <a:avLst/>
        </a:prstGeom>
        <a:solidFill>
          <a:srgbClr val="F2E4CA"/>
        </a:solidFill>
      </dgm:spPr>
      <dgm:t>
        <a:bodyPr/>
        <a:lstStyle/>
        <a:p>
          <a:endParaRPr lang="ru-RU"/>
        </a:p>
      </dgm:t>
    </dgm:pt>
    <dgm:pt modelId="{E304ED37-9422-4813-8E75-D7F85706928B}" type="pres">
      <dgm:prSet presAssocID="{68CCFC27-DD16-435A-AE79-E0CC9C4CF8E8}" presName="Child" presStyleLbl="revTx" presStyleIdx="1" presStyleCnt="7" custScaleX="107320" custScaleY="160496" custLinFactX="14401" custLinFactNeighborX="100000" custLinFactNeighborY="-2551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D4DF1E-77A3-44C9-B1FF-B7E37538D61A}" type="pres">
      <dgm:prSet presAssocID="{B1BF84ED-5105-4641-894D-7D504831B8C6}" presName="childComposit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322C70D2-6744-407F-87FA-1A0FD9FDF07B}" type="pres">
      <dgm:prSet presAssocID="{B1BF84ED-5105-4641-894D-7D504831B8C6}" presName="ChildAccent" presStyleLbl="solidFgAcc1" presStyleIdx="1" presStyleCnt="4" custFlipHor="1" custScaleX="39916" custScaleY="39916" custLinFactX="300000" custLinFactY="347104" custLinFactNeighborX="314936" custLinFactNeighborY="400000"/>
      <dgm:spPr>
        <a:prstGeom prst="donut">
          <a:avLst/>
        </a:prstGeom>
      </dgm:spPr>
      <dgm:t>
        <a:bodyPr/>
        <a:lstStyle/>
        <a:p>
          <a:endParaRPr lang="ru-RU"/>
        </a:p>
      </dgm:t>
    </dgm:pt>
    <dgm:pt modelId="{633563C8-680C-43AF-ABD9-79ED930890C8}" type="pres">
      <dgm:prSet presAssocID="{B1BF84ED-5105-4641-894D-7D504831B8C6}" presName="Child" presStyleLbl="revTx" presStyleIdx="2" presStyleCnt="7" custScaleX="108875" custScaleY="139943" custLinFactY="66961" custLinFactNeighborX="2035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19316B-8084-4FB0-B97E-A334A7AE5C51}" type="pres">
      <dgm:prSet presAssocID="{DED38C32-8A77-455B-9646-269B16355B11}" presName="root" presStyleCnt="0">
        <dgm:presLayoutVars>
          <dgm:chMax/>
          <dgm:chPref/>
        </dgm:presLayoutVars>
      </dgm:prSet>
      <dgm:spPr/>
      <dgm:t>
        <a:bodyPr/>
        <a:lstStyle/>
        <a:p>
          <a:endParaRPr lang="ru-RU"/>
        </a:p>
      </dgm:t>
    </dgm:pt>
    <dgm:pt modelId="{24EDF806-A754-49AC-AAD9-013EC501E7E5}" type="pres">
      <dgm:prSet presAssocID="{DED38C32-8A77-455B-9646-269B16355B11}" presName="rootComposite" presStyleCnt="0">
        <dgm:presLayoutVars/>
      </dgm:prSet>
      <dgm:spPr/>
      <dgm:t>
        <a:bodyPr/>
        <a:lstStyle/>
        <a:p>
          <a:endParaRPr lang="ru-RU"/>
        </a:p>
      </dgm:t>
    </dgm:pt>
    <dgm:pt modelId="{BD9811E9-9DD8-4F8B-B299-9C6E7A1BB39C}" type="pres">
      <dgm:prSet presAssocID="{DED38C32-8A77-455B-9646-269B16355B11}" presName="ParentAccent" presStyleLbl="alignNode1" presStyleIdx="1" presStyleCnt="3" custScaleX="87933" custScaleY="506324" custLinFactX="-14867" custLinFactNeighborX="-100000" custLinFactNeighborY="-52593"/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4BECB1A0-019C-4E97-9D93-EA6F2458F48B}" type="pres">
      <dgm:prSet presAssocID="{DED38C32-8A77-455B-9646-269B16355B11}" presName="ParentSmallAccent" presStyleLbl="fgAcc1" presStyleIdx="1" presStyleCnt="3" custLinFactY="200000" custLinFactNeighborX="16944" custLinFactNeighborY="275371"/>
      <dgm:spPr>
        <a:prstGeom prst="flowChartConnector">
          <a:avLst/>
        </a:prstGeom>
        <a:solidFill>
          <a:srgbClr val="F2E4CA">
            <a:alpha val="90000"/>
          </a:srgbClr>
        </a:solidFill>
      </dgm:spPr>
      <dgm:t>
        <a:bodyPr/>
        <a:lstStyle/>
        <a:p>
          <a:endParaRPr lang="ru-RU"/>
        </a:p>
      </dgm:t>
    </dgm:pt>
    <dgm:pt modelId="{2CB01747-1134-49FC-82FF-FC2D002969A3}" type="pres">
      <dgm:prSet presAssocID="{DED38C32-8A77-455B-9646-269B16355B11}" presName="Parent" presStyleLbl="revTx" presStyleIdx="3" presStyleCnt="7" custScaleX="85414" custScaleY="198762" custLinFactX="-10341" custLinFactNeighborX="-100000" custLinFactNeighborY="33345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5B40AC-B7F3-40B3-865E-18FB77351E8E}" type="pres">
      <dgm:prSet presAssocID="{DED38C32-8A77-455B-9646-269B16355B11}" presName="childShap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1A938141-1CA8-40E1-8DC7-DC24CC154A9C}" type="pres">
      <dgm:prSet presAssocID="{0DAE2EB5-D964-45EF-A1A3-A43D897FC2A6}" presName="root" presStyleCnt="0">
        <dgm:presLayoutVars>
          <dgm:chMax/>
          <dgm:chPref/>
        </dgm:presLayoutVars>
      </dgm:prSet>
      <dgm:spPr/>
      <dgm:t>
        <a:bodyPr/>
        <a:lstStyle/>
        <a:p>
          <a:endParaRPr lang="ru-RU"/>
        </a:p>
      </dgm:t>
    </dgm:pt>
    <dgm:pt modelId="{3F328D9B-E36A-4F76-8AFD-D6F2176618AC}" type="pres">
      <dgm:prSet presAssocID="{0DAE2EB5-D964-45EF-A1A3-A43D897FC2A6}" presName="rootComposite" presStyleCnt="0">
        <dgm:presLayoutVars/>
      </dgm:prSet>
      <dgm:spPr/>
      <dgm:t>
        <a:bodyPr/>
        <a:lstStyle/>
        <a:p>
          <a:endParaRPr lang="ru-RU"/>
        </a:p>
      </dgm:t>
    </dgm:pt>
    <dgm:pt modelId="{345CCDD6-9331-4168-9C99-5182A51416F8}" type="pres">
      <dgm:prSet presAssocID="{0DAE2EB5-D964-45EF-A1A3-A43D897FC2A6}" presName="ParentAccent" presStyleLbl="alignNode1" presStyleIdx="2" presStyleCnt="3" custScaleX="84014" custScaleY="333256" custLinFactNeighborX="6485" custLinFactNeighborY="7100"/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A7B00258-DDB1-4652-A845-D7BF124111FF}" type="pres">
      <dgm:prSet presAssocID="{0DAE2EB5-D964-45EF-A1A3-A43D897FC2A6}" presName="ParentSmallAccent" presStyleLbl="fgAcc1" presStyleIdx="2" presStyleCnt="3" custFlipHor="1" custScaleX="39904" custScaleY="39904" custLinFactX="-248404" custLinFactY="1200000" custLinFactNeighborX="-300000" custLinFactNeighborY="1222803"/>
      <dgm:spPr>
        <a:prstGeom prst="donut">
          <a:avLst/>
        </a:prstGeom>
      </dgm:spPr>
      <dgm:t>
        <a:bodyPr/>
        <a:lstStyle/>
        <a:p>
          <a:endParaRPr lang="ru-RU"/>
        </a:p>
      </dgm:t>
    </dgm:pt>
    <dgm:pt modelId="{E3A98359-6B46-4EAF-B64B-7D644F40B386}" type="pres">
      <dgm:prSet presAssocID="{0DAE2EB5-D964-45EF-A1A3-A43D897FC2A6}" presName="Parent" presStyleLbl="revTx" presStyleIdx="4" presStyleCnt="7" custAng="0" custScaleX="71821" custLinFactNeighborX="6060" custLinFactNeighborY="61096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9D3B23-75BD-4231-8872-97794AB48464}" type="pres">
      <dgm:prSet presAssocID="{0DAE2EB5-D964-45EF-A1A3-A43D897FC2A6}" presName="childShap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8C950D60-7FE7-491D-B2CE-6D7179E9893D}" type="pres">
      <dgm:prSet presAssocID="{6574E275-CCDF-45B1-93B1-71DC6DBAC6AF}" presName="childComposit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A40CD9BA-D5FC-43BE-BA24-37851C529F2A}" type="pres">
      <dgm:prSet presAssocID="{6574E275-CCDF-45B1-93B1-71DC6DBAC6AF}" presName="ChildAccent" presStyleLbl="solidFgAcc1" presStyleIdx="2" presStyleCnt="4" custFlipVert="0" custFlipHor="1" custScaleX="39916" custScaleY="39916" custLinFactX="400000" custLinFactY="922978" custLinFactNeighborX="455907" custLinFactNeighborY="1000000"/>
      <dgm:spPr>
        <a:prstGeom prst="donut">
          <a:avLst/>
        </a:prstGeom>
      </dgm:spPr>
      <dgm:t>
        <a:bodyPr/>
        <a:lstStyle/>
        <a:p>
          <a:endParaRPr lang="ru-RU"/>
        </a:p>
      </dgm:t>
    </dgm:pt>
    <dgm:pt modelId="{95ED0447-E39E-4043-BCA2-5F75E4CD2554}" type="pres">
      <dgm:prSet presAssocID="{6574E275-CCDF-45B1-93B1-71DC6DBAC6AF}" presName="Child" presStyleLbl="revTx" presStyleIdx="5" presStyleCnt="7" custScaleX="107634" custScaleY="219947" custLinFactX="-100000" custLinFactY="61890" custLinFactNeighborX="-128734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727C8A-A237-438C-B52F-23C5C129FB76}" type="pres">
      <dgm:prSet presAssocID="{ACA9ACB6-BFAF-45E4-83F8-90C82A321E82}" presName="childComposit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6333DD93-B295-411F-AD58-064A02E058B4}" type="pres">
      <dgm:prSet presAssocID="{ACA9ACB6-BFAF-45E4-83F8-90C82A321E82}" presName="ChildAccent" presStyleLbl="solidFgAcc1" presStyleIdx="3" presStyleCnt="4" custLinFactX="17441" custLinFactY="-200000" custLinFactNeighborX="100000" custLinFactNeighborY="-282206"/>
      <dgm:spPr>
        <a:prstGeom prst="flowChartConnector">
          <a:avLst/>
        </a:prstGeom>
        <a:solidFill>
          <a:srgbClr val="F2E4CA"/>
        </a:solidFill>
      </dgm:spPr>
      <dgm:t>
        <a:bodyPr/>
        <a:lstStyle/>
        <a:p>
          <a:endParaRPr lang="ru-RU"/>
        </a:p>
      </dgm:t>
    </dgm:pt>
    <dgm:pt modelId="{1E8A75D7-C93A-4EB2-807F-B24E59C230F5}" type="pres">
      <dgm:prSet presAssocID="{ACA9ACB6-BFAF-45E4-83F8-90C82A321E82}" presName="Child" presStyleLbl="revTx" presStyleIdx="6" presStyleCnt="7" custScaleX="93629" custScaleY="258284" custLinFactNeighborX="601" custLinFactNeighborY="-3734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F4F5059-F26B-4869-8554-F3F299DD0046}" srcId="{853FDE96-56CE-4668-9E0B-60B9C6314DBB}" destId="{73001AC4-8D91-4598-9653-17E9D57E49E1}" srcOrd="0" destOrd="0" parTransId="{C048475D-EC06-42AF-87BB-D32E632AFF39}" sibTransId="{7F2E0C02-918B-4270-93F9-4992C66D23F1}"/>
    <dgm:cxn modelId="{F48C4D11-3392-437F-AC51-B455FF6CCA6E}" srcId="{853FDE96-56CE-4668-9E0B-60B9C6314DBB}" destId="{0DAE2EB5-D964-45EF-A1A3-A43D897FC2A6}" srcOrd="2" destOrd="0" parTransId="{2C324061-B093-4978-AA7F-081E58DA768D}" sibTransId="{580378AD-D826-422E-B9DC-30881369F510}"/>
    <dgm:cxn modelId="{7436984A-99CD-4686-AF28-C1AC1BA05BDA}" type="presOf" srcId="{0DAE2EB5-D964-45EF-A1A3-A43D897FC2A6}" destId="{E3A98359-6B46-4EAF-B64B-7D644F40B386}" srcOrd="0" destOrd="0" presId="urn:microsoft.com/office/officeart/2008/layout/SquareAccentList"/>
    <dgm:cxn modelId="{CB82404E-8C14-4BE0-889A-7DEAA0BD9D0C}" srcId="{0DAE2EB5-D964-45EF-A1A3-A43D897FC2A6}" destId="{6574E275-CCDF-45B1-93B1-71DC6DBAC6AF}" srcOrd="0" destOrd="0" parTransId="{6BAFAD74-2590-4F2A-AD04-7973D5FC95A2}" sibTransId="{9F7F4CF7-2DE9-41BA-877F-D90BF2E784C1}"/>
    <dgm:cxn modelId="{35828778-0B41-49AC-96CE-312FC1C60498}" srcId="{853FDE96-56CE-4668-9E0B-60B9C6314DBB}" destId="{DED38C32-8A77-455B-9646-269B16355B11}" srcOrd="1" destOrd="0" parTransId="{0E8D1993-EA25-46E0-88DD-3EA7B1FC7D45}" sibTransId="{89B559AD-C28A-4D16-B14E-7F6E59193E13}"/>
    <dgm:cxn modelId="{0922B6E8-62BF-4C83-9811-2E011E18F8A4}" type="presOf" srcId="{ACA9ACB6-BFAF-45E4-83F8-90C82A321E82}" destId="{1E8A75D7-C93A-4EB2-807F-B24E59C230F5}" srcOrd="0" destOrd="0" presId="urn:microsoft.com/office/officeart/2008/layout/SquareAccentList"/>
    <dgm:cxn modelId="{490349EB-BDB5-4E3A-B334-3C7656B9FDCC}" srcId="{73001AC4-8D91-4598-9653-17E9D57E49E1}" destId="{68CCFC27-DD16-435A-AE79-E0CC9C4CF8E8}" srcOrd="0" destOrd="0" parTransId="{FA27C2C6-07F5-44FF-812C-F53EB768916C}" sibTransId="{9C09D44E-7283-4B4A-9C6A-DFD3A276A6AE}"/>
    <dgm:cxn modelId="{D267AE01-BC90-46CF-B9C7-32EA2E534E3B}" type="presOf" srcId="{B1BF84ED-5105-4641-894D-7D504831B8C6}" destId="{633563C8-680C-43AF-ABD9-79ED930890C8}" srcOrd="0" destOrd="0" presId="urn:microsoft.com/office/officeart/2008/layout/SquareAccentList"/>
    <dgm:cxn modelId="{71FC5116-DE3E-43EE-95AE-89B2B32351A9}" type="presOf" srcId="{73001AC4-8D91-4598-9653-17E9D57E49E1}" destId="{3445F601-5231-4116-B9AB-72E2A717F79F}" srcOrd="0" destOrd="0" presId="urn:microsoft.com/office/officeart/2008/layout/SquareAccentList"/>
    <dgm:cxn modelId="{68866B4C-0C6D-4E09-BD2C-66E787C0C81B}" srcId="{0DAE2EB5-D964-45EF-A1A3-A43D897FC2A6}" destId="{ACA9ACB6-BFAF-45E4-83F8-90C82A321E82}" srcOrd="1" destOrd="0" parTransId="{2A4628F4-376C-4760-B67B-8DB465C18A5F}" sibTransId="{E67A3681-D8BE-4931-BAEA-516BE8552BCF}"/>
    <dgm:cxn modelId="{A397B6C4-FDD9-428C-A61D-6752AEE8E320}" type="presOf" srcId="{DED38C32-8A77-455B-9646-269B16355B11}" destId="{2CB01747-1134-49FC-82FF-FC2D002969A3}" srcOrd="0" destOrd="0" presId="urn:microsoft.com/office/officeart/2008/layout/SquareAccentList"/>
    <dgm:cxn modelId="{EAEFB10A-3CDE-4985-A2E2-3C6A9381F8A9}" type="presOf" srcId="{68CCFC27-DD16-435A-AE79-E0CC9C4CF8E8}" destId="{E304ED37-9422-4813-8E75-D7F85706928B}" srcOrd="0" destOrd="0" presId="urn:microsoft.com/office/officeart/2008/layout/SquareAccentList"/>
    <dgm:cxn modelId="{525E578C-5FA7-447C-BB48-27057F1E81E5}" type="presOf" srcId="{6574E275-CCDF-45B1-93B1-71DC6DBAC6AF}" destId="{95ED0447-E39E-4043-BCA2-5F75E4CD2554}" srcOrd="0" destOrd="0" presId="urn:microsoft.com/office/officeart/2008/layout/SquareAccentList"/>
    <dgm:cxn modelId="{5ED83730-7E26-458C-A248-809311A238DE}" srcId="{73001AC4-8D91-4598-9653-17E9D57E49E1}" destId="{B1BF84ED-5105-4641-894D-7D504831B8C6}" srcOrd="1" destOrd="0" parTransId="{BFF80D66-716A-4F53-A468-563AA566F9E4}" sibTransId="{6A8A7182-B290-4E00-9510-1E020673E38B}"/>
    <dgm:cxn modelId="{ED47DC94-698C-43BC-AEF3-72C0BECD24E0}" type="presOf" srcId="{853FDE96-56CE-4668-9E0B-60B9C6314DBB}" destId="{5A2841E1-9BCD-4DE2-97D9-0932EAF9E959}" srcOrd="0" destOrd="0" presId="urn:microsoft.com/office/officeart/2008/layout/SquareAccentList"/>
    <dgm:cxn modelId="{F6B0E72C-3173-47C0-ACE0-13110F4A486E}" type="presParOf" srcId="{5A2841E1-9BCD-4DE2-97D9-0932EAF9E959}" destId="{DDAD035F-B854-4658-91AB-D7FDF64E59C5}" srcOrd="0" destOrd="0" presId="urn:microsoft.com/office/officeart/2008/layout/SquareAccentList"/>
    <dgm:cxn modelId="{96387F50-D2D5-48D7-8086-4DF9EAE8C2FE}" type="presParOf" srcId="{DDAD035F-B854-4658-91AB-D7FDF64E59C5}" destId="{9BA9E506-4204-475D-A840-50CD966242CA}" srcOrd="0" destOrd="0" presId="urn:microsoft.com/office/officeart/2008/layout/SquareAccentList"/>
    <dgm:cxn modelId="{916C4A23-5A7C-4286-A4C5-106D8A73F966}" type="presParOf" srcId="{9BA9E506-4204-475D-A840-50CD966242CA}" destId="{DFCE9D14-CE72-4804-AAE4-3B7B41F08276}" srcOrd="0" destOrd="0" presId="urn:microsoft.com/office/officeart/2008/layout/SquareAccentList"/>
    <dgm:cxn modelId="{915F8B76-27EA-482E-A8E1-CC3DFC4B28F3}" type="presParOf" srcId="{9BA9E506-4204-475D-A840-50CD966242CA}" destId="{B12C71D7-0D17-4756-B9B7-AA07A2ACBD17}" srcOrd="1" destOrd="0" presId="urn:microsoft.com/office/officeart/2008/layout/SquareAccentList"/>
    <dgm:cxn modelId="{142C1BB8-FEB0-4890-BBB7-BFAE5A594382}" type="presParOf" srcId="{9BA9E506-4204-475D-A840-50CD966242CA}" destId="{3445F601-5231-4116-B9AB-72E2A717F79F}" srcOrd="2" destOrd="0" presId="urn:microsoft.com/office/officeart/2008/layout/SquareAccentList"/>
    <dgm:cxn modelId="{0EA0DBDD-E3FE-4284-B0B6-A054B9C16CC8}" type="presParOf" srcId="{DDAD035F-B854-4658-91AB-D7FDF64E59C5}" destId="{C184F048-6A5F-4E9A-BBA3-CD862F7DCA53}" srcOrd="1" destOrd="0" presId="urn:microsoft.com/office/officeart/2008/layout/SquareAccentList"/>
    <dgm:cxn modelId="{B7607D88-A700-4546-8583-40057A761158}" type="presParOf" srcId="{C184F048-6A5F-4E9A-BBA3-CD862F7DCA53}" destId="{0390CAF7-ED93-40D3-A488-FB1072C7BCB6}" srcOrd="0" destOrd="0" presId="urn:microsoft.com/office/officeart/2008/layout/SquareAccentList"/>
    <dgm:cxn modelId="{B8669F62-7A50-4CB4-8A19-6E198121BE93}" type="presParOf" srcId="{0390CAF7-ED93-40D3-A488-FB1072C7BCB6}" destId="{3CA98ED0-0BDA-4B1A-A76D-F004EB8CF2DC}" srcOrd="0" destOrd="0" presId="urn:microsoft.com/office/officeart/2008/layout/SquareAccentList"/>
    <dgm:cxn modelId="{FBD787E3-95C2-4AAA-8CC5-9D7107E0CF76}" type="presParOf" srcId="{0390CAF7-ED93-40D3-A488-FB1072C7BCB6}" destId="{E304ED37-9422-4813-8E75-D7F85706928B}" srcOrd="1" destOrd="0" presId="urn:microsoft.com/office/officeart/2008/layout/SquareAccentList"/>
    <dgm:cxn modelId="{4EC03073-B3E1-4ABB-A01F-45DC6D2E9E55}" type="presParOf" srcId="{C184F048-6A5F-4E9A-BBA3-CD862F7DCA53}" destId="{FCD4DF1E-77A3-44C9-B1FF-B7E37538D61A}" srcOrd="1" destOrd="0" presId="urn:microsoft.com/office/officeart/2008/layout/SquareAccentList"/>
    <dgm:cxn modelId="{C01E74CC-E979-4449-A66D-96D43F805A48}" type="presParOf" srcId="{FCD4DF1E-77A3-44C9-B1FF-B7E37538D61A}" destId="{322C70D2-6744-407F-87FA-1A0FD9FDF07B}" srcOrd="0" destOrd="0" presId="urn:microsoft.com/office/officeart/2008/layout/SquareAccentList"/>
    <dgm:cxn modelId="{8E1DE1ED-2922-49B6-B616-9E1BBCF64840}" type="presParOf" srcId="{FCD4DF1E-77A3-44C9-B1FF-B7E37538D61A}" destId="{633563C8-680C-43AF-ABD9-79ED930890C8}" srcOrd="1" destOrd="0" presId="urn:microsoft.com/office/officeart/2008/layout/SquareAccentList"/>
    <dgm:cxn modelId="{F6685D45-5762-41C4-8524-F4C12979B3E7}" type="presParOf" srcId="{5A2841E1-9BCD-4DE2-97D9-0932EAF9E959}" destId="{5B19316B-8084-4FB0-B97E-A334A7AE5C51}" srcOrd="1" destOrd="0" presId="urn:microsoft.com/office/officeart/2008/layout/SquareAccentList"/>
    <dgm:cxn modelId="{66BC4B46-3C1C-4E16-9509-8306CC302AD8}" type="presParOf" srcId="{5B19316B-8084-4FB0-B97E-A334A7AE5C51}" destId="{24EDF806-A754-49AC-AAD9-013EC501E7E5}" srcOrd="0" destOrd="0" presId="urn:microsoft.com/office/officeart/2008/layout/SquareAccentList"/>
    <dgm:cxn modelId="{9132EF0C-4C0D-4322-A10A-519505B42B4F}" type="presParOf" srcId="{24EDF806-A754-49AC-AAD9-013EC501E7E5}" destId="{BD9811E9-9DD8-4F8B-B299-9C6E7A1BB39C}" srcOrd="0" destOrd="0" presId="urn:microsoft.com/office/officeart/2008/layout/SquareAccentList"/>
    <dgm:cxn modelId="{8A938693-0659-4483-846F-4736A2CAB80A}" type="presParOf" srcId="{24EDF806-A754-49AC-AAD9-013EC501E7E5}" destId="{4BECB1A0-019C-4E97-9D93-EA6F2458F48B}" srcOrd="1" destOrd="0" presId="urn:microsoft.com/office/officeart/2008/layout/SquareAccentList"/>
    <dgm:cxn modelId="{A31D0EAD-B589-4A2E-8D8C-1A90D2BF98A8}" type="presParOf" srcId="{24EDF806-A754-49AC-AAD9-013EC501E7E5}" destId="{2CB01747-1134-49FC-82FF-FC2D002969A3}" srcOrd="2" destOrd="0" presId="urn:microsoft.com/office/officeart/2008/layout/SquareAccentList"/>
    <dgm:cxn modelId="{F53D5274-689D-4D44-8AC3-598FC19A0415}" type="presParOf" srcId="{5B19316B-8084-4FB0-B97E-A334A7AE5C51}" destId="{E15B40AC-B7F3-40B3-865E-18FB77351E8E}" srcOrd="1" destOrd="0" presId="urn:microsoft.com/office/officeart/2008/layout/SquareAccentList"/>
    <dgm:cxn modelId="{8CD45192-14D4-4E33-8F00-C1DECAD4429B}" type="presParOf" srcId="{5A2841E1-9BCD-4DE2-97D9-0932EAF9E959}" destId="{1A938141-1CA8-40E1-8DC7-DC24CC154A9C}" srcOrd="2" destOrd="0" presId="urn:microsoft.com/office/officeart/2008/layout/SquareAccentList"/>
    <dgm:cxn modelId="{D85734BD-D3F5-47A3-A6CB-497E6390AF87}" type="presParOf" srcId="{1A938141-1CA8-40E1-8DC7-DC24CC154A9C}" destId="{3F328D9B-E36A-4F76-8AFD-D6F2176618AC}" srcOrd="0" destOrd="0" presId="urn:microsoft.com/office/officeart/2008/layout/SquareAccentList"/>
    <dgm:cxn modelId="{B0105850-B896-40B0-8682-2CC88FDD8E67}" type="presParOf" srcId="{3F328D9B-E36A-4F76-8AFD-D6F2176618AC}" destId="{345CCDD6-9331-4168-9C99-5182A51416F8}" srcOrd="0" destOrd="0" presId="urn:microsoft.com/office/officeart/2008/layout/SquareAccentList"/>
    <dgm:cxn modelId="{A67F0634-71ED-42C2-923D-D3986802EF6C}" type="presParOf" srcId="{3F328D9B-E36A-4F76-8AFD-D6F2176618AC}" destId="{A7B00258-DDB1-4652-A845-D7BF124111FF}" srcOrd="1" destOrd="0" presId="urn:microsoft.com/office/officeart/2008/layout/SquareAccentList"/>
    <dgm:cxn modelId="{A7E01F66-5FB4-475B-85DB-59D9654AAEBF}" type="presParOf" srcId="{3F328D9B-E36A-4F76-8AFD-D6F2176618AC}" destId="{E3A98359-6B46-4EAF-B64B-7D644F40B386}" srcOrd="2" destOrd="0" presId="urn:microsoft.com/office/officeart/2008/layout/SquareAccentList"/>
    <dgm:cxn modelId="{E36E0DC4-4E69-4662-AFB9-A7D58FC62DD1}" type="presParOf" srcId="{1A938141-1CA8-40E1-8DC7-DC24CC154A9C}" destId="{729D3B23-75BD-4231-8872-97794AB48464}" srcOrd="1" destOrd="0" presId="urn:microsoft.com/office/officeart/2008/layout/SquareAccentList"/>
    <dgm:cxn modelId="{3054AA6E-DB1C-4285-9039-62E9112BAEAF}" type="presParOf" srcId="{729D3B23-75BD-4231-8872-97794AB48464}" destId="{8C950D60-7FE7-491D-B2CE-6D7179E9893D}" srcOrd="0" destOrd="0" presId="urn:microsoft.com/office/officeart/2008/layout/SquareAccentList"/>
    <dgm:cxn modelId="{69AF949F-D171-4874-A745-12D969B4D0F0}" type="presParOf" srcId="{8C950D60-7FE7-491D-B2CE-6D7179E9893D}" destId="{A40CD9BA-D5FC-43BE-BA24-37851C529F2A}" srcOrd="0" destOrd="0" presId="urn:microsoft.com/office/officeart/2008/layout/SquareAccentList"/>
    <dgm:cxn modelId="{35D68455-FD8D-4F07-921B-D479CBF180B5}" type="presParOf" srcId="{8C950D60-7FE7-491D-B2CE-6D7179E9893D}" destId="{95ED0447-E39E-4043-BCA2-5F75E4CD2554}" srcOrd="1" destOrd="0" presId="urn:microsoft.com/office/officeart/2008/layout/SquareAccentList"/>
    <dgm:cxn modelId="{3DF121A7-D9AF-418F-997D-3DAD00710F36}" type="presParOf" srcId="{729D3B23-75BD-4231-8872-97794AB48464}" destId="{61727C8A-A237-438C-B52F-23C5C129FB76}" srcOrd="1" destOrd="0" presId="urn:microsoft.com/office/officeart/2008/layout/SquareAccentList"/>
    <dgm:cxn modelId="{20AE4778-74D3-4100-9663-03B2D05134A0}" type="presParOf" srcId="{61727C8A-A237-438C-B52F-23C5C129FB76}" destId="{6333DD93-B295-411F-AD58-064A02E058B4}" srcOrd="0" destOrd="0" presId="urn:microsoft.com/office/officeart/2008/layout/SquareAccentList"/>
    <dgm:cxn modelId="{51264DA5-4DD3-49AF-A748-A61710739650}" type="presParOf" srcId="{61727C8A-A237-438C-B52F-23C5C129FB76}" destId="{1E8A75D7-C93A-4EB2-807F-B24E59C230F5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65C8201-A976-4305-AFA0-6741E1EE8D8B}" type="doc">
      <dgm:prSet loTypeId="urn:microsoft.com/office/officeart/2005/8/layout/StepDownProcess" loCatId="process" qsTypeId="urn:microsoft.com/office/officeart/2005/8/quickstyle/3d2" qsCatId="3D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472A35AB-21B6-4ED2-8CC2-96E485E00705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sz="1400" dirty="0" smtClean="0">
              <a:latin typeface="Arial" pitchFamily="34" charset="0"/>
              <a:cs typeface="Arial" pitchFamily="34" charset="0"/>
            </a:rPr>
            <a:t>решение принято вышестоящей комиссией - областной, Минской городской </a:t>
          </a:r>
          <a:endParaRPr lang="ru-RU" sz="1400" dirty="0">
            <a:latin typeface="Arial" pitchFamily="34" charset="0"/>
            <a:cs typeface="Arial" pitchFamily="34" charset="0"/>
          </a:endParaRPr>
        </a:p>
      </dgm:t>
    </dgm:pt>
    <dgm:pt modelId="{7B72AE4C-1177-40BE-B47E-4BEDCDBB83C8}" type="parTrans" cxnId="{4AB6A87E-FBAF-4798-ACD9-A4FC18231E5D}">
      <dgm:prSet/>
      <dgm:spPr/>
      <dgm:t>
        <a:bodyPr/>
        <a:lstStyle/>
        <a:p>
          <a:endParaRPr lang="ru-RU"/>
        </a:p>
      </dgm:t>
    </dgm:pt>
    <dgm:pt modelId="{6B262EFD-CAF6-4897-B332-AC2D46D5D0A8}" type="sibTrans" cxnId="{4AB6A87E-FBAF-4798-ACD9-A4FC18231E5D}">
      <dgm:prSet/>
      <dgm:spPr/>
      <dgm:t>
        <a:bodyPr/>
        <a:lstStyle/>
        <a:p>
          <a:endParaRPr lang="ru-RU"/>
        </a:p>
      </dgm:t>
    </dgm:pt>
    <dgm:pt modelId="{B5857261-88ED-4F91-B813-D6B3031BED0F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dirty="0" smtClean="0">
              <a:latin typeface="Arial" pitchFamily="34" charset="0"/>
              <a:cs typeface="Arial" pitchFamily="34" charset="0"/>
            </a:rPr>
            <a:t>Центральная комиссия</a:t>
          </a:r>
          <a:endParaRPr lang="ru-RU" sz="1600" dirty="0">
            <a:latin typeface="Arial" pitchFamily="34" charset="0"/>
            <a:cs typeface="Arial" pitchFamily="34" charset="0"/>
          </a:endParaRPr>
        </a:p>
      </dgm:t>
    </dgm:pt>
    <dgm:pt modelId="{CCAC4E77-21D1-42D9-9A28-03CE2622E236}" type="parTrans" cxnId="{15EC19EC-4745-4C62-8410-78D8BF9832E6}">
      <dgm:prSet/>
      <dgm:spPr/>
      <dgm:t>
        <a:bodyPr/>
        <a:lstStyle/>
        <a:p>
          <a:endParaRPr lang="ru-RU"/>
        </a:p>
      </dgm:t>
    </dgm:pt>
    <dgm:pt modelId="{1348AA3B-DFCE-4392-AE46-3854B798161F}" type="sibTrans" cxnId="{15EC19EC-4745-4C62-8410-78D8BF9832E6}">
      <dgm:prSet/>
      <dgm:spPr/>
      <dgm:t>
        <a:bodyPr/>
        <a:lstStyle/>
        <a:p>
          <a:endParaRPr lang="ru-RU"/>
        </a:p>
      </dgm:t>
    </dgm:pt>
    <dgm:pt modelId="{88747EC5-BE27-4554-9BA0-509FF951D085}">
      <dgm:prSet phldrT="[Текст]" custT="1"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 typeface="Arial" pitchFamily="34" charset="0"/>
            <a:buNone/>
            <a:tabLst/>
            <a:defRPr/>
          </a:pPr>
          <a:r>
            <a: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rPr>
            <a:t>вправе кандидат </a:t>
          </a:r>
          <a:br>
            <a: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rPr>
          </a:br>
          <a:r>
            <a: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rPr>
            <a:t> в депутаты; </a:t>
          </a:r>
          <a:endParaRPr lang="ru-RU" sz="1400" dirty="0">
            <a:latin typeface="Arial" pitchFamily="34" charset="0"/>
            <a:cs typeface="Arial" pitchFamily="34" charset="0"/>
          </a:endParaRPr>
        </a:p>
      </dgm:t>
    </dgm:pt>
    <dgm:pt modelId="{D3ECC448-D554-4E63-8A54-BD41C0EA1747}" type="parTrans" cxnId="{360D0419-DC70-4244-9D73-EB635D482EE0}">
      <dgm:prSet/>
      <dgm:spPr/>
      <dgm:t>
        <a:bodyPr/>
        <a:lstStyle/>
        <a:p>
          <a:endParaRPr lang="ru-RU"/>
        </a:p>
      </dgm:t>
    </dgm:pt>
    <dgm:pt modelId="{9FFB0178-8830-49FF-AEFF-2F977D71E10B}" type="sibTrans" cxnId="{360D0419-DC70-4244-9D73-EB635D482EE0}">
      <dgm:prSet/>
      <dgm:spPr/>
      <dgm:t>
        <a:bodyPr/>
        <a:lstStyle/>
        <a:p>
          <a:endParaRPr lang="ru-RU"/>
        </a:p>
      </dgm:t>
    </dgm:pt>
    <dgm:pt modelId="{39F46AD5-CC1A-4FE3-8FA1-9845B194EEFA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dirty="0" smtClean="0">
              <a:latin typeface="Arial" pitchFamily="34" charset="0"/>
              <a:cs typeface="Arial" pitchFamily="34" charset="0"/>
            </a:rPr>
            <a:t>Верховный Суд</a:t>
          </a:r>
          <a:endParaRPr lang="ru-RU" sz="1400" dirty="0">
            <a:latin typeface="Arial" pitchFamily="34" charset="0"/>
            <a:cs typeface="Arial" pitchFamily="34" charset="0"/>
          </a:endParaRPr>
        </a:p>
      </dgm:t>
    </dgm:pt>
    <dgm:pt modelId="{6A3947CC-1444-4E65-8922-010FE1B3B3C2}" type="parTrans" cxnId="{A27D8C6B-D353-49C5-AE70-03516C368B9D}">
      <dgm:prSet/>
      <dgm:spPr/>
      <dgm:t>
        <a:bodyPr/>
        <a:lstStyle/>
        <a:p>
          <a:endParaRPr lang="ru-RU"/>
        </a:p>
      </dgm:t>
    </dgm:pt>
    <dgm:pt modelId="{12FF1314-46B1-4804-AF04-3806E3AC6864}" type="sibTrans" cxnId="{A27D8C6B-D353-49C5-AE70-03516C368B9D}">
      <dgm:prSet/>
      <dgm:spPr/>
      <dgm:t>
        <a:bodyPr/>
        <a:lstStyle/>
        <a:p>
          <a:endParaRPr lang="ru-RU"/>
        </a:p>
      </dgm:t>
    </dgm:pt>
    <dgm:pt modelId="{50905031-B50F-41C2-8D2D-CBA03FFE8D5B}">
      <dgm:prSet phldrT="[Текст]" custT="1"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 typeface="Arial" pitchFamily="34" charset="0"/>
            <a:buChar char="•"/>
            <a:tabLst/>
            <a:defRPr/>
          </a:pPr>
          <a:r>
            <a: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rPr>
            <a:t>вправе кандидат </a:t>
          </a:r>
          <a:br>
            <a: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rPr>
          </a:br>
          <a:r>
            <a: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rPr>
            <a:t> в депутаты; </a:t>
          </a:r>
          <a:endParaRPr lang="ru-RU" sz="1400" dirty="0">
            <a:latin typeface="Arial" pitchFamily="34" charset="0"/>
            <a:cs typeface="Arial" pitchFamily="34" charset="0"/>
          </a:endParaRPr>
        </a:p>
      </dgm:t>
    </dgm:pt>
    <dgm:pt modelId="{2B6B8A18-2D4D-4AF0-A667-6D533D99594B}" type="parTrans" cxnId="{99BE3A81-BFD7-46A1-A8AA-D18F4930EEC3}">
      <dgm:prSet/>
      <dgm:spPr/>
      <dgm:t>
        <a:bodyPr/>
        <a:lstStyle/>
        <a:p>
          <a:endParaRPr lang="ru-RU"/>
        </a:p>
      </dgm:t>
    </dgm:pt>
    <dgm:pt modelId="{343FD908-7AE3-4966-B7FF-E3898C3B154F}" type="sibTrans" cxnId="{99BE3A81-BFD7-46A1-A8AA-D18F4930EEC3}">
      <dgm:prSet/>
      <dgm:spPr/>
      <dgm:t>
        <a:bodyPr/>
        <a:lstStyle/>
        <a:p>
          <a:endParaRPr lang="ru-RU"/>
        </a:p>
      </dgm:t>
    </dgm:pt>
    <dgm:pt modelId="{FDF58AB5-F39B-485C-9FFC-2F95ED48120E}">
      <dgm:prSet phldrT="[Текст]" custT="1"/>
      <dgm:spPr/>
      <dgm:t>
        <a:bodyPr/>
        <a:lstStyle/>
        <a:p>
          <a:r>
            <a:rPr lang="ru-RU" sz="1400" dirty="0" smtClean="0">
              <a:latin typeface="Arial" pitchFamily="34" charset="0"/>
              <a:cs typeface="Arial" pitchFamily="34" charset="0"/>
            </a:rPr>
            <a:t>в трехдневный срок со дня его принятия</a:t>
          </a:r>
          <a:endParaRPr lang="ru-RU" sz="1400" dirty="0">
            <a:latin typeface="Arial" pitchFamily="34" charset="0"/>
            <a:cs typeface="Arial" pitchFamily="34" charset="0"/>
          </a:endParaRPr>
        </a:p>
      </dgm:t>
    </dgm:pt>
    <dgm:pt modelId="{4E87BDBA-8664-47B8-BD00-40C3E2221113}" type="parTrans" cxnId="{F407248F-986A-47C2-A408-B3FC80C5331B}">
      <dgm:prSet/>
      <dgm:spPr/>
      <dgm:t>
        <a:bodyPr/>
        <a:lstStyle/>
        <a:p>
          <a:endParaRPr lang="ru-RU"/>
        </a:p>
      </dgm:t>
    </dgm:pt>
    <dgm:pt modelId="{FD3AB61C-018B-4D21-96D5-F23B0277CCC5}" type="sibTrans" cxnId="{F407248F-986A-47C2-A408-B3FC80C5331B}">
      <dgm:prSet/>
      <dgm:spPr/>
      <dgm:t>
        <a:bodyPr/>
        <a:lstStyle/>
        <a:p>
          <a:endParaRPr lang="ru-RU"/>
        </a:p>
      </dgm:t>
    </dgm:pt>
    <dgm:pt modelId="{7A950393-D168-4A39-9E7B-9A68D5A72A58}">
      <dgm:prSet phldrT="[Текст]" custT="1"/>
      <dgm:spPr/>
      <dgm:t>
        <a:bodyPr/>
        <a:lstStyle/>
        <a:p>
          <a:r>
            <a:rPr lang="ru-RU" sz="1400" dirty="0" smtClean="0">
              <a:latin typeface="Arial" pitchFamily="34" charset="0"/>
              <a:cs typeface="Arial" pitchFamily="34" charset="0"/>
            </a:rPr>
            <a:t>в трехдневный срок со дня его принятия</a:t>
          </a:r>
          <a:endParaRPr lang="ru-RU" sz="1400" dirty="0">
            <a:latin typeface="Arial" pitchFamily="34" charset="0"/>
            <a:cs typeface="Arial" pitchFamily="34" charset="0"/>
          </a:endParaRPr>
        </a:p>
      </dgm:t>
    </dgm:pt>
    <dgm:pt modelId="{97DEDD92-7D2B-4590-9FBB-9ACADA695B61}" type="sibTrans" cxnId="{4009F323-26A6-4FA3-A6F0-E52DE98B5BB5}">
      <dgm:prSet/>
      <dgm:spPr/>
      <dgm:t>
        <a:bodyPr/>
        <a:lstStyle/>
        <a:p>
          <a:endParaRPr lang="ru-RU"/>
        </a:p>
      </dgm:t>
    </dgm:pt>
    <dgm:pt modelId="{59D9282B-A893-4A7B-9387-03054F74C8CA}" type="parTrans" cxnId="{4009F323-26A6-4FA3-A6F0-E52DE98B5BB5}">
      <dgm:prSet/>
      <dgm:spPr/>
      <dgm:t>
        <a:bodyPr/>
        <a:lstStyle/>
        <a:p>
          <a:endParaRPr lang="ru-RU"/>
        </a:p>
      </dgm:t>
    </dgm:pt>
    <dgm:pt modelId="{D78E9240-15B7-4B96-AAC5-C4D4CC02C75B}" type="pres">
      <dgm:prSet presAssocID="{F65C8201-A976-4305-AFA0-6741E1EE8D8B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A028E7FD-8E8B-48F9-89D7-55D188F3A1FC}" type="pres">
      <dgm:prSet presAssocID="{472A35AB-21B6-4ED2-8CC2-96E485E00705}" presName="composite" presStyleCnt="0"/>
      <dgm:spPr/>
    </dgm:pt>
    <dgm:pt modelId="{2FAE5C54-81D0-443A-B21C-84734BE67323}" type="pres">
      <dgm:prSet presAssocID="{472A35AB-21B6-4ED2-8CC2-96E485E00705}" presName="bentUpArrow1" presStyleLbl="alignImgPlace1" presStyleIdx="0" presStyleCnt="2" custAng="10800000" custScaleX="85515" custScaleY="86254" custLinFactNeighborX="49908" custLinFactNeighborY="-65718"/>
      <dgm:spPr>
        <a:ln>
          <a:solidFill>
            <a:schemeClr val="accent1"/>
          </a:solidFill>
        </a:ln>
      </dgm:spPr>
      <dgm:t>
        <a:bodyPr/>
        <a:lstStyle/>
        <a:p>
          <a:endParaRPr lang="ru-RU"/>
        </a:p>
      </dgm:t>
    </dgm:pt>
    <dgm:pt modelId="{36E139CF-C95F-4567-BF24-C4F59CBAF9F6}" type="pres">
      <dgm:prSet presAssocID="{472A35AB-21B6-4ED2-8CC2-96E485E00705}" presName="ParentText" presStyleLbl="node1" presStyleIdx="0" presStyleCnt="3" custScaleX="259058" custScaleY="103628" custLinFactX="167148" custLinFactY="100000" custLinFactNeighborX="200000" custLinFactNeighborY="13734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9FDB98-1DD9-4552-A192-08F5FB33D33B}" type="pres">
      <dgm:prSet presAssocID="{472A35AB-21B6-4ED2-8CC2-96E485E00705}" presName="ChildText" presStyleLbl="revTx" presStyleIdx="0" presStyleCnt="3" custLinFactNeighborX="971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93125C-F468-431F-BA56-D6187EAC0D2B}" type="pres">
      <dgm:prSet presAssocID="{6B262EFD-CAF6-4897-B332-AC2D46D5D0A8}" presName="sibTrans" presStyleCnt="0"/>
      <dgm:spPr/>
    </dgm:pt>
    <dgm:pt modelId="{6A6FE48E-07CA-457B-AECA-66D615008007}" type="pres">
      <dgm:prSet presAssocID="{B5857261-88ED-4F91-B813-D6B3031BED0F}" presName="composite" presStyleCnt="0"/>
      <dgm:spPr/>
    </dgm:pt>
    <dgm:pt modelId="{21D5F9E2-F843-40FD-B956-3021BD6F0A77}" type="pres">
      <dgm:prSet presAssocID="{B5857261-88ED-4F91-B813-D6B3031BED0F}" presName="bentUpArrow1" presStyleLbl="alignImgPlace1" presStyleIdx="1" presStyleCnt="2" custAng="10800000" custScaleX="85106" custScaleY="70963" custLinFactX="100000" custLinFactNeighborX="131063" custLinFactNeighborY="-71424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prstGeom prst="bentUpArrow">
          <a:avLst/>
        </a:prstGeom>
        <a:ln/>
      </dgm:spPr>
      <dgm:t>
        <a:bodyPr/>
        <a:lstStyle/>
        <a:p>
          <a:endParaRPr lang="ru-RU"/>
        </a:p>
      </dgm:t>
    </dgm:pt>
    <dgm:pt modelId="{C4DED512-744E-472A-B95A-14325456F715}" type="pres">
      <dgm:prSet presAssocID="{B5857261-88ED-4F91-B813-D6B3031BED0F}" presName="ParentText" presStyleLbl="node1" presStyleIdx="1" presStyleCnt="3" custScaleX="221497" custScaleY="98217" custLinFactNeighborX="7983" custLinFactNeighborY="1016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605718-B61F-4829-BF2D-1568F3EBF70E}" type="pres">
      <dgm:prSet presAssocID="{B5857261-88ED-4F91-B813-D6B3031BED0F}" presName="ChildText" presStyleLbl="revTx" presStyleIdx="1" presStyleCnt="3" custScaleX="270704" custScaleY="140434" custLinFactY="-13919" custLinFactNeighborX="-30912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588465-E746-445A-8B62-82BB95FF76E5}" type="pres">
      <dgm:prSet presAssocID="{1348AA3B-DFCE-4392-AE46-3854B798161F}" presName="sibTrans" presStyleCnt="0"/>
      <dgm:spPr/>
    </dgm:pt>
    <dgm:pt modelId="{2AC6607D-8A47-40B2-A112-B637C2B9F2D8}" type="pres">
      <dgm:prSet presAssocID="{39F46AD5-CC1A-4FE3-8FA1-9845B194EEFA}" presName="composite" presStyleCnt="0"/>
      <dgm:spPr/>
    </dgm:pt>
    <dgm:pt modelId="{8006CD01-F9E5-489F-8F54-90E94ADC4D10}" type="pres">
      <dgm:prSet presAssocID="{39F46AD5-CC1A-4FE3-8FA1-9845B194EEFA}" presName="ParentText" presStyleLbl="node1" presStyleIdx="2" presStyleCnt="3" custScaleX="207815" custLinFactX="-135840" custLinFactY="-100000" custLinFactNeighborX="-200000" custLinFactNeighborY="-13384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AB7910-C7F4-4DD4-9500-AA5E0E898C4A}" type="pres">
      <dgm:prSet presAssocID="{39F46AD5-CC1A-4FE3-8FA1-9845B194EEFA}" presName="FinalChildText" presStyleLbl="revTx" presStyleIdx="2" presStyleCnt="3" custScaleX="270704" custScaleY="138346" custLinFactX="18965" custLinFactY="-33221" custLinFactNeighborX="100000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9E5B927-5B1E-4070-BBED-EDC731F01D32}" type="presOf" srcId="{F65C8201-A976-4305-AFA0-6741E1EE8D8B}" destId="{D78E9240-15B7-4B96-AAC5-C4D4CC02C75B}" srcOrd="0" destOrd="0" presId="urn:microsoft.com/office/officeart/2005/8/layout/StepDownProcess"/>
    <dgm:cxn modelId="{4AB6A87E-FBAF-4798-ACD9-A4FC18231E5D}" srcId="{F65C8201-A976-4305-AFA0-6741E1EE8D8B}" destId="{472A35AB-21B6-4ED2-8CC2-96E485E00705}" srcOrd="0" destOrd="0" parTransId="{7B72AE4C-1177-40BE-B47E-4BEDCDBB83C8}" sibTransId="{6B262EFD-CAF6-4897-B332-AC2D46D5D0A8}"/>
    <dgm:cxn modelId="{15EC19EC-4745-4C62-8410-78D8BF9832E6}" srcId="{F65C8201-A976-4305-AFA0-6741E1EE8D8B}" destId="{B5857261-88ED-4F91-B813-D6B3031BED0F}" srcOrd="1" destOrd="0" parTransId="{CCAC4E77-21D1-42D9-9A28-03CE2622E236}" sibTransId="{1348AA3B-DFCE-4392-AE46-3854B798161F}"/>
    <dgm:cxn modelId="{BD5431AD-5D41-4926-9AAB-E349A8EC7098}" type="presOf" srcId="{50905031-B50F-41C2-8D2D-CBA03FFE8D5B}" destId="{92AB7910-C7F4-4DD4-9500-AA5E0E898C4A}" srcOrd="0" destOrd="0" presId="urn:microsoft.com/office/officeart/2005/8/layout/StepDownProcess"/>
    <dgm:cxn modelId="{8BEAB758-7E4E-41A5-AD14-CBD521B2A180}" type="presOf" srcId="{472A35AB-21B6-4ED2-8CC2-96E485E00705}" destId="{36E139CF-C95F-4567-BF24-C4F59CBAF9F6}" srcOrd="0" destOrd="0" presId="urn:microsoft.com/office/officeart/2005/8/layout/StepDownProcess"/>
    <dgm:cxn modelId="{4009F323-26A6-4FA3-A6F0-E52DE98B5BB5}" srcId="{39F46AD5-CC1A-4FE3-8FA1-9845B194EEFA}" destId="{7A950393-D168-4A39-9E7B-9A68D5A72A58}" srcOrd="1" destOrd="0" parTransId="{59D9282B-A893-4A7B-9387-03054F74C8CA}" sibTransId="{97DEDD92-7D2B-4590-9FBB-9ACADA695B61}"/>
    <dgm:cxn modelId="{A27D8C6B-D353-49C5-AE70-03516C368B9D}" srcId="{F65C8201-A976-4305-AFA0-6741E1EE8D8B}" destId="{39F46AD5-CC1A-4FE3-8FA1-9845B194EEFA}" srcOrd="2" destOrd="0" parTransId="{6A3947CC-1444-4E65-8922-010FE1B3B3C2}" sibTransId="{12FF1314-46B1-4804-AF04-3806E3AC6864}"/>
    <dgm:cxn modelId="{99BE3A81-BFD7-46A1-A8AA-D18F4930EEC3}" srcId="{39F46AD5-CC1A-4FE3-8FA1-9845B194EEFA}" destId="{50905031-B50F-41C2-8D2D-CBA03FFE8D5B}" srcOrd="0" destOrd="0" parTransId="{2B6B8A18-2D4D-4AF0-A667-6D533D99594B}" sibTransId="{343FD908-7AE3-4966-B7FF-E3898C3B154F}"/>
    <dgm:cxn modelId="{360D0419-DC70-4244-9D73-EB635D482EE0}" srcId="{B5857261-88ED-4F91-B813-D6B3031BED0F}" destId="{88747EC5-BE27-4554-9BA0-509FF951D085}" srcOrd="0" destOrd="0" parTransId="{D3ECC448-D554-4E63-8A54-BD41C0EA1747}" sibTransId="{9FFB0178-8830-49FF-AEFF-2F977D71E10B}"/>
    <dgm:cxn modelId="{E0E1E2D0-045B-4111-9550-D08F3558F7BC}" type="presOf" srcId="{39F46AD5-CC1A-4FE3-8FA1-9845B194EEFA}" destId="{8006CD01-F9E5-489F-8F54-90E94ADC4D10}" srcOrd="0" destOrd="0" presId="urn:microsoft.com/office/officeart/2005/8/layout/StepDownProcess"/>
    <dgm:cxn modelId="{0E2C237A-1D31-41A5-B3BB-6601FE4A24C0}" type="presOf" srcId="{7A950393-D168-4A39-9E7B-9A68D5A72A58}" destId="{92AB7910-C7F4-4DD4-9500-AA5E0E898C4A}" srcOrd="0" destOrd="1" presId="urn:microsoft.com/office/officeart/2005/8/layout/StepDownProcess"/>
    <dgm:cxn modelId="{65BD338E-E6AF-4D28-807B-56AF4965ACAF}" type="presOf" srcId="{B5857261-88ED-4F91-B813-D6B3031BED0F}" destId="{C4DED512-744E-472A-B95A-14325456F715}" srcOrd="0" destOrd="0" presId="urn:microsoft.com/office/officeart/2005/8/layout/StepDownProcess"/>
    <dgm:cxn modelId="{28454D91-0352-4A85-B299-C0BCD8AC9FED}" type="presOf" srcId="{88747EC5-BE27-4554-9BA0-509FF951D085}" destId="{AA605718-B61F-4829-BF2D-1568F3EBF70E}" srcOrd="0" destOrd="0" presId="urn:microsoft.com/office/officeart/2005/8/layout/StepDownProcess"/>
    <dgm:cxn modelId="{3EFF6D1F-792D-4BD6-8F22-D5FEFE8F14B5}" type="presOf" srcId="{FDF58AB5-F39B-485C-9FFC-2F95ED48120E}" destId="{AA605718-B61F-4829-BF2D-1568F3EBF70E}" srcOrd="0" destOrd="1" presId="urn:microsoft.com/office/officeart/2005/8/layout/StepDownProcess"/>
    <dgm:cxn modelId="{F407248F-986A-47C2-A408-B3FC80C5331B}" srcId="{B5857261-88ED-4F91-B813-D6B3031BED0F}" destId="{FDF58AB5-F39B-485C-9FFC-2F95ED48120E}" srcOrd="1" destOrd="0" parTransId="{4E87BDBA-8664-47B8-BD00-40C3E2221113}" sibTransId="{FD3AB61C-018B-4D21-96D5-F23B0277CCC5}"/>
    <dgm:cxn modelId="{20D8FE9C-B5C2-4A9F-A96F-F88195EB86ED}" type="presParOf" srcId="{D78E9240-15B7-4B96-AAC5-C4D4CC02C75B}" destId="{A028E7FD-8E8B-48F9-89D7-55D188F3A1FC}" srcOrd="0" destOrd="0" presId="urn:microsoft.com/office/officeart/2005/8/layout/StepDownProcess"/>
    <dgm:cxn modelId="{13AE6760-9C3B-4C3A-963B-D16598332088}" type="presParOf" srcId="{A028E7FD-8E8B-48F9-89D7-55D188F3A1FC}" destId="{2FAE5C54-81D0-443A-B21C-84734BE67323}" srcOrd="0" destOrd="0" presId="urn:microsoft.com/office/officeart/2005/8/layout/StepDownProcess"/>
    <dgm:cxn modelId="{E801F704-5F48-49C6-8440-2965F3FB3FC0}" type="presParOf" srcId="{A028E7FD-8E8B-48F9-89D7-55D188F3A1FC}" destId="{36E139CF-C95F-4567-BF24-C4F59CBAF9F6}" srcOrd="1" destOrd="0" presId="urn:microsoft.com/office/officeart/2005/8/layout/StepDownProcess"/>
    <dgm:cxn modelId="{CA436300-F1B0-477D-A9CF-4875AA494085}" type="presParOf" srcId="{A028E7FD-8E8B-48F9-89D7-55D188F3A1FC}" destId="{B59FDB98-1DD9-4552-A192-08F5FB33D33B}" srcOrd="2" destOrd="0" presId="urn:microsoft.com/office/officeart/2005/8/layout/StepDownProcess"/>
    <dgm:cxn modelId="{DE818693-AB35-49CB-B2C4-242B0295E369}" type="presParOf" srcId="{D78E9240-15B7-4B96-AAC5-C4D4CC02C75B}" destId="{D293125C-F468-431F-BA56-D6187EAC0D2B}" srcOrd="1" destOrd="0" presId="urn:microsoft.com/office/officeart/2005/8/layout/StepDownProcess"/>
    <dgm:cxn modelId="{A850B7E0-FB92-4B16-A267-046596CE9C7C}" type="presParOf" srcId="{D78E9240-15B7-4B96-AAC5-C4D4CC02C75B}" destId="{6A6FE48E-07CA-457B-AECA-66D615008007}" srcOrd="2" destOrd="0" presId="urn:microsoft.com/office/officeart/2005/8/layout/StepDownProcess"/>
    <dgm:cxn modelId="{095179FE-092F-449C-A8BB-F86765EDE80A}" type="presParOf" srcId="{6A6FE48E-07CA-457B-AECA-66D615008007}" destId="{21D5F9E2-F843-40FD-B956-3021BD6F0A77}" srcOrd="0" destOrd="0" presId="urn:microsoft.com/office/officeart/2005/8/layout/StepDownProcess"/>
    <dgm:cxn modelId="{B28A68BC-C592-4386-8E49-DA0CC2E92A92}" type="presParOf" srcId="{6A6FE48E-07CA-457B-AECA-66D615008007}" destId="{C4DED512-744E-472A-B95A-14325456F715}" srcOrd="1" destOrd="0" presId="urn:microsoft.com/office/officeart/2005/8/layout/StepDownProcess"/>
    <dgm:cxn modelId="{1EA74E25-7577-4418-926F-12E8E1283A21}" type="presParOf" srcId="{6A6FE48E-07CA-457B-AECA-66D615008007}" destId="{AA605718-B61F-4829-BF2D-1568F3EBF70E}" srcOrd="2" destOrd="0" presId="urn:microsoft.com/office/officeart/2005/8/layout/StepDownProcess"/>
    <dgm:cxn modelId="{355E1809-5F16-4E89-B26D-473FD6E261F4}" type="presParOf" srcId="{D78E9240-15B7-4B96-AAC5-C4D4CC02C75B}" destId="{15588465-E746-445A-8B62-82BB95FF76E5}" srcOrd="3" destOrd="0" presId="urn:microsoft.com/office/officeart/2005/8/layout/StepDownProcess"/>
    <dgm:cxn modelId="{D4A500CA-6C6D-407A-ADB3-525DB4E40C9A}" type="presParOf" srcId="{D78E9240-15B7-4B96-AAC5-C4D4CC02C75B}" destId="{2AC6607D-8A47-40B2-A112-B637C2B9F2D8}" srcOrd="4" destOrd="0" presId="urn:microsoft.com/office/officeart/2005/8/layout/StepDownProcess"/>
    <dgm:cxn modelId="{86267C89-09F7-4347-AAAC-BCD7DC7DA52A}" type="presParOf" srcId="{2AC6607D-8A47-40B2-A112-B637C2B9F2D8}" destId="{8006CD01-F9E5-489F-8F54-90E94ADC4D10}" srcOrd="0" destOrd="0" presId="urn:microsoft.com/office/officeart/2005/8/layout/StepDownProcess"/>
    <dgm:cxn modelId="{533EE0B9-7883-439B-8C16-1726AE5AFB4D}" type="presParOf" srcId="{2AC6607D-8A47-40B2-A112-B637C2B9F2D8}" destId="{92AB7910-C7F4-4DD4-9500-AA5E0E898C4A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DFFDC60-55DB-4A71-AD12-91D4D412B7D6}" type="doc">
      <dgm:prSet loTypeId="urn:microsoft.com/office/officeart/2005/8/layout/bProcess3" loCatId="process" qsTypeId="urn:microsoft.com/office/officeart/2005/8/quickstyle/simple3" qsCatId="simple" csTypeId="urn:microsoft.com/office/officeart/2005/8/colors/accent6_3" csCatId="accent6" phldr="1"/>
      <dgm:spPr/>
      <dgm:t>
        <a:bodyPr/>
        <a:lstStyle/>
        <a:p>
          <a:endParaRPr lang="ru-RU"/>
        </a:p>
      </dgm:t>
    </dgm:pt>
    <dgm:pt modelId="{847A0117-7069-43B9-B2D9-521E2F7D5188}">
      <dgm:prSet phldrT="[Текст]" custT="1"/>
      <dgm:spPr>
        <a:solidFill>
          <a:srgbClr val="DCF6CA"/>
        </a:solidFill>
        <a:ln>
          <a:solidFill>
            <a:srgbClr val="009900"/>
          </a:solidFill>
        </a:ln>
      </dgm:spPr>
      <dgm:t>
        <a:bodyPr/>
        <a:lstStyle/>
        <a:p>
          <a:r>
            <a:rPr lang="ru-RU" sz="1400" b="1" dirty="0" smtClean="0">
              <a:latin typeface="Arial" pitchFamily="34" charset="0"/>
              <a:cs typeface="Arial" pitchFamily="34" charset="0"/>
            </a:rPr>
            <a:t>участковая комиссия </a:t>
          </a:r>
          <a:endParaRPr lang="ru-RU" sz="1400" dirty="0">
            <a:latin typeface="Arial" pitchFamily="34" charset="0"/>
            <a:cs typeface="Arial" pitchFamily="34" charset="0"/>
          </a:endParaRPr>
        </a:p>
      </dgm:t>
    </dgm:pt>
    <dgm:pt modelId="{A1F21F5F-0F1E-4CD7-8488-E2A7EE9577D6}" type="parTrans" cxnId="{BB7EAC72-3A16-4180-89E7-B23B75D31E06}">
      <dgm:prSet/>
      <dgm:spPr/>
      <dgm:t>
        <a:bodyPr/>
        <a:lstStyle/>
        <a:p>
          <a:endParaRPr lang="ru-RU"/>
        </a:p>
      </dgm:t>
    </dgm:pt>
    <dgm:pt modelId="{305CC6C7-9DA7-4B45-87B6-CD19A4765452}" type="sibTrans" cxnId="{BB7EAC72-3A16-4180-89E7-B23B75D31E06}">
      <dgm:prSet>
        <dgm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dgm:style>
      </dgm:prSet>
      <dgm:spPr>
        <a:solidFill>
          <a:srgbClr val="DCF6CA"/>
        </a:solidFill>
        <a:ln>
          <a:solidFill>
            <a:srgbClr val="C4F0A6"/>
          </a:solidFill>
        </a:ln>
      </dgm:spPr>
      <dgm:t>
        <a:bodyPr/>
        <a:lstStyle/>
        <a:p>
          <a:endParaRPr lang="ru-RU"/>
        </a:p>
      </dgm:t>
    </dgm:pt>
    <dgm:pt modelId="{8B927EF2-9AAB-410C-95E2-61DE1024DCAB}">
      <dgm:prSet phldrT="[Текст]" custT="1"/>
      <dgm:spPr>
        <a:solidFill>
          <a:srgbClr val="DCF6CA"/>
        </a:solidFill>
        <a:ln>
          <a:solidFill>
            <a:srgbClr val="009900"/>
          </a:solidFill>
        </a:ln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dirty="0" smtClean="0">
              <a:latin typeface="Arial" pitchFamily="34" charset="0"/>
              <a:cs typeface="Arial" pitchFamily="34" charset="0"/>
            </a:rPr>
            <a:t>устанавливает результаты голосования на участке</a:t>
          </a:r>
        </a:p>
        <a:p>
          <a:pPr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dirty="0"/>
        </a:p>
      </dgm:t>
    </dgm:pt>
    <dgm:pt modelId="{05B70AD2-907F-4223-BD0E-D79D78AD6A5B}" type="parTrans" cxnId="{7A3B4F05-E4B0-426C-8832-B1FA68A47848}">
      <dgm:prSet/>
      <dgm:spPr/>
      <dgm:t>
        <a:bodyPr/>
        <a:lstStyle/>
        <a:p>
          <a:endParaRPr lang="ru-RU"/>
        </a:p>
      </dgm:t>
    </dgm:pt>
    <dgm:pt modelId="{FB5FFE63-179A-4712-A94F-2CBB65E021FD}" type="sibTrans" cxnId="{7A3B4F05-E4B0-426C-8832-B1FA68A47848}">
      <dgm:prSet>
        <dgm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dgm:style>
      </dgm:prSet>
      <dgm:spPr>
        <a:solidFill>
          <a:srgbClr val="DCF6CA"/>
        </a:solidFill>
        <a:ln>
          <a:solidFill>
            <a:srgbClr val="C4F0A6"/>
          </a:solidFill>
        </a:ln>
      </dgm:spPr>
      <dgm:t>
        <a:bodyPr/>
        <a:lstStyle/>
        <a:p>
          <a:endParaRPr lang="ru-RU"/>
        </a:p>
      </dgm:t>
    </dgm:pt>
    <dgm:pt modelId="{8ED0E1DE-CE38-47D7-BADA-06A374143BED}">
      <dgm:prSet phldrT="[Текст]" custT="1"/>
      <dgm:spPr>
        <a:solidFill>
          <a:schemeClr val="accent3">
            <a:lumMod val="20000"/>
            <a:lumOff val="80000"/>
          </a:schemeClr>
        </a:solidFill>
        <a:ln>
          <a:solidFill>
            <a:srgbClr val="0070C0"/>
          </a:solidFill>
        </a:ln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dirty="0" smtClean="0">
              <a:latin typeface="Arial" pitchFamily="34" charset="0"/>
              <a:ea typeface="Calibri"/>
              <a:cs typeface="Arial" pitchFamily="34" charset="0"/>
            </a:rPr>
            <a:t>устанавливает результаты выборов </a:t>
          </a:r>
          <a:br>
            <a:rPr lang="ru-RU" sz="1400" b="1" dirty="0" smtClean="0">
              <a:latin typeface="Arial" pitchFamily="34" charset="0"/>
              <a:ea typeface="Calibri"/>
              <a:cs typeface="Arial" pitchFamily="34" charset="0"/>
            </a:rPr>
          </a:br>
          <a:r>
            <a:rPr lang="ru-RU" sz="1400" b="1" dirty="0" smtClean="0">
              <a:latin typeface="Arial" pitchFamily="34" charset="0"/>
              <a:ea typeface="Calibri"/>
              <a:cs typeface="Arial" pitchFamily="34" charset="0"/>
            </a:rPr>
            <a:t>по соответствующим округам</a:t>
          </a:r>
          <a:endParaRPr lang="ru-RU" sz="1400" b="1" dirty="0" smtClean="0">
            <a:latin typeface="Arial" pitchFamily="34" charset="0"/>
            <a:cs typeface="Arial" pitchFamily="34" charset="0"/>
          </a:endParaRPr>
        </a:p>
        <a:p>
          <a:pPr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dirty="0"/>
        </a:p>
      </dgm:t>
    </dgm:pt>
    <dgm:pt modelId="{C3FCA575-E4E0-4B75-BE12-20B8B335B37B}" type="parTrans" cxnId="{0FF70DAE-02EE-4849-BD6E-7CA0F28DA40B}">
      <dgm:prSet/>
      <dgm:spPr/>
      <dgm:t>
        <a:bodyPr/>
        <a:lstStyle/>
        <a:p>
          <a:endParaRPr lang="ru-RU"/>
        </a:p>
      </dgm:t>
    </dgm:pt>
    <dgm:pt modelId="{2469E96C-ADAF-4027-B272-973937C95BD2}" type="sibTrans" cxnId="{0FF70DAE-02EE-4849-BD6E-7CA0F28DA40B}">
      <dgm:prSet>
        <dgm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dgm:style>
      </dgm:prSet>
      <dgm:spPr>
        <a:ln>
          <a:solidFill>
            <a:srgbClr val="0070C0"/>
          </a:solidFill>
        </a:ln>
      </dgm:spPr>
      <dgm:t>
        <a:bodyPr/>
        <a:lstStyle/>
        <a:p>
          <a:endParaRPr lang="ru-RU"/>
        </a:p>
      </dgm:t>
    </dgm:pt>
    <dgm:pt modelId="{9EB657C3-7054-4565-8B79-97FFB8CDC66F}">
      <dgm:prSet phldrT="[Текст]" custT="1"/>
      <dgm:spPr>
        <a:solidFill>
          <a:srgbClr val="FFF0E1"/>
        </a:solidFill>
        <a:ln>
          <a:solidFill>
            <a:srgbClr val="990099"/>
          </a:solidFill>
        </a:ln>
      </dgm:spPr>
      <dgm:t>
        <a:bodyPr/>
        <a:lstStyle/>
        <a:p>
          <a:r>
            <a:rPr lang="ru-RU" sz="1400" b="1" dirty="0" smtClean="0">
              <a:latin typeface="Arial" pitchFamily="34" charset="0"/>
              <a:cs typeface="Arial" pitchFamily="34" charset="0"/>
            </a:rPr>
            <a:t>устанавливает </a:t>
          </a:r>
          <a:br>
            <a:rPr lang="ru-RU" sz="1400" b="1" dirty="0" smtClean="0">
              <a:latin typeface="Arial" pitchFamily="34" charset="0"/>
              <a:cs typeface="Arial" pitchFamily="34" charset="0"/>
            </a:rPr>
          </a:br>
          <a:r>
            <a:rPr lang="ru-RU" sz="1400" b="1" dirty="0" smtClean="0">
              <a:latin typeface="Arial" pitchFamily="34" charset="0"/>
              <a:cs typeface="Arial" pitchFamily="34" charset="0"/>
            </a:rPr>
            <a:t>итоги выборов </a:t>
          </a:r>
          <a:br>
            <a:rPr lang="ru-RU" sz="1400" b="1" dirty="0" smtClean="0">
              <a:latin typeface="Arial" pitchFamily="34" charset="0"/>
              <a:cs typeface="Arial" pitchFamily="34" charset="0"/>
            </a:rPr>
          </a:br>
          <a:r>
            <a:rPr lang="ru-RU" sz="1400" b="1" dirty="0" smtClean="0">
              <a:latin typeface="Arial" pitchFamily="34" charset="0"/>
              <a:cs typeface="Arial" pitchFamily="34" charset="0"/>
            </a:rPr>
            <a:t>в Минский городской Совет депутатов</a:t>
          </a:r>
          <a:endParaRPr lang="ru-RU" sz="1400" b="1" dirty="0">
            <a:latin typeface="Arial" pitchFamily="34" charset="0"/>
            <a:cs typeface="Arial" pitchFamily="34" charset="0"/>
          </a:endParaRPr>
        </a:p>
      </dgm:t>
    </dgm:pt>
    <dgm:pt modelId="{EDA914A6-E1FC-43A4-92C6-9F912EBF7282}" type="parTrans" cxnId="{D81B2A11-ED68-4AE2-8A13-0EB3AB497553}">
      <dgm:prSet/>
      <dgm:spPr/>
      <dgm:t>
        <a:bodyPr/>
        <a:lstStyle/>
        <a:p>
          <a:endParaRPr lang="ru-RU"/>
        </a:p>
      </dgm:t>
    </dgm:pt>
    <dgm:pt modelId="{D28D59E3-3774-4390-9453-8EC60E5F3D41}" type="sibTrans" cxnId="{D81B2A11-ED68-4AE2-8A13-0EB3AB497553}">
      <dgm:prSet/>
      <dgm:spPr/>
      <dgm:t>
        <a:bodyPr/>
        <a:lstStyle/>
        <a:p>
          <a:endParaRPr lang="ru-RU"/>
        </a:p>
      </dgm:t>
    </dgm:pt>
    <dgm:pt modelId="{6E3AAD02-03D0-4371-8759-198BF135DFB8}">
      <dgm:prSet custT="1"/>
      <dgm:spPr>
        <a:solidFill>
          <a:schemeClr val="accent3">
            <a:lumMod val="20000"/>
            <a:lumOff val="80000"/>
          </a:schemeClr>
        </a:solidFill>
        <a:ln>
          <a:solidFill>
            <a:srgbClr val="0070C0"/>
          </a:solidFill>
        </a:ln>
      </dgm:spPr>
      <dgm:t>
        <a:bodyPr/>
        <a:lstStyle/>
        <a:p>
          <a:r>
            <a:rPr lang="ru-RU" sz="1400" dirty="0" smtClean="0">
              <a:latin typeface="Arial" pitchFamily="34" charset="0"/>
              <a:ea typeface="Calibri"/>
              <a:cs typeface="Arial" pitchFamily="34" charset="0"/>
            </a:rPr>
            <a:t>территориальная избирательная комиссия, осуществляющая в районе г. Минска полномочия окружных избирательных комиссий</a:t>
          </a:r>
          <a:endParaRPr lang="ru-RU" sz="1400" dirty="0"/>
        </a:p>
      </dgm:t>
    </dgm:pt>
    <dgm:pt modelId="{D2A9D398-7649-43DF-B869-661914251C7A}" type="parTrans" cxnId="{DC5FADEF-5A64-4E26-B226-43F585054CC9}">
      <dgm:prSet/>
      <dgm:spPr/>
      <dgm:t>
        <a:bodyPr/>
        <a:lstStyle/>
        <a:p>
          <a:endParaRPr lang="ru-RU"/>
        </a:p>
      </dgm:t>
    </dgm:pt>
    <dgm:pt modelId="{D4075EE8-B1CA-46FE-BB46-EBB592E4D06A}" type="sibTrans" cxnId="{DC5FADEF-5A64-4E26-B226-43F585054CC9}">
      <dgm:prSet>
        <dgm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dgm:style>
      </dgm:prSet>
      <dgm:spPr>
        <a:ln>
          <a:solidFill>
            <a:srgbClr val="0070C0"/>
          </a:solidFill>
        </a:ln>
      </dgm:spPr>
      <dgm:t>
        <a:bodyPr/>
        <a:lstStyle/>
        <a:p>
          <a:endParaRPr lang="ru-RU"/>
        </a:p>
      </dgm:t>
    </dgm:pt>
    <dgm:pt modelId="{7EE2363F-7C6C-4A65-956E-51825BF69C52}">
      <dgm:prSet/>
      <dgm:spPr>
        <a:solidFill>
          <a:srgbClr val="FFF0E1"/>
        </a:solidFill>
        <a:ln>
          <a:solidFill>
            <a:srgbClr val="990099"/>
          </a:solidFill>
        </a:ln>
      </dgm:spPr>
      <dgm:t>
        <a:bodyPr/>
        <a:lstStyle/>
        <a:p>
          <a:r>
            <a:rPr lang="ru-RU" dirty="0" smtClean="0">
              <a:latin typeface="Arial" pitchFamily="34" charset="0"/>
              <a:cs typeface="Arial" pitchFamily="34" charset="0"/>
            </a:rPr>
            <a:t>Минская городская </a:t>
          </a:r>
          <a:r>
            <a:rPr lang="ru-RU" smtClean="0">
              <a:latin typeface="Arial" pitchFamily="34" charset="0"/>
              <a:cs typeface="Arial" pitchFamily="34" charset="0"/>
            </a:rPr>
            <a:t>избирательная комисссия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0C2FB0B0-8D1B-4AED-8C6B-7F8A32678F27}" type="parTrans" cxnId="{80A0B01F-1176-4011-9DFE-915FDA0BC9C7}">
      <dgm:prSet/>
      <dgm:spPr/>
      <dgm:t>
        <a:bodyPr/>
        <a:lstStyle/>
        <a:p>
          <a:endParaRPr lang="ru-RU"/>
        </a:p>
      </dgm:t>
    </dgm:pt>
    <dgm:pt modelId="{78095335-E3D6-4F3D-BB01-D804A445BF0A}" type="sibTrans" cxnId="{80A0B01F-1176-4011-9DFE-915FDA0BC9C7}">
      <dgm:prSet>
        <dgm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dgm:style>
      </dgm:prSet>
      <dgm:spPr>
        <a:ln>
          <a:solidFill>
            <a:srgbClr val="990099"/>
          </a:solidFill>
        </a:ln>
      </dgm:spPr>
      <dgm:t>
        <a:bodyPr/>
        <a:lstStyle/>
        <a:p>
          <a:endParaRPr lang="ru-RU"/>
        </a:p>
      </dgm:t>
    </dgm:pt>
    <dgm:pt modelId="{AE65F9A1-A0B1-4CB9-AE46-55C049AD55C3}" type="pres">
      <dgm:prSet presAssocID="{6DFFDC60-55DB-4A71-AD12-91D4D412B7D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F3A3B12-B11E-457F-B26B-CDD4790BA234}" type="pres">
      <dgm:prSet presAssocID="{847A0117-7069-43B9-B2D9-521E2F7D5188}" presName="node" presStyleLbl="node1" presStyleIdx="0" presStyleCnt="6" custLinFactNeighborX="-43215" custLinFactNeighborY="-2611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D2A4AE01-D3B0-4A81-9ED1-A9BC5A15EEEA}" type="pres">
      <dgm:prSet presAssocID="{305CC6C7-9DA7-4B45-87B6-CD19A4765452}" presName="sibTrans" presStyleLbl="sibTrans1D1" presStyleIdx="0" presStyleCnt="5"/>
      <dgm:spPr/>
      <dgm:t>
        <a:bodyPr/>
        <a:lstStyle/>
        <a:p>
          <a:endParaRPr lang="ru-RU"/>
        </a:p>
      </dgm:t>
    </dgm:pt>
    <dgm:pt modelId="{6FD466CF-E871-4517-9609-0F3E73A5657E}" type="pres">
      <dgm:prSet presAssocID="{305CC6C7-9DA7-4B45-87B6-CD19A4765452}" presName="connectorText" presStyleLbl="sibTrans1D1" presStyleIdx="0" presStyleCnt="5"/>
      <dgm:spPr/>
      <dgm:t>
        <a:bodyPr/>
        <a:lstStyle/>
        <a:p>
          <a:endParaRPr lang="ru-RU"/>
        </a:p>
      </dgm:t>
    </dgm:pt>
    <dgm:pt modelId="{7378B5FA-4D16-4FF8-893A-674AF70FA1F7}" type="pres">
      <dgm:prSet presAssocID="{8B927EF2-9AAB-410C-95E2-61DE1024DCAB}" presName="node" presStyleLbl="node1" presStyleIdx="1" presStyleCnt="6" custScaleX="128365" custLinFactNeighborX="64884" custLinFactNeighborY="-4109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B6C1792B-EFD4-41E6-95D4-882554DC71C8}" type="pres">
      <dgm:prSet presAssocID="{FB5FFE63-179A-4712-A94F-2CBB65E021FD}" presName="sibTrans" presStyleLbl="sibTrans1D1" presStyleIdx="1" presStyleCnt="5"/>
      <dgm:spPr/>
      <dgm:t>
        <a:bodyPr/>
        <a:lstStyle/>
        <a:p>
          <a:endParaRPr lang="ru-RU"/>
        </a:p>
      </dgm:t>
    </dgm:pt>
    <dgm:pt modelId="{0D612BF8-6B00-4377-8385-B649AF0497D0}" type="pres">
      <dgm:prSet presAssocID="{FB5FFE63-179A-4712-A94F-2CBB65E021FD}" presName="connectorText" presStyleLbl="sibTrans1D1" presStyleIdx="1" presStyleCnt="5"/>
      <dgm:spPr/>
      <dgm:t>
        <a:bodyPr/>
        <a:lstStyle/>
        <a:p>
          <a:endParaRPr lang="ru-RU"/>
        </a:p>
      </dgm:t>
    </dgm:pt>
    <dgm:pt modelId="{F57037AB-EB58-4C48-ABAB-DFC38B8224BF}" type="pres">
      <dgm:prSet presAssocID="{6E3AAD02-03D0-4371-8759-198BF135DFB8}" presName="node" presStyleLbl="node1" presStyleIdx="2" presStyleCnt="6" custScaleX="129126" custScaleY="135997" custLinFactNeighborX="-49305" custLinFactNeighborY="-169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536242F4-DDCC-4CAE-8EC9-F06D80063BA9}" type="pres">
      <dgm:prSet presAssocID="{D4075EE8-B1CA-46FE-BB46-EBB592E4D06A}" presName="sibTrans" presStyleLbl="sibTrans1D1" presStyleIdx="2" presStyleCnt="5"/>
      <dgm:spPr/>
      <dgm:t>
        <a:bodyPr/>
        <a:lstStyle/>
        <a:p>
          <a:endParaRPr lang="ru-RU"/>
        </a:p>
      </dgm:t>
    </dgm:pt>
    <dgm:pt modelId="{96AF42BD-7B34-4CDB-BC3F-4D6E70A8CCE3}" type="pres">
      <dgm:prSet presAssocID="{D4075EE8-B1CA-46FE-BB46-EBB592E4D06A}" presName="connectorText" presStyleLbl="sibTrans1D1" presStyleIdx="2" presStyleCnt="5"/>
      <dgm:spPr/>
      <dgm:t>
        <a:bodyPr/>
        <a:lstStyle/>
        <a:p>
          <a:endParaRPr lang="ru-RU"/>
        </a:p>
      </dgm:t>
    </dgm:pt>
    <dgm:pt modelId="{DE31B3CB-80AD-4F26-9C5A-91ACA2E4D88B}" type="pres">
      <dgm:prSet presAssocID="{8ED0E1DE-CE38-47D7-BADA-06A374143BED}" presName="node" presStyleLbl="node1" presStyleIdx="3" presStyleCnt="6" custScaleX="120416" custLinFactNeighborX="45175" custLinFactNeighborY="7038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A2B87E42-655F-4E77-B827-ED2DC14E73BB}" type="pres">
      <dgm:prSet presAssocID="{2469E96C-ADAF-4027-B272-973937C95BD2}" presName="sibTrans" presStyleLbl="sibTrans1D1" presStyleIdx="3" presStyleCnt="5"/>
      <dgm:spPr/>
      <dgm:t>
        <a:bodyPr/>
        <a:lstStyle/>
        <a:p>
          <a:endParaRPr lang="ru-RU"/>
        </a:p>
      </dgm:t>
    </dgm:pt>
    <dgm:pt modelId="{407EBBCB-8CB8-4B6F-BF13-68323880F613}" type="pres">
      <dgm:prSet presAssocID="{2469E96C-ADAF-4027-B272-973937C95BD2}" presName="connectorText" presStyleLbl="sibTrans1D1" presStyleIdx="3" presStyleCnt="5"/>
      <dgm:spPr/>
      <dgm:t>
        <a:bodyPr/>
        <a:lstStyle/>
        <a:p>
          <a:endParaRPr lang="ru-RU"/>
        </a:p>
      </dgm:t>
    </dgm:pt>
    <dgm:pt modelId="{88C1F4E6-9021-4AB1-87DD-469960E5B37E}" type="pres">
      <dgm:prSet presAssocID="{7EE2363F-7C6C-4A65-956E-51825BF69C52}" presName="node" presStyleLbl="node1" presStyleIdx="4" presStyleCnt="6" custScaleX="107835" custLinFactNeighborX="-43834" custLinFactNeighborY="2730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E52ADAA8-67DB-4D82-BA83-2D6FAEBD3DE0}" type="pres">
      <dgm:prSet presAssocID="{78095335-E3D6-4F3D-BB01-D804A445BF0A}" presName="sibTrans" presStyleLbl="sibTrans1D1" presStyleIdx="4" presStyleCnt="5"/>
      <dgm:spPr/>
      <dgm:t>
        <a:bodyPr/>
        <a:lstStyle/>
        <a:p>
          <a:endParaRPr lang="ru-RU"/>
        </a:p>
      </dgm:t>
    </dgm:pt>
    <dgm:pt modelId="{D3FCD9FA-A9B7-4450-BDCC-4A5074DE4257}" type="pres">
      <dgm:prSet presAssocID="{78095335-E3D6-4F3D-BB01-D804A445BF0A}" presName="connectorText" presStyleLbl="sibTrans1D1" presStyleIdx="4" presStyleCnt="5"/>
      <dgm:spPr/>
      <dgm:t>
        <a:bodyPr/>
        <a:lstStyle/>
        <a:p>
          <a:endParaRPr lang="ru-RU"/>
        </a:p>
      </dgm:t>
    </dgm:pt>
    <dgm:pt modelId="{469AD8B6-CAC7-4F8C-BD7A-F245F1B786C2}" type="pres">
      <dgm:prSet presAssocID="{9EB657C3-7054-4565-8B79-97FFB8CDC66F}" presName="node" presStyleLbl="node1" presStyleIdx="5" presStyleCnt="6" custScaleX="125808" custLinFactNeighborX="64882" custLinFactNeighborY="-519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</dgm:ptLst>
  <dgm:cxnLst>
    <dgm:cxn modelId="{D64B8FC1-F974-45CD-8F9D-9A916715A503}" type="presOf" srcId="{D4075EE8-B1CA-46FE-BB46-EBB592E4D06A}" destId="{536242F4-DDCC-4CAE-8EC9-F06D80063BA9}" srcOrd="0" destOrd="0" presId="urn:microsoft.com/office/officeart/2005/8/layout/bProcess3"/>
    <dgm:cxn modelId="{C121750D-57D3-4BF4-9B13-3CD9E4B08927}" type="presOf" srcId="{D4075EE8-B1CA-46FE-BB46-EBB592E4D06A}" destId="{96AF42BD-7B34-4CDB-BC3F-4D6E70A8CCE3}" srcOrd="1" destOrd="0" presId="urn:microsoft.com/office/officeart/2005/8/layout/bProcess3"/>
    <dgm:cxn modelId="{8F8DB783-6E6B-46B4-BA09-0FEE7C2CDAD9}" type="presOf" srcId="{2469E96C-ADAF-4027-B272-973937C95BD2}" destId="{407EBBCB-8CB8-4B6F-BF13-68323880F613}" srcOrd="1" destOrd="0" presId="urn:microsoft.com/office/officeart/2005/8/layout/bProcess3"/>
    <dgm:cxn modelId="{04DBE78E-230E-4EF4-B4DE-7A903801B0E9}" type="presOf" srcId="{6E3AAD02-03D0-4371-8759-198BF135DFB8}" destId="{F57037AB-EB58-4C48-ABAB-DFC38B8224BF}" srcOrd="0" destOrd="0" presId="urn:microsoft.com/office/officeart/2005/8/layout/bProcess3"/>
    <dgm:cxn modelId="{7A3B4F05-E4B0-426C-8832-B1FA68A47848}" srcId="{6DFFDC60-55DB-4A71-AD12-91D4D412B7D6}" destId="{8B927EF2-9AAB-410C-95E2-61DE1024DCAB}" srcOrd="1" destOrd="0" parTransId="{05B70AD2-907F-4223-BD0E-D79D78AD6A5B}" sibTransId="{FB5FFE63-179A-4712-A94F-2CBB65E021FD}"/>
    <dgm:cxn modelId="{5B77E475-D36E-4DD5-82FA-7B547DFEF76A}" type="presOf" srcId="{847A0117-7069-43B9-B2D9-521E2F7D5188}" destId="{8F3A3B12-B11E-457F-B26B-CDD4790BA234}" srcOrd="0" destOrd="0" presId="urn:microsoft.com/office/officeart/2005/8/layout/bProcess3"/>
    <dgm:cxn modelId="{550F994D-1812-4B11-BA2E-FA97DB4C504A}" type="presOf" srcId="{78095335-E3D6-4F3D-BB01-D804A445BF0A}" destId="{D3FCD9FA-A9B7-4450-BDCC-4A5074DE4257}" srcOrd="1" destOrd="0" presId="urn:microsoft.com/office/officeart/2005/8/layout/bProcess3"/>
    <dgm:cxn modelId="{F8978B29-96CA-4557-A2ED-45480A4BDF11}" type="presOf" srcId="{8B927EF2-9AAB-410C-95E2-61DE1024DCAB}" destId="{7378B5FA-4D16-4FF8-893A-674AF70FA1F7}" srcOrd="0" destOrd="0" presId="urn:microsoft.com/office/officeart/2005/8/layout/bProcess3"/>
    <dgm:cxn modelId="{DC5FADEF-5A64-4E26-B226-43F585054CC9}" srcId="{6DFFDC60-55DB-4A71-AD12-91D4D412B7D6}" destId="{6E3AAD02-03D0-4371-8759-198BF135DFB8}" srcOrd="2" destOrd="0" parTransId="{D2A9D398-7649-43DF-B869-661914251C7A}" sibTransId="{D4075EE8-B1CA-46FE-BB46-EBB592E4D06A}"/>
    <dgm:cxn modelId="{7786672C-CEB0-4EAD-8A13-F3C5A54E4ED8}" type="presOf" srcId="{FB5FFE63-179A-4712-A94F-2CBB65E021FD}" destId="{0D612BF8-6B00-4377-8385-B649AF0497D0}" srcOrd="1" destOrd="0" presId="urn:microsoft.com/office/officeart/2005/8/layout/bProcess3"/>
    <dgm:cxn modelId="{FC2DFA52-8AE5-49AD-A523-5A19B49693B4}" type="presOf" srcId="{6DFFDC60-55DB-4A71-AD12-91D4D412B7D6}" destId="{AE65F9A1-A0B1-4CB9-AE46-55C049AD55C3}" srcOrd="0" destOrd="0" presId="urn:microsoft.com/office/officeart/2005/8/layout/bProcess3"/>
    <dgm:cxn modelId="{BB7EAC72-3A16-4180-89E7-B23B75D31E06}" srcId="{6DFFDC60-55DB-4A71-AD12-91D4D412B7D6}" destId="{847A0117-7069-43B9-B2D9-521E2F7D5188}" srcOrd="0" destOrd="0" parTransId="{A1F21F5F-0F1E-4CD7-8488-E2A7EE9577D6}" sibTransId="{305CC6C7-9DA7-4B45-87B6-CD19A4765452}"/>
    <dgm:cxn modelId="{80A0B01F-1176-4011-9DFE-915FDA0BC9C7}" srcId="{6DFFDC60-55DB-4A71-AD12-91D4D412B7D6}" destId="{7EE2363F-7C6C-4A65-956E-51825BF69C52}" srcOrd="4" destOrd="0" parTransId="{0C2FB0B0-8D1B-4AED-8C6B-7F8A32678F27}" sibTransId="{78095335-E3D6-4F3D-BB01-D804A445BF0A}"/>
    <dgm:cxn modelId="{0FF70DAE-02EE-4849-BD6E-7CA0F28DA40B}" srcId="{6DFFDC60-55DB-4A71-AD12-91D4D412B7D6}" destId="{8ED0E1DE-CE38-47D7-BADA-06A374143BED}" srcOrd="3" destOrd="0" parTransId="{C3FCA575-E4E0-4B75-BE12-20B8B335B37B}" sibTransId="{2469E96C-ADAF-4027-B272-973937C95BD2}"/>
    <dgm:cxn modelId="{175842A6-070E-45C4-8F26-5E2103CDDAC5}" type="presOf" srcId="{FB5FFE63-179A-4712-A94F-2CBB65E021FD}" destId="{B6C1792B-EFD4-41E6-95D4-882554DC71C8}" srcOrd="0" destOrd="0" presId="urn:microsoft.com/office/officeart/2005/8/layout/bProcess3"/>
    <dgm:cxn modelId="{D81B2A11-ED68-4AE2-8A13-0EB3AB497553}" srcId="{6DFFDC60-55DB-4A71-AD12-91D4D412B7D6}" destId="{9EB657C3-7054-4565-8B79-97FFB8CDC66F}" srcOrd="5" destOrd="0" parTransId="{EDA914A6-E1FC-43A4-92C6-9F912EBF7282}" sibTransId="{D28D59E3-3774-4390-9453-8EC60E5F3D41}"/>
    <dgm:cxn modelId="{A16E11E5-8F73-44DB-9D60-931C9C78C17A}" type="presOf" srcId="{305CC6C7-9DA7-4B45-87B6-CD19A4765452}" destId="{6FD466CF-E871-4517-9609-0F3E73A5657E}" srcOrd="1" destOrd="0" presId="urn:microsoft.com/office/officeart/2005/8/layout/bProcess3"/>
    <dgm:cxn modelId="{398299EB-CE65-44B6-877D-E4C2B29FD731}" type="presOf" srcId="{7EE2363F-7C6C-4A65-956E-51825BF69C52}" destId="{88C1F4E6-9021-4AB1-87DD-469960E5B37E}" srcOrd="0" destOrd="0" presId="urn:microsoft.com/office/officeart/2005/8/layout/bProcess3"/>
    <dgm:cxn modelId="{20EAC88F-C5F4-4167-A64C-A8157F527E53}" type="presOf" srcId="{9EB657C3-7054-4565-8B79-97FFB8CDC66F}" destId="{469AD8B6-CAC7-4F8C-BD7A-F245F1B786C2}" srcOrd="0" destOrd="0" presId="urn:microsoft.com/office/officeart/2005/8/layout/bProcess3"/>
    <dgm:cxn modelId="{BDE0CEF7-013F-4E0B-94BF-3211DE0CA5C0}" type="presOf" srcId="{78095335-E3D6-4F3D-BB01-D804A445BF0A}" destId="{E52ADAA8-67DB-4D82-BA83-2D6FAEBD3DE0}" srcOrd="0" destOrd="0" presId="urn:microsoft.com/office/officeart/2005/8/layout/bProcess3"/>
    <dgm:cxn modelId="{F3C593C8-0CE3-4B8F-A2D9-3A9688BD8915}" type="presOf" srcId="{305CC6C7-9DA7-4B45-87B6-CD19A4765452}" destId="{D2A4AE01-D3B0-4A81-9ED1-A9BC5A15EEEA}" srcOrd="0" destOrd="0" presId="urn:microsoft.com/office/officeart/2005/8/layout/bProcess3"/>
    <dgm:cxn modelId="{4DBE6D9E-BBA3-40A6-B86F-06063D926A1C}" type="presOf" srcId="{8ED0E1DE-CE38-47D7-BADA-06A374143BED}" destId="{DE31B3CB-80AD-4F26-9C5A-91ACA2E4D88B}" srcOrd="0" destOrd="0" presId="urn:microsoft.com/office/officeart/2005/8/layout/bProcess3"/>
    <dgm:cxn modelId="{6D71A843-75CD-4FEE-9370-AA1B4EE99908}" type="presOf" srcId="{2469E96C-ADAF-4027-B272-973937C95BD2}" destId="{A2B87E42-655F-4E77-B827-ED2DC14E73BB}" srcOrd="0" destOrd="0" presId="urn:microsoft.com/office/officeart/2005/8/layout/bProcess3"/>
    <dgm:cxn modelId="{BE2B20A6-58A2-4AE5-A937-0946CE302752}" type="presParOf" srcId="{AE65F9A1-A0B1-4CB9-AE46-55C049AD55C3}" destId="{8F3A3B12-B11E-457F-B26B-CDD4790BA234}" srcOrd="0" destOrd="0" presId="urn:microsoft.com/office/officeart/2005/8/layout/bProcess3"/>
    <dgm:cxn modelId="{7F15EEE2-3973-44B7-B873-CA845211A680}" type="presParOf" srcId="{AE65F9A1-A0B1-4CB9-AE46-55C049AD55C3}" destId="{D2A4AE01-D3B0-4A81-9ED1-A9BC5A15EEEA}" srcOrd="1" destOrd="0" presId="urn:microsoft.com/office/officeart/2005/8/layout/bProcess3"/>
    <dgm:cxn modelId="{DDA9D046-97ED-4F38-A8FC-0CA3DFB13DCF}" type="presParOf" srcId="{D2A4AE01-D3B0-4A81-9ED1-A9BC5A15EEEA}" destId="{6FD466CF-E871-4517-9609-0F3E73A5657E}" srcOrd="0" destOrd="0" presId="urn:microsoft.com/office/officeart/2005/8/layout/bProcess3"/>
    <dgm:cxn modelId="{9D5E70D9-ACA1-4659-A2EF-3C7375905863}" type="presParOf" srcId="{AE65F9A1-A0B1-4CB9-AE46-55C049AD55C3}" destId="{7378B5FA-4D16-4FF8-893A-674AF70FA1F7}" srcOrd="2" destOrd="0" presId="urn:microsoft.com/office/officeart/2005/8/layout/bProcess3"/>
    <dgm:cxn modelId="{59F7AC57-999E-456C-9E01-6549BC7C7DCA}" type="presParOf" srcId="{AE65F9A1-A0B1-4CB9-AE46-55C049AD55C3}" destId="{B6C1792B-EFD4-41E6-95D4-882554DC71C8}" srcOrd="3" destOrd="0" presId="urn:microsoft.com/office/officeart/2005/8/layout/bProcess3"/>
    <dgm:cxn modelId="{47434CFB-834F-4953-A6E5-0E79748D5B06}" type="presParOf" srcId="{B6C1792B-EFD4-41E6-95D4-882554DC71C8}" destId="{0D612BF8-6B00-4377-8385-B649AF0497D0}" srcOrd="0" destOrd="0" presId="urn:microsoft.com/office/officeart/2005/8/layout/bProcess3"/>
    <dgm:cxn modelId="{D9547C54-DCCB-4383-9C5C-8D6301A47601}" type="presParOf" srcId="{AE65F9A1-A0B1-4CB9-AE46-55C049AD55C3}" destId="{F57037AB-EB58-4C48-ABAB-DFC38B8224BF}" srcOrd="4" destOrd="0" presId="urn:microsoft.com/office/officeart/2005/8/layout/bProcess3"/>
    <dgm:cxn modelId="{163E500D-44A9-4176-A3DD-E674AAA9D10E}" type="presParOf" srcId="{AE65F9A1-A0B1-4CB9-AE46-55C049AD55C3}" destId="{536242F4-DDCC-4CAE-8EC9-F06D80063BA9}" srcOrd="5" destOrd="0" presId="urn:microsoft.com/office/officeart/2005/8/layout/bProcess3"/>
    <dgm:cxn modelId="{99663444-4376-4BF6-8C8C-942A2B2AFA45}" type="presParOf" srcId="{536242F4-DDCC-4CAE-8EC9-F06D80063BA9}" destId="{96AF42BD-7B34-4CDB-BC3F-4D6E70A8CCE3}" srcOrd="0" destOrd="0" presId="urn:microsoft.com/office/officeart/2005/8/layout/bProcess3"/>
    <dgm:cxn modelId="{4B9296D2-C168-4076-8622-4A2649A3A098}" type="presParOf" srcId="{AE65F9A1-A0B1-4CB9-AE46-55C049AD55C3}" destId="{DE31B3CB-80AD-4F26-9C5A-91ACA2E4D88B}" srcOrd="6" destOrd="0" presId="urn:microsoft.com/office/officeart/2005/8/layout/bProcess3"/>
    <dgm:cxn modelId="{017DB73F-8254-489B-9685-BDA4E0AC95C5}" type="presParOf" srcId="{AE65F9A1-A0B1-4CB9-AE46-55C049AD55C3}" destId="{A2B87E42-655F-4E77-B827-ED2DC14E73BB}" srcOrd="7" destOrd="0" presId="urn:microsoft.com/office/officeart/2005/8/layout/bProcess3"/>
    <dgm:cxn modelId="{39420CD0-589C-4C5E-9C49-662FEC241230}" type="presParOf" srcId="{A2B87E42-655F-4E77-B827-ED2DC14E73BB}" destId="{407EBBCB-8CB8-4B6F-BF13-68323880F613}" srcOrd="0" destOrd="0" presId="urn:microsoft.com/office/officeart/2005/8/layout/bProcess3"/>
    <dgm:cxn modelId="{DB712553-45CA-4BD3-90B3-785AAE26CB7F}" type="presParOf" srcId="{AE65F9A1-A0B1-4CB9-AE46-55C049AD55C3}" destId="{88C1F4E6-9021-4AB1-87DD-469960E5B37E}" srcOrd="8" destOrd="0" presId="urn:microsoft.com/office/officeart/2005/8/layout/bProcess3"/>
    <dgm:cxn modelId="{E5AD3D85-F80C-4C2F-BA24-5EA5ECDB029B}" type="presParOf" srcId="{AE65F9A1-A0B1-4CB9-AE46-55C049AD55C3}" destId="{E52ADAA8-67DB-4D82-BA83-2D6FAEBD3DE0}" srcOrd="9" destOrd="0" presId="urn:microsoft.com/office/officeart/2005/8/layout/bProcess3"/>
    <dgm:cxn modelId="{9BE098B4-D311-4262-BFD7-2A016F9139D1}" type="presParOf" srcId="{E52ADAA8-67DB-4D82-BA83-2D6FAEBD3DE0}" destId="{D3FCD9FA-A9B7-4450-BDCC-4A5074DE4257}" srcOrd="0" destOrd="0" presId="urn:microsoft.com/office/officeart/2005/8/layout/bProcess3"/>
    <dgm:cxn modelId="{0404FDA0-3D29-4937-AA60-D0F4857C4551}" type="presParOf" srcId="{AE65F9A1-A0B1-4CB9-AE46-55C049AD55C3}" destId="{469AD8B6-CAC7-4F8C-BD7A-F245F1B786C2}" srcOrd="10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6CB725F-64FB-4260-B77E-86D4AD3E1A81}" type="doc">
      <dgm:prSet loTypeId="urn:microsoft.com/office/officeart/2005/8/layout/radial4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2BAB6EA-9073-455A-A71B-AFF7F527B0BA}">
      <dgm:prSet phldrT="[Текст]" custT="1"/>
      <dgm:spPr/>
      <dgm:t>
        <a:bodyPr/>
        <a:lstStyle/>
        <a:p>
          <a:r>
            <a:rPr lang="ru-RU" sz="1400" b="1" dirty="0" smtClean="0">
              <a:latin typeface="Arial" pitchFamily="34" charset="0"/>
              <a:cs typeface="Arial" pitchFamily="34" charset="0"/>
            </a:rPr>
            <a:t>выборы могут быть признаны недействительными</a:t>
          </a:r>
          <a:endParaRPr lang="ru-RU" sz="1400" b="1" dirty="0">
            <a:latin typeface="Arial" pitchFamily="34" charset="0"/>
            <a:cs typeface="Arial" pitchFamily="34" charset="0"/>
          </a:endParaRPr>
        </a:p>
      </dgm:t>
    </dgm:pt>
    <dgm:pt modelId="{C4DA356E-4295-4336-B794-9A0E853AE90A}" type="parTrans" cxnId="{001D82E8-42B6-4FD3-918E-89C52276DA4E}">
      <dgm:prSet/>
      <dgm:spPr/>
      <dgm:t>
        <a:bodyPr/>
        <a:lstStyle/>
        <a:p>
          <a:endParaRPr lang="ru-RU"/>
        </a:p>
      </dgm:t>
    </dgm:pt>
    <dgm:pt modelId="{1DA03CF4-8919-4717-9C91-8B9DAE17A571}" type="sibTrans" cxnId="{001D82E8-42B6-4FD3-918E-89C52276DA4E}">
      <dgm:prSet/>
      <dgm:spPr/>
      <dgm:t>
        <a:bodyPr/>
        <a:lstStyle/>
        <a:p>
          <a:endParaRPr lang="ru-RU"/>
        </a:p>
      </dgm:t>
    </dgm:pt>
    <dgm:pt modelId="{F32B6F75-9321-43C1-8F0D-B178D842CEE6}">
      <dgm:prSet phldrT="[Текст]" custT="1"/>
      <dgm:spPr/>
      <dgm:t>
        <a:bodyPr/>
        <a:lstStyle/>
        <a:p>
          <a:r>
            <a:rPr lang="ru-RU" sz="1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нарушения</a:t>
          </a:r>
          <a:r>
            <a:rPr lang="ru-RU" sz="1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400" dirty="0" smtClean="0">
              <a:latin typeface="Arial" pitchFamily="34" charset="0"/>
              <a:cs typeface="Arial" pitchFamily="34" charset="0"/>
            </a:rPr>
            <a:t>требований Избирательного кодекса </a:t>
          </a:r>
          <a:r>
            <a:rPr lang="ru-RU" sz="1400" b="1" dirty="0" smtClean="0">
              <a:latin typeface="Arial" pitchFamily="34" charset="0"/>
              <a:cs typeface="Arial" pitchFamily="34" charset="0"/>
            </a:rPr>
            <a:t>при определении результатов выборов</a:t>
          </a:r>
          <a:endParaRPr lang="ru-RU" sz="1400" b="1" dirty="0">
            <a:latin typeface="Arial" pitchFamily="34" charset="0"/>
            <a:cs typeface="Arial" pitchFamily="34" charset="0"/>
          </a:endParaRPr>
        </a:p>
      </dgm:t>
    </dgm:pt>
    <dgm:pt modelId="{606311CE-69A6-4577-995C-405130C7DEB3}" type="parTrans" cxnId="{D4483D71-C19D-4A4A-A6A2-88E4FA0B29F5}">
      <dgm:prSet/>
      <dgm:spPr/>
      <dgm:t>
        <a:bodyPr/>
        <a:lstStyle/>
        <a:p>
          <a:endParaRPr lang="ru-RU"/>
        </a:p>
      </dgm:t>
    </dgm:pt>
    <dgm:pt modelId="{570AC4B2-075D-4A32-A7E4-BCBD0322C969}" type="sibTrans" cxnId="{D4483D71-C19D-4A4A-A6A2-88E4FA0B29F5}">
      <dgm:prSet/>
      <dgm:spPr/>
      <dgm:t>
        <a:bodyPr/>
        <a:lstStyle/>
        <a:p>
          <a:endParaRPr lang="ru-RU"/>
        </a:p>
      </dgm:t>
    </dgm:pt>
    <dgm:pt modelId="{59BE81F3-7EB7-4707-9D9B-5D77B0FEA03C}">
      <dgm:prSet phldrT="[Текст]" custT="1"/>
      <dgm:spPr/>
      <dgm:t>
        <a:bodyPr/>
        <a:lstStyle/>
        <a:p>
          <a:r>
            <a:rPr lang="ru-RU" sz="1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нарушения</a:t>
          </a:r>
          <a:r>
            <a:rPr lang="ru-RU" sz="1400" dirty="0" smtClean="0">
              <a:latin typeface="Arial" pitchFamily="34" charset="0"/>
              <a:cs typeface="Arial" pitchFamily="34" charset="0"/>
            </a:rPr>
            <a:t> требований Избирательного кодекса </a:t>
          </a:r>
          <a:br>
            <a:rPr lang="ru-RU" sz="1400" dirty="0" smtClean="0">
              <a:latin typeface="Arial" pitchFamily="34" charset="0"/>
              <a:cs typeface="Arial" pitchFamily="34" charset="0"/>
            </a:rPr>
          </a:br>
          <a:r>
            <a:rPr lang="ru-RU" sz="1400" b="1" dirty="0" smtClean="0">
              <a:latin typeface="Arial" pitchFamily="34" charset="0"/>
              <a:cs typeface="Arial" pitchFamily="34" charset="0"/>
            </a:rPr>
            <a:t>в ходе выборов</a:t>
          </a:r>
          <a:endParaRPr lang="ru-RU" sz="1400" b="1" dirty="0">
            <a:latin typeface="Arial" pitchFamily="34" charset="0"/>
            <a:cs typeface="Arial" pitchFamily="34" charset="0"/>
          </a:endParaRPr>
        </a:p>
      </dgm:t>
    </dgm:pt>
    <dgm:pt modelId="{F9AD5665-F5AC-44D8-94D6-FA338C0AFBE6}" type="parTrans" cxnId="{7C8C6F89-D023-4046-9209-CA4F94C6A801}">
      <dgm:prSet/>
      <dgm:spPr/>
      <dgm:t>
        <a:bodyPr/>
        <a:lstStyle/>
        <a:p>
          <a:endParaRPr lang="ru-RU"/>
        </a:p>
      </dgm:t>
    </dgm:pt>
    <dgm:pt modelId="{3C4FDC5A-FB14-4905-B304-30FA77A11025}" type="sibTrans" cxnId="{7C8C6F89-D023-4046-9209-CA4F94C6A801}">
      <dgm:prSet/>
      <dgm:spPr/>
      <dgm:t>
        <a:bodyPr/>
        <a:lstStyle/>
        <a:p>
          <a:endParaRPr lang="ru-RU"/>
        </a:p>
      </dgm:t>
    </dgm:pt>
    <dgm:pt modelId="{500F26BD-6169-40A7-97E2-5A0EDE822233}">
      <dgm:prSet phldrT="[Текст]" custT="1"/>
      <dgm:spPr/>
      <dgm:t>
        <a:bodyPr/>
        <a:lstStyle/>
        <a:p>
          <a:r>
            <a:rPr lang="ru-RU" sz="1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нарушения</a:t>
          </a:r>
          <a:r>
            <a:rPr lang="ru-RU" sz="1400" dirty="0" smtClean="0">
              <a:latin typeface="Arial" pitchFamily="34" charset="0"/>
              <a:cs typeface="Arial" pitchFamily="34" charset="0"/>
            </a:rPr>
            <a:t> требований Избирательного кодекса </a:t>
          </a:r>
          <a:br>
            <a:rPr lang="ru-RU" sz="1400" dirty="0" smtClean="0">
              <a:latin typeface="Arial" pitchFamily="34" charset="0"/>
              <a:cs typeface="Arial" pitchFamily="34" charset="0"/>
            </a:rPr>
          </a:br>
          <a:r>
            <a:rPr lang="ru-RU" sz="1400" b="1" dirty="0" smtClean="0">
              <a:latin typeface="Arial" pitchFamily="34" charset="0"/>
              <a:cs typeface="Arial" pitchFamily="34" charset="0"/>
            </a:rPr>
            <a:t>при подсчете голосов</a:t>
          </a:r>
          <a:endParaRPr lang="ru-RU" sz="1400" b="1" dirty="0">
            <a:latin typeface="Arial" pitchFamily="34" charset="0"/>
            <a:cs typeface="Arial" pitchFamily="34" charset="0"/>
          </a:endParaRPr>
        </a:p>
      </dgm:t>
    </dgm:pt>
    <dgm:pt modelId="{275D96E8-8872-4FD7-8937-CE47D56DCC32}" type="parTrans" cxnId="{0B08885F-F612-4DEB-8B41-517ADE0EB4B3}">
      <dgm:prSet/>
      <dgm:spPr/>
      <dgm:t>
        <a:bodyPr/>
        <a:lstStyle/>
        <a:p>
          <a:endParaRPr lang="ru-RU"/>
        </a:p>
      </dgm:t>
    </dgm:pt>
    <dgm:pt modelId="{39113AC5-6213-42F5-B9E3-3A5911783551}" type="sibTrans" cxnId="{0B08885F-F612-4DEB-8B41-517ADE0EB4B3}">
      <dgm:prSet/>
      <dgm:spPr/>
      <dgm:t>
        <a:bodyPr/>
        <a:lstStyle/>
        <a:p>
          <a:endParaRPr lang="ru-RU"/>
        </a:p>
      </dgm:t>
    </dgm:pt>
    <dgm:pt modelId="{E44ADED5-B175-4635-80F9-D9C68E57D51A}" type="pres">
      <dgm:prSet presAssocID="{36CB725F-64FB-4260-B77E-86D4AD3E1A8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7431758-19E7-4026-A44F-C203C1DBE398}" type="pres">
      <dgm:prSet presAssocID="{32BAB6EA-9073-455A-A71B-AFF7F527B0BA}" presName="centerShape" presStyleLbl="node0" presStyleIdx="0" presStyleCnt="1" custScaleX="246646" custScaleY="51714" custLinFactNeighborX="2382" custLinFactNeighborY="2299"/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EABAD242-A73F-4562-994C-F0584B798D92}" type="pres">
      <dgm:prSet presAssocID="{606311CE-69A6-4577-995C-405130C7DEB3}" presName="parTrans" presStyleLbl="bgSibTrans2D1" presStyleIdx="0" presStyleCnt="3" custScaleX="51577" custLinFactNeighborX="-12263" custLinFactNeighborY="48402"/>
      <dgm:spPr/>
      <dgm:t>
        <a:bodyPr/>
        <a:lstStyle/>
        <a:p>
          <a:endParaRPr lang="ru-RU"/>
        </a:p>
      </dgm:t>
    </dgm:pt>
    <dgm:pt modelId="{7DA62C21-1037-46D9-A14F-EBF2768590B9}" type="pres">
      <dgm:prSet presAssocID="{F32B6F75-9321-43C1-8F0D-B178D842CEE6}" presName="node" presStyleLbl="node1" presStyleIdx="0" presStyleCnt="3" custScaleX="173085" custRadScaleRad="174655" custRadScaleInc="25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8162D7-5BCE-43F8-BFEA-3CC82500ADAD}" type="pres">
      <dgm:prSet presAssocID="{F9AD5665-F5AC-44D8-94D6-FA338C0AFBE6}" presName="parTrans" presStyleLbl="bgSibTrans2D1" presStyleIdx="1" presStyleCnt="3" custScaleX="23445" custScaleY="94074" custLinFactNeighborX="-6510" custLinFactNeighborY="-8310"/>
      <dgm:spPr/>
      <dgm:t>
        <a:bodyPr/>
        <a:lstStyle/>
        <a:p>
          <a:endParaRPr lang="ru-RU"/>
        </a:p>
      </dgm:t>
    </dgm:pt>
    <dgm:pt modelId="{E7536D99-A297-455D-AF56-3EE58EAEDBE4}" type="pres">
      <dgm:prSet presAssocID="{59BE81F3-7EB7-4707-9D9B-5D77B0FEA03C}" presName="node" presStyleLbl="node1" presStyleIdx="1" presStyleCnt="3" custScaleX="173085" custRadScaleRad="107552" custRadScaleInc="47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B49BC6-3E20-4A55-94C4-7E65FD92C5CF}" type="pres">
      <dgm:prSet presAssocID="{275D96E8-8872-4FD7-8937-CE47D56DCC32}" presName="parTrans" presStyleLbl="bgSibTrans2D1" presStyleIdx="2" presStyleCnt="3" custAng="539714" custScaleX="56762" custLinFactNeighborX="30701" custLinFactNeighborY="24374"/>
      <dgm:spPr/>
      <dgm:t>
        <a:bodyPr/>
        <a:lstStyle/>
        <a:p>
          <a:endParaRPr lang="ru-RU"/>
        </a:p>
      </dgm:t>
    </dgm:pt>
    <dgm:pt modelId="{BFDA70F0-F1ED-4476-AD7E-AB911B7C1A10}" type="pres">
      <dgm:prSet presAssocID="{500F26BD-6169-40A7-97E2-5A0EDE822233}" presName="node" presStyleLbl="node1" presStyleIdx="2" presStyleCnt="3" custScaleX="173085" custRadScaleRad="174118" custRadScaleInc="-27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1329DF3-C685-4089-94B8-C7C0728EBC21}" type="presOf" srcId="{59BE81F3-7EB7-4707-9D9B-5D77B0FEA03C}" destId="{E7536D99-A297-455D-AF56-3EE58EAEDBE4}" srcOrd="0" destOrd="0" presId="urn:microsoft.com/office/officeart/2005/8/layout/radial4"/>
    <dgm:cxn modelId="{3C1B0D11-F541-4991-8E8E-C2B2A77A851B}" type="presOf" srcId="{275D96E8-8872-4FD7-8937-CE47D56DCC32}" destId="{DEB49BC6-3E20-4A55-94C4-7E65FD92C5CF}" srcOrd="0" destOrd="0" presId="urn:microsoft.com/office/officeart/2005/8/layout/radial4"/>
    <dgm:cxn modelId="{7C8C6F89-D023-4046-9209-CA4F94C6A801}" srcId="{32BAB6EA-9073-455A-A71B-AFF7F527B0BA}" destId="{59BE81F3-7EB7-4707-9D9B-5D77B0FEA03C}" srcOrd="1" destOrd="0" parTransId="{F9AD5665-F5AC-44D8-94D6-FA338C0AFBE6}" sibTransId="{3C4FDC5A-FB14-4905-B304-30FA77A11025}"/>
    <dgm:cxn modelId="{9284132E-12EC-4C6C-9AD4-EE49CCE23991}" type="presOf" srcId="{500F26BD-6169-40A7-97E2-5A0EDE822233}" destId="{BFDA70F0-F1ED-4476-AD7E-AB911B7C1A10}" srcOrd="0" destOrd="0" presId="urn:microsoft.com/office/officeart/2005/8/layout/radial4"/>
    <dgm:cxn modelId="{CAC183D5-4795-4C13-895B-3104195DB8D7}" type="presOf" srcId="{32BAB6EA-9073-455A-A71B-AFF7F527B0BA}" destId="{E7431758-19E7-4026-A44F-C203C1DBE398}" srcOrd="0" destOrd="0" presId="urn:microsoft.com/office/officeart/2005/8/layout/radial4"/>
    <dgm:cxn modelId="{552DCB75-795A-4B0A-9D89-B130DD657A1C}" type="presOf" srcId="{F32B6F75-9321-43C1-8F0D-B178D842CEE6}" destId="{7DA62C21-1037-46D9-A14F-EBF2768590B9}" srcOrd="0" destOrd="0" presId="urn:microsoft.com/office/officeart/2005/8/layout/radial4"/>
    <dgm:cxn modelId="{27FABB52-8B6E-4F31-AD63-9512AB98C089}" type="presOf" srcId="{F9AD5665-F5AC-44D8-94D6-FA338C0AFBE6}" destId="{5E8162D7-5BCE-43F8-BFEA-3CC82500ADAD}" srcOrd="0" destOrd="0" presId="urn:microsoft.com/office/officeart/2005/8/layout/radial4"/>
    <dgm:cxn modelId="{4C23297B-23E3-4051-A40F-53B09F4B1BF2}" type="presOf" srcId="{36CB725F-64FB-4260-B77E-86D4AD3E1A81}" destId="{E44ADED5-B175-4635-80F9-D9C68E57D51A}" srcOrd="0" destOrd="0" presId="urn:microsoft.com/office/officeart/2005/8/layout/radial4"/>
    <dgm:cxn modelId="{60CABB70-7AAC-410C-86C8-48D1E3547C1E}" type="presOf" srcId="{606311CE-69A6-4577-995C-405130C7DEB3}" destId="{EABAD242-A73F-4562-994C-F0584B798D92}" srcOrd="0" destOrd="0" presId="urn:microsoft.com/office/officeart/2005/8/layout/radial4"/>
    <dgm:cxn modelId="{001D82E8-42B6-4FD3-918E-89C52276DA4E}" srcId="{36CB725F-64FB-4260-B77E-86D4AD3E1A81}" destId="{32BAB6EA-9073-455A-A71B-AFF7F527B0BA}" srcOrd="0" destOrd="0" parTransId="{C4DA356E-4295-4336-B794-9A0E853AE90A}" sibTransId="{1DA03CF4-8919-4717-9C91-8B9DAE17A571}"/>
    <dgm:cxn modelId="{0B08885F-F612-4DEB-8B41-517ADE0EB4B3}" srcId="{32BAB6EA-9073-455A-A71B-AFF7F527B0BA}" destId="{500F26BD-6169-40A7-97E2-5A0EDE822233}" srcOrd="2" destOrd="0" parTransId="{275D96E8-8872-4FD7-8937-CE47D56DCC32}" sibTransId="{39113AC5-6213-42F5-B9E3-3A5911783551}"/>
    <dgm:cxn modelId="{D4483D71-C19D-4A4A-A6A2-88E4FA0B29F5}" srcId="{32BAB6EA-9073-455A-A71B-AFF7F527B0BA}" destId="{F32B6F75-9321-43C1-8F0D-B178D842CEE6}" srcOrd="0" destOrd="0" parTransId="{606311CE-69A6-4577-995C-405130C7DEB3}" sibTransId="{570AC4B2-075D-4A32-A7E4-BCBD0322C969}"/>
    <dgm:cxn modelId="{B98CFC6D-01AC-4370-8C84-C2F0D75D6551}" type="presParOf" srcId="{E44ADED5-B175-4635-80F9-D9C68E57D51A}" destId="{E7431758-19E7-4026-A44F-C203C1DBE398}" srcOrd="0" destOrd="0" presId="urn:microsoft.com/office/officeart/2005/8/layout/radial4"/>
    <dgm:cxn modelId="{7D263B6D-B43C-4E71-BAE5-2D52C8E92398}" type="presParOf" srcId="{E44ADED5-B175-4635-80F9-D9C68E57D51A}" destId="{EABAD242-A73F-4562-994C-F0584B798D92}" srcOrd="1" destOrd="0" presId="urn:microsoft.com/office/officeart/2005/8/layout/radial4"/>
    <dgm:cxn modelId="{27EA0BCC-1E7C-4C0D-A80D-38F90F2DC1AC}" type="presParOf" srcId="{E44ADED5-B175-4635-80F9-D9C68E57D51A}" destId="{7DA62C21-1037-46D9-A14F-EBF2768590B9}" srcOrd="2" destOrd="0" presId="urn:microsoft.com/office/officeart/2005/8/layout/radial4"/>
    <dgm:cxn modelId="{616EE58A-73E9-4AD4-84F3-66DD6EF5E13C}" type="presParOf" srcId="{E44ADED5-B175-4635-80F9-D9C68E57D51A}" destId="{5E8162D7-5BCE-43F8-BFEA-3CC82500ADAD}" srcOrd="3" destOrd="0" presId="urn:microsoft.com/office/officeart/2005/8/layout/radial4"/>
    <dgm:cxn modelId="{91D8CDAB-5AE4-4FE6-BA90-D30C05411C0C}" type="presParOf" srcId="{E44ADED5-B175-4635-80F9-D9C68E57D51A}" destId="{E7536D99-A297-455D-AF56-3EE58EAEDBE4}" srcOrd="4" destOrd="0" presId="urn:microsoft.com/office/officeart/2005/8/layout/radial4"/>
    <dgm:cxn modelId="{8F2F6BDE-CCCB-429E-A335-4FB917D8CB39}" type="presParOf" srcId="{E44ADED5-B175-4635-80F9-D9C68E57D51A}" destId="{DEB49BC6-3E20-4A55-94C4-7E65FD92C5CF}" srcOrd="5" destOrd="0" presId="urn:microsoft.com/office/officeart/2005/8/layout/radial4"/>
    <dgm:cxn modelId="{2EB23D8C-E157-4618-BF8F-7B645062041F}" type="presParOf" srcId="{E44ADED5-B175-4635-80F9-D9C68E57D51A}" destId="{BFDA70F0-F1ED-4476-AD7E-AB911B7C1A10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B61225-BBDE-44C7-A882-7590E9C9B3EC}">
      <dsp:nvSpPr>
        <dsp:cNvPr id="0" name=""/>
        <dsp:cNvSpPr/>
      </dsp:nvSpPr>
      <dsp:spPr>
        <a:xfrm>
          <a:off x="9629" y="506304"/>
          <a:ext cx="5572613" cy="863488"/>
        </a:xfrm>
        <a:prstGeom prst="rightArrow">
          <a:avLst>
            <a:gd name="adj1" fmla="val 50000"/>
            <a:gd name="adj2" fmla="val 50000"/>
          </a:avLst>
        </a:prstGeom>
        <a:solidFill>
          <a:srgbClr val="FFCDFF"/>
        </a:solidFill>
        <a:ln w="19050" cap="flat" cmpd="sng" algn="ctr">
          <a:solidFill>
            <a:srgbClr val="990099"/>
          </a:solidFill>
          <a:prstDash val="solid"/>
        </a:ln>
        <a:effectLst>
          <a:outerShdw blurRad="50800" dist="25000" dir="5400000" rotWithShape="0">
            <a:schemeClr val="accent2">
              <a:shade val="30000"/>
              <a:satMod val="150000"/>
              <a:alpha val="38000"/>
            </a:scheme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64770" tIns="64770" rIns="254000" bIns="12495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rgbClr val="9B299B"/>
              </a:solidFill>
              <a:latin typeface="Arial" pitchFamily="34" charset="0"/>
              <a:cs typeface="Arial" pitchFamily="34" charset="0"/>
            </a:rPr>
            <a:t>не позднее чем за 75 дней до выборов</a:t>
          </a:r>
          <a:endParaRPr lang="ru-RU" sz="1700" kern="1200" dirty="0">
            <a:solidFill>
              <a:srgbClr val="9B299B"/>
            </a:solidFill>
            <a:latin typeface="Arial" pitchFamily="34" charset="0"/>
            <a:cs typeface="Arial" pitchFamily="34" charset="0"/>
          </a:endParaRPr>
        </a:p>
      </dsp:txBody>
      <dsp:txXfrm>
        <a:off x="9629" y="722176"/>
        <a:ext cx="5356741" cy="431744"/>
      </dsp:txXfrm>
    </dsp:sp>
    <dsp:sp modelId="{90B80E73-C9C5-42AB-BF5C-B08FFEE04AE7}">
      <dsp:nvSpPr>
        <dsp:cNvPr id="0" name=""/>
        <dsp:cNvSpPr/>
      </dsp:nvSpPr>
      <dsp:spPr>
        <a:xfrm>
          <a:off x="-315" y="288801"/>
          <a:ext cx="2628000" cy="427047"/>
        </a:xfrm>
        <a:prstGeom prst="roundRect">
          <a:avLst/>
        </a:prstGeom>
        <a:solidFill>
          <a:srgbClr val="FFCDFF"/>
        </a:solidFill>
        <a:ln w="19050" cap="flat" cmpd="sng" algn="ctr">
          <a:solidFill>
            <a:srgbClr val="990099"/>
          </a:solidFill>
          <a:prstDash val="solid"/>
        </a:ln>
        <a:effectLst>
          <a:outerShdw blurRad="50800" dist="25000" dir="5400000" rotWithShape="0">
            <a:schemeClr val="accent1">
              <a:shade val="30000"/>
              <a:satMod val="150000"/>
              <a:alpha val="38000"/>
            </a:scheme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1200"/>
            </a:spcAft>
          </a:pPr>
          <a:r>
            <a:rPr lang="ru-RU" sz="1800" kern="1200" dirty="0" smtClean="0">
              <a:solidFill>
                <a:srgbClr val="9B299B"/>
              </a:solidFill>
              <a:latin typeface="Arial" pitchFamily="34" charset="0"/>
              <a:cs typeface="Arial" pitchFamily="34" charset="0"/>
            </a:rPr>
            <a:t>окружные комиссии </a:t>
          </a:r>
          <a:endParaRPr lang="ru-RU" sz="1800" kern="1200" dirty="0">
            <a:solidFill>
              <a:srgbClr val="9B299B"/>
            </a:solidFill>
            <a:latin typeface="Arial" pitchFamily="34" charset="0"/>
            <a:cs typeface="Arial" pitchFamily="34" charset="0"/>
          </a:endParaRPr>
        </a:p>
      </dsp:txBody>
      <dsp:txXfrm>
        <a:off x="20532" y="309648"/>
        <a:ext cx="2586306" cy="385353"/>
      </dsp:txXfrm>
    </dsp:sp>
    <dsp:sp modelId="{C790DC61-29DC-41FA-90A7-4301FF002BE7}">
      <dsp:nvSpPr>
        <dsp:cNvPr id="0" name=""/>
        <dsp:cNvSpPr/>
      </dsp:nvSpPr>
      <dsp:spPr>
        <a:xfrm>
          <a:off x="0" y="1689431"/>
          <a:ext cx="5974589" cy="938568"/>
        </a:xfrm>
        <a:prstGeom prst="rightArrow">
          <a:avLst>
            <a:gd name="adj1" fmla="val 50000"/>
            <a:gd name="adj2" fmla="val 50000"/>
          </a:avLst>
        </a:prstGeom>
        <a:solidFill>
          <a:srgbClr val="DCF6CA"/>
        </a:solidFill>
        <a:ln w="19050" cap="flat" cmpd="sng" algn="ctr">
          <a:solidFill>
            <a:srgbClr val="008000"/>
          </a:solidFill>
          <a:prstDash val="solid"/>
        </a:ln>
        <a:effectLst>
          <a:outerShdw blurRad="50800" dist="25000" dir="5400000" rotWithShape="0">
            <a:schemeClr val="accent2">
              <a:shade val="30000"/>
              <a:satMod val="150000"/>
              <a:alpha val="38000"/>
            </a:scheme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64770" tIns="64770" rIns="254000" bIns="12495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rgbClr val="3B8955"/>
              </a:solidFill>
              <a:latin typeface="Arial" pitchFamily="34" charset="0"/>
              <a:cs typeface="Arial" pitchFamily="34" charset="0"/>
            </a:rPr>
            <a:t>не позднее чем за 45 дней до выборов</a:t>
          </a:r>
          <a:endParaRPr lang="ru-RU" sz="1700" kern="1200" dirty="0">
            <a:solidFill>
              <a:srgbClr val="3B8955"/>
            </a:solidFill>
            <a:latin typeface="Arial" pitchFamily="34" charset="0"/>
            <a:cs typeface="Arial" pitchFamily="34" charset="0"/>
          </a:endParaRPr>
        </a:p>
      </dsp:txBody>
      <dsp:txXfrm>
        <a:off x="0" y="1924073"/>
        <a:ext cx="5739947" cy="469284"/>
      </dsp:txXfrm>
    </dsp:sp>
    <dsp:sp modelId="{3F68F056-6CCA-4A97-9428-27FE89A92729}">
      <dsp:nvSpPr>
        <dsp:cNvPr id="0" name=""/>
        <dsp:cNvSpPr/>
      </dsp:nvSpPr>
      <dsp:spPr>
        <a:xfrm>
          <a:off x="0" y="1438005"/>
          <a:ext cx="2496627" cy="492752"/>
        </a:xfrm>
        <a:prstGeom prst="rect">
          <a:avLst/>
        </a:prstGeom>
        <a:solidFill>
          <a:srgbClr val="DCF6CA"/>
        </a:solidFill>
        <a:ln w="19050" cap="flat" cmpd="sng" algn="ctr">
          <a:solidFill>
            <a:srgbClr val="008000"/>
          </a:solidFill>
          <a:prstDash val="solid"/>
        </a:ln>
        <a:effectLst>
          <a:outerShdw blurRad="50800" dist="25000" dir="5400000" rotWithShape="0">
            <a:schemeClr val="accent2">
              <a:shade val="30000"/>
              <a:satMod val="150000"/>
              <a:alpha val="38000"/>
            </a:scheme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1200"/>
            </a:spcAft>
          </a:pPr>
          <a:r>
            <a:rPr lang="ru-RU" sz="1800" kern="1200" dirty="0" smtClean="0">
              <a:solidFill>
                <a:srgbClr val="3B8955"/>
              </a:solidFill>
              <a:latin typeface="Arial" pitchFamily="34" charset="0"/>
              <a:cs typeface="Arial" pitchFamily="34" charset="0"/>
            </a:rPr>
            <a:t>участковые комиссии</a:t>
          </a:r>
          <a:endParaRPr lang="ru-RU" sz="1800" kern="1200" dirty="0">
            <a:solidFill>
              <a:srgbClr val="3B8955"/>
            </a:solidFill>
            <a:latin typeface="Arial" pitchFamily="34" charset="0"/>
            <a:cs typeface="Arial" pitchFamily="34" charset="0"/>
          </a:endParaRPr>
        </a:p>
      </dsp:txBody>
      <dsp:txXfrm>
        <a:off x="0" y="1438005"/>
        <a:ext cx="2496627" cy="49275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D20780-BE15-40E6-A5C0-0B28D687995E}">
      <dsp:nvSpPr>
        <dsp:cNvPr id="0" name=""/>
        <dsp:cNvSpPr/>
      </dsp:nvSpPr>
      <dsp:spPr>
        <a:xfrm>
          <a:off x="395712" y="266310"/>
          <a:ext cx="3004235" cy="68319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rial" pitchFamily="34" charset="0"/>
              <a:cs typeface="Arial" pitchFamily="34" charset="0"/>
            </a:rPr>
            <a:t>ОСНОВАНИЯ ПРОВЕДЕНИЯ</a:t>
          </a:r>
          <a:endParaRPr lang="ru-RU" sz="1400" b="1" kern="1200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  <a:latin typeface="Arial" pitchFamily="34" charset="0"/>
            <a:cs typeface="Arial" pitchFamily="34" charset="0"/>
          </a:endParaRPr>
        </a:p>
      </dsp:txBody>
      <dsp:txXfrm>
        <a:off x="429063" y="299661"/>
        <a:ext cx="2937533" cy="616493"/>
      </dsp:txXfrm>
    </dsp:sp>
    <dsp:sp modelId="{5CD21535-7ADF-4438-BADD-6F40B030721B}">
      <dsp:nvSpPr>
        <dsp:cNvPr id="0" name=""/>
        <dsp:cNvSpPr/>
      </dsp:nvSpPr>
      <dsp:spPr>
        <a:xfrm rot="10153082">
          <a:off x="3368460" y="212671"/>
          <a:ext cx="804855" cy="20793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1">
                <a:tint val="60000"/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1">
              <a:tint val="60000"/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E02294C-FCDF-477A-AC06-0E0D35749E05}">
      <dsp:nvSpPr>
        <dsp:cNvPr id="0" name=""/>
        <dsp:cNvSpPr/>
      </dsp:nvSpPr>
      <dsp:spPr>
        <a:xfrm>
          <a:off x="4207038" y="38768"/>
          <a:ext cx="3387565" cy="62862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itchFamily="34" charset="0"/>
              <a:cs typeface="Arial" pitchFamily="34" charset="0"/>
            </a:rPr>
            <a:t>ошибки, несоответствия </a:t>
          </a:r>
          <a:br>
            <a:rPr lang="ru-RU" sz="1400" kern="1200" dirty="0" smtClean="0">
              <a:latin typeface="Arial" pitchFamily="34" charset="0"/>
              <a:cs typeface="Arial" pitchFamily="34" charset="0"/>
            </a:rPr>
          </a:br>
          <a:r>
            <a:rPr lang="ru-RU" sz="1400" kern="1200" dirty="0" smtClean="0">
              <a:latin typeface="Arial" pitchFamily="34" charset="0"/>
              <a:cs typeface="Arial" pitchFamily="34" charset="0"/>
            </a:rPr>
            <a:t>в протоколах участковых, территориальной, окружной комиссий</a:t>
          </a:r>
          <a:endParaRPr lang="ru-RU" sz="1400" kern="1200" dirty="0">
            <a:latin typeface="Arial" pitchFamily="34" charset="0"/>
            <a:cs typeface="Arial" pitchFamily="34" charset="0"/>
          </a:endParaRPr>
        </a:p>
      </dsp:txBody>
      <dsp:txXfrm>
        <a:off x="4237725" y="69455"/>
        <a:ext cx="3326191" cy="567250"/>
      </dsp:txXfrm>
    </dsp:sp>
    <dsp:sp modelId="{E5865B50-4E5F-42D0-9B70-7885165AD746}">
      <dsp:nvSpPr>
        <dsp:cNvPr id="0" name=""/>
        <dsp:cNvSpPr/>
      </dsp:nvSpPr>
      <dsp:spPr>
        <a:xfrm rot="11217122">
          <a:off x="3410362" y="809599"/>
          <a:ext cx="1243514" cy="20793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1">
                <a:tint val="60000"/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1">
              <a:tint val="60000"/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C6D68BA-FD9A-4C51-ADBB-B9E39F7B8C31}">
      <dsp:nvSpPr>
        <dsp:cNvPr id="0" name=""/>
        <dsp:cNvSpPr/>
      </dsp:nvSpPr>
      <dsp:spPr>
        <a:xfrm>
          <a:off x="4974669" y="1605350"/>
          <a:ext cx="2376348" cy="44556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itchFamily="34" charset="0"/>
              <a:cs typeface="Arial" pitchFamily="34" charset="0"/>
            </a:rPr>
            <a:t>нарушения в ходе голосования </a:t>
          </a:r>
          <a:endParaRPr lang="ru-RU" sz="1400" kern="1200" dirty="0">
            <a:latin typeface="Arial" pitchFamily="34" charset="0"/>
            <a:cs typeface="Arial" pitchFamily="34" charset="0"/>
          </a:endParaRPr>
        </a:p>
      </dsp:txBody>
      <dsp:txXfrm>
        <a:off x="4996420" y="1627101"/>
        <a:ext cx="2332846" cy="402062"/>
      </dsp:txXfrm>
    </dsp:sp>
    <dsp:sp modelId="{EAA41C7F-9292-44BD-8E11-ECAC05774F75}">
      <dsp:nvSpPr>
        <dsp:cNvPr id="0" name=""/>
        <dsp:cNvSpPr/>
      </dsp:nvSpPr>
      <dsp:spPr>
        <a:xfrm rot="12403888">
          <a:off x="2956258" y="1316927"/>
          <a:ext cx="2158654" cy="24936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1">
                <a:tint val="60000"/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1">
              <a:tint val="60000"/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27D1D89-8355-45EB-A448-B35E41358840}">
      <dsp:nvSpPr>
        <dsp:cNvPr id="0" name=""/>
        <dsp:cNvSpPr/>
      </dsp:nvSpPr>
      <dsp:spPr>
        <a:xfrm>
          <a:off x="4645862" y="858547"/>
          <a:ext cx="2376348" cy="4455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itchFamily="34" charset="0"/>
              <a:cs typeface="Arial" pitchFamily="34" charset="0"/>
            </a:rPr>
            <a:t>нарушения при подсчете голосов</a:t>
          </a:r>
          <a:endParaRPr lang="ru-RU" sz="1400" kern="1200" dirty="0">
            <a:latin typeface="Arial" pitchFamily="34" charset="0"/>
            <a:cs typeface="Arial" pitchFamily="34" charset="0"/>
          </a:endParaRPr>
        </a:p>
      </dsp:txBody>
      <dsp:txXfrm>
        <a:off x="4658912" y="871597"/>
        <a:ext cx="2350248" cy="4194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BEDA65-0373-47E3-8842-E0A93A5084A9}">
      <dsp:nvSpPr>
        <dsp:cNvPr id="0" name=""/>
        <dsp:cNvSpPr/>
      </dsp:nvSpPr>
      <dsp:spPr>
        <a:xfrm>
          <a:off x="19053" y="0"/>
          <a:ext cx="1873652" cy="539998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chemeClr val="accent1">
              <a:tint val="40000"/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latin typeface="Arial" pitchFamily="34" charset="0"/>
              <a:cs typeface="Arial" pitchFamily="34" charset="0"/>
            </a:rPr>
            <a:t>руководящий орган </a:t>
          </a:r>
          <a:r>
            <a:rPr lang="ru-RU" sz="1600" b="1" u="sng" kern="1200" dirty="0" smtClean="0">
              <a:latin typeface="Arial" pitchFamily="34" charset="0"/>
              <a:cs typeface="Arial" pitchFamily="34" charset="0"/>
            </a:rPr>
            <a:t>районной оргструктуры</a:t>
          </a:r>
          <a:endParaRPr lang="ru-RU" sz="1600" b="1" u="sng" kern="1200" dirty="0">
            <a:latin typeface="Arial" pitchFamily="34" charset="0"/>
            <a:cs typeface="Arial" pitchFamily="34" charset="0"/>
          </a:endParaRPr>
        </a:p>
      </dsp:txBody>
      <dsp:txXfrm>
        <a:off x="19053" y="0"/>
        <a:ext cx="1873652" cy="1619994"/>
      </dsp:txXfrm>
    </dsp:sp>
    <dsp:sp modelId="{7652835B-3CC3-433C-AB83-8DA6A469A081}">
      <dsp:nvSpPr>
        <dsp:cNvPr id="0" name=""/>
        <dsp:cNvSpPr/>
      </dsp:nvSpPr>
      <dsp:spPr>
        <a:xfrm>
          <a:off x="123831" y="2317795"/>
          <a:ext cx="1498921" cy="14399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Arial" pitchFamily="34" charset="0"/>
              <a:cs typeface="Arial" pitchFamily="34" charset="0"/>
            </a:rPr>
            <a:t>в районный Совет депутатов </a:t>
          </a:r>
          <a:endParaRPr lang="ru-RU" sz="1200" b="1" kern="1200" dirty="0">
            <a:latin typeface="Arial" pitchFamily="34" charset="0"/>
            <a:cs typeface="Arial" pitchFamily="34" charset="0"/>
          </a:endParaRPr>
        </a:p>
      </dsp:txBody>
      <dsp:txXfrm>
        <a:off x="166007" y="2359971"/>
        <a:ext cx="1414569" cy="1355644"/>
      </dsp:txXfrm>
    </dsp:sp>
    <dsp:sp modelId="{92EF0A6F-84C3-46A4-B7C2-25C475B3217E}">
      <dsp:nvSpPr>
        <dsp:cNvPr id="0" name=""/>
        <dsp:cNvSpPr/>
      </dsp:nvSpPr>
      <dsp:spPr>
        <a:xfrm>
          <a:off x="2085897" y="9371"/>
          <a:ext cx="1873652" cy="539998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chemeClr val="accent1">
              <a:tint val="40000"/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Arial" pitchFamily="34" charset="0"/>
              <a:cs typeface="Arial" pitchFamily="34" charset="0"/>
            </a:rPr>
            <a:t>руководящий орган </a:t>
          </a:r>
          <a:r>
            <a:rPr lang="ru-RU" sz="1600" b="1" u="sng" kern="1200" dirty="0" smtClean="0">
              <a:latin typeface="Arial" pitchFamily="34" charset="0"/>
              <a:cs typeface="Arial" pitchFamily="34" charset="0"/>
            </a:rPr>
            <a:t>городской (города областного подчинения) </a:t>
          </a:r>
          <a:r>
            <a:rPr lang="ru-RU" sz="1600" b="1" kern="1200" dirty="0" smtClean="0">
              <a:latin typeface="Arial" pitchFamily="34" charset="0"/>
              <a:cs typeface="Arial" pitchFamily="34" charset="0"/>
            </a:rPr>
            <a:t>оргструктуры </a:t>
          </a:r>
          <a:endParaRPr lang="ru-RU" sz="1600" b="1" kern="1200" dirty="0">
            <a:latin typeface="Arial" pitchFamily="34" charset="0"/>
            <a:cs typeface="Arial" pitchFamily="34" charset="0"/>
          </a:endParaRPr>
        </a:p>
      </dsp:txBody>
      <dsp:txXfrm>
        <a:off x="2085897" y="9371"/>
        <a:ext cx="1873652" cy="1619994"/>
      </dsp:txXfrm>
    </dsp:sp>
    <dsp:sp modelId="{D88D40BE-D063-49C5-BFED-A351E9E1AE7E}">
      <dsp:nvSpPr>
        <dsp:cNvPr id="0" name=""/>
        <dsp:cNvSpPr/>
      </dsp:nvSpPr>
      <dsp:spPr>
        <a:xfrm>
          <a:off x="2266360" y="2343143"/>
          <a:ext cx="1498921" cy="14400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Arial" pitchFamily="34" charset="0"/>
              <a:cs typeface="Arial" pitchFamily="34" charset="0"/>
            </a:rPr>
            <a:t>в городской (города областного подчинения) Совет депутатов </a:t>
          </a:r>
          <a:endParaRPr lang="ru-RU" sz="1200" b="1" kern="1200" dirty="0">
            <a:latin typeface="Arial" pitchFamily="34" charset="0"/>
            <a:cs typeface="Arial" pitchFamily="34" charset="0"/>
          </a:endParaRPr>
        </a:p>
      </dsp:txBody>
      <dsp:txXfrm>
        <a:off x="2308536" y="2385319"/>
        <a:ext cx="1414569" cy="1355649"/>
      </dsp:txXfrm>
    </dsp:sp>
    <dsp:sp modelId="{B61CEBCE-9649-4B82-8875-812FB3E2B265}">
      <dsp:nvSpPr>
        <dsp:cNvPr id="0" name=""/>
        <dsp:cNvSpPr/>
      </dsp:nvSpPr>
      <dsp:spPr>
        <a:xfrm>
          <a:off x="6266863" y="1435254"/>
          <a:ext cx="1498921" cy="21987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/>
        </a:p>
      </dsp:txBody>
      <dsp:txXfrm>
        <a:off x="6310765" y="1479156"/>
        <a:ext cx="1411117" cy="2110973"/>
      </dsp:txXfrm>
    </dsp:sp>
    <dsp:sp modelId="{38C23E7F-47FB-4189-BF42-5C74B12C8CD8}">
      <dsp:nvSpPr>
        <dsp:cNvPr id="0" name=""/>
        <dsp:cNvSpPr/>
      </dsp:nvSpPr>
      <dsp:spPr>
        <a:xfrm>
          <a:off x="4087408" y="0"/>
          <a:ext cx="1873652" cy="539998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chemeClr val="accent1">
              <a:tint val="40000"/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Arial" pitchFamily="34" charset="0"/>
              <a:cs typeface="Arial" pitchFamily="34" charset="0"/>
            </a:rPr>
            <a:t>руководящий орган </a:t>
          </a:r>
          <a:r>
            <a:rPr lang="ru-RU" sz="1600" b="1" u="sng" kern="1200" dirty="0" smtClean="0">
              <a:latin typeface="Arial" pitchFamily="34" charset="0"/>
              <a:cs typeface="Arial" pitchFamily="34" charset="0"/>
            </a:rPr>
            <a:t>городской (города районного подчинения) </a:t>
          </a:r>
          <a:r>
            <a:rPr lang="ru-RU" sz="1600" b="1" kern="1200" dirty="0" smtClean="0">
              <a:latin typeface="Arial" pitchFamily="34" charset="0"/>
              <a:cs typeface="Arial" pitchFamily="34" charset="0"/>
            </a:rPr>
            <a:t>оргструктуры</a:t>
          </a:r>
          <a:endParaRPr lang="ru-RU" sz="1600" b="1" kern="1200" dirty="0">
            <a:latin typeface="Arial" pitchFamily="34" charset="0"/>
            <a:cs typeface="Arial" pitchFamily="34" charset="0"/>
          </a:endParaRPr>
        </a:p>
      </dsp:txBody>
      <dsp:txXfrm>
        <a:off x="4087408" y="0"/>
        <a:ext cx="1873652" cy="1619994"/>
      </dsp:txXfrm>
    </dsp:sp>
    <dsp:sp modelId="{5275001A-E5B3-494B-AEB4-EB9877EADEFD}">
      <dsp:nvSpPr>
        <dsp:cNvPr id="0" name=""/>
        <dsp:cNvSpPr/>
      </dsp:nvSpPr>
      <dsp:spPr>
        <a:xfrm>
          <a:off x="4229678" y="2351232"/>
          <a:ext cx="1498921" cy="14400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Arial" pitchFamily="34" charset="0"/>
              <a:cs typeface="Arial" pitchFamily="34" charset="0"/>
            </a:rPr>
            <a:t>в городской (города районного подчинения) Совет депутатов</a:t>
          </a:r>
          <a:endParaRPr lang="ru-RU" sz="1200" b="1" kern="1200" dirty="0">
            <a:latin typeface="Arial" pitchFamily="34" charset="0"/>
            <a:cs typeface="Arial" pitchFamily="34" charset="0"/>
          </a:endParaRPr>
        </a:p>
      </dsp:txBody>
      <dsp:txXfrm>
        <a:off x="4271854" y="2393408"/>
        <a:ext cx="1414569" cy="1355651"/>
      </dsp:txXfrm>
    </dsp:sp>
    <dsp:sp modelId="{56167373-08E2-4B29-A0FD-C9716CFC27C3}">
      <dsp:nvSpPr>
        <dsp:cNvPr id="0" name=""/>
        <dsp:cNvSpPr/>
      </dsp:nvSpPr>
      <dsp:spPr>
        <a:xfrm>
          <a:off x="6184902" y="2594915"/>
          <a:ext cx="1498921" cy="9692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/>
        </a:p>
      </dsp:txBody>
      <dsp:txXfrm>
        <a:off x="6213290" y="2623303"/>
        <a:ext cx="1442145" cy="912473"/>
      </dsp:txXfrm>
    </dsp:sp>
    <dsp:sp modelId="{79142C80-21CF-49DC-AEAC-68DB5B359ECD}">
      <dsp:nvSpPr>
        <dsp:cNvPr id="0" name=""/>
        <dsp:cNvSpPr/>
      </dsp:nvSpPr>
      <dsp:spPr>
        <a:xfrm>
          <a:off x="123831" y="3897592"/>
          <a:ext cx="1498921" cy="12695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Arial" pitchFamily="34" charset="0"/>
              <a:cs typeface="Arial" pitchFamily="34" charset="0"/>
            </a:rPr>
            <a:t>в городской (города районного подчинения), </a:t>
          </a:r>
          <a:r>
            <a:rPr lang="ru-RU" sz="12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поселковый, сельский </a:t>
          </a:r>
          <a:r>
            <a:rPr lang="ru-RU" sz="1200" b="1" kern="1200" dirty="0" smtClean="0">
              <a:latin typeface="Arial" pitchFamily="34" charset="0"/>
              <a:cs typeface="Arial" pitchFamily="34" charset="0"/>
            </a:rPr>
            <a:t>Совет депутатов</a:t>
          </a:r>
          <a:endParaRPr lang="ru-RU" sz="1200" b="1" kern="1200" dirty="0">
            <a:latin typeface="Arial" pitchFamily="34" charset="0"/>
            <a:cs typeface="Arial" pitchFamily="34" charset="0"/>
          </a:endParaRPr>
        </a:p>
      </dsp:txBody>
      <dsp:txXfrm>
        <a:off x="161015" y="3934776"/>
        <a:ext cx="1424553" cy="1195173"/>
      </dsp:txXfrm>
    </dsp:sp>
    <dsp:sp modelId="{F071C780-55AA-414C-B8C8-FE3628899C9F}">
      <dsp:nvSpPr>
        <dsp:cNvPr id="0" name=""/>
        <dsp:cNvSpPr/>
      </dsp:nvSpPr>
      <dsp:spPr>
        <a:xfrm>
          <a:off x="6046347" y="0"/>
          <a:ext cx="1873652" cy="539998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chemeClr val="accent1">
              <a:tint val="40000"/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u="sng" kern="1200" dirty="0" smtClean="0">
              <a:latin typeface="Arial" pitchFamily="34" charset="0"/>
              <a:cs typeface="Arial" pitchFamily="34" charset="0"/>
            </a:rPr>
            <a:t>первичная организация </a:t>
          </a:r>
          <a:r>
            <a:rPr lang="ru-RU" sz="1600" b="1" kern="1200" dirty="0" smtClean="0">
              <a:latin typeface="Arial" pitchFamily="34" charset="0"/>
              <a:cs typeface="Arial" pitchFamily="34" charset="0"/>
            </a:rPr>
            <a:t>политической партии</a:t>
          </a:r>
          <a:endParaRPr lang="ru-RU" sz="1600" b="1" kern="1200" dirty="0">
            <a:latin typeface="Arial" pitchFamily="34" charset="0"/>
            <a:cs typeface="Arial" pitchFamily="34" charset="0"/>
          </a:endParaRPr>
        </a:p>
      </dsp:txBody>
      <dsp:txXfrm>
        <a:off x="6046347" y="0"/>
        <a:ext cx="1873652" cy="1619994"/>
      </dsp:txXfrm>
    </dsp:sp>
    <dsp:sp modelId="{19F36FA2-EC20-4CA8-AF53-576D8E1FBC73}">
      <dsp:nvSpPr>
        <dsp:cNvPr id="0" name=""/>
        <dsp:cNvSpPr/>
      </dsp:nvSpPr>
      <dsp:spPr>
        <a:xfrm>
          <a:off x="6184902" y="2331156"/>
          <a:ext cx="1498921" cy="13679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Arial" pitchFamily="34" charset="0"/>
              <a:cs typeface="Arial" pitchFamily="34" charset="0"/>
            </a:rPr>
            <a:t>в городской (города районного подчинения) Совет депутатов</a:t>
          </a:r>
          <a:endParaRPr lang="ru-RU" sz="1200" b="1" kern="1200" dirty="0">
            <a:latin typeface="Arial" pitchFamily="34" charset="0"/>
            <a:cs typeface="Arial" pitchFamily="34" charset="0"/>
          </a:endParaRPr>
        </a:p>
      </dsp:txBody>
      <dsp:txXfrm>
        <a:off x="6224969" y="2371223"/>
        <a:ext cx="1418787" cy="1287860"/>
      </dsp:txXfrm>
    </dsp:sp>
    <dsp:sp modelId="{C559BC64-7D04-4016-97AB-AA109A576A94}">
      <dsp:nvSpPr>
        <dsp:cNvPr id="0" name=""/>
        <dsp:cNvSpPr/>
      </dsp:nvSpPr>
      <dsp:spPr>
        <a:xfrm>
          <a:off x="6184902" y="3866398"/>
          <a:ext cx="1498921" cy="14399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Arial" pitchFamily="34" charset="0"/>
              <a:cs typeface="Arial" pitchFamily="34" charset="0"/>
            </a:rPr>
            <a:t>в поселковый, сельский Совет депутатов</a:t>
          </a:r>
          <a:endParaRPr lang="ru-RU" sz="1200" b="1" kern="1200" dirty="0">
            <a:latin typeface="Arial" pitchFamily="34" charset="0"/>
            <a:cs typeface="Arial" pitchFamily="34" charset="0"/>
          </a:endParaRPr>
        </a:p>
      </dsp:txBody>
      <dsp:txXfrm>
        <a:off x="6227078" y="3908574"/>
        <a:ext cx="1414569" cy="135564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40BB05-BD97-4735-8E58-B1A0675B2224}">
      <dsp:nvSpPr>
        <dsp:cNvPr id="0" name=""/>
        <dsp:cNvSpPr/>
      </dsp:nvSpPr>
      <dsp:spPr>
        <a:xfrm>
          <a:off x="2781014" y="59001"/>
          <a:ext cx="2260794" cy="921066"/>
        </a:xfrm>
        <a:prstGeom prst="roundRect">
          <a:avLst/>
        </a:prstGeom>
        <a:solidFill>
          <a:srgbClr val="F2E4CA"/>
        </a:solidFill>
        <a:ln>
          <a:noFill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rPr>
            <a:t>СУБЪЕКТЫ ВЫДВИЖЕНИЯ</a:t>
          </a:r>
          <a:endParaRPr lang="ru-RU" sz="2100" b="1" kern="1200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solidFill>
              <a:schemeClr val="accent3">
                <a:lumMod val="75000"/>
              </a:schemeClr>
            </a:solidFill>
            <a:effectLst/>
          </a:endParaRPr>
        </a:p>
      </dsp:txBody>
      <dsp:txXfrm>
        <a:off x="2825977" y="103964"/>
        <a:ext cx="2170868" cy="831140"/>
      </dsp:txXfrm>
    </dsp:sp>
    <dsp:sp modelId="{EA5A5DA9-BDF3-4EDA-8DE3-A759C5EFF170}">
      <dsp:nvSpPr>
        <dsp:cNvPr id="0" name=""/>
        <dsp:cNvSpPr/>
      </dsp:nvSpPr>
      <dsp:spPr>
        <a:xfrm rot="21564637">
          <a:off x="5041801" y="506577"/>
          <a:ext cx="25820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8201" y="0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0DDD19-3C4F-42BE-8BC5-1383778BE6AC}">
      <dsp:nvSpPr>
        <dsp:cNvPr id="0" name=""/>
        <dsp:cNvSpPr/>
      </dsp:nvSpPr>
      <dsp:spPr>
        <a:xfrm>
          <a:off x="5299995" y="31796"/>
          <a:ext cx="2512004" cy="92106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трудовой коллектив организации </a:t>
          </a:r>
          <a:endParaRPr lang="ru-RU" sz="1400" b="0" kern="1200" dirty="0">
            <a:latin typeface="Arial" pitchFamily="34" charset="0"/>
            <a:cs typeface="Arial" pitchFamily="34" charset="0"/>
          </a:endParaRPr>
        </a:p>
      </dsp:txBody>
      <dsp:txXfrm>
        <a:off x="5344958" y="76759"/>
        <a:ext cx="2422078" cy="831139"/>
      </dsp:txXfrm>
    </dsp:sp>
    <dsp:sp modelId="{5B4ABB9A-55EB-49B5-BE76-8C944E77A0BA}">
      <dsp:nvSpPr>
        <dsp:cNvPr id="0" name=""/>
        <dsp:cNvSpPr/>
      </dsp:nvSpPr>
      <dsp:spPr>
        <a:xfrm rot="10678192">
          <a:off x="2511919" y="564372"/>
          <a:ext cx="26917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69179" y="0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AA0659-4256-425C-8A5A-51AB358AF82B}">
      <dsp:nvSpPr>
        <dsp:cNvPr id="0" name=""/>
        <dsp:cNvSpPr/>
      </dsp:nvSpPr>
      <dsp:spPr>
        <a:xfrm>
          <a:off x="0" y="45636"/>
          <a:ext cx="2512004" cy="113605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itchFamily="34" charset="0"/>
              <a:cs typeface="Arial" pitchFamily="34" charset="0"/>
            </a:rPr>
            <a:t>трудовой коллектив структурного подразделения </a:t>
          </a:r>
          <a:endParaRPr lang="ru-RU" sz="1400" kern="1200" dirty="0">
            <a:latin typeface="Arial" pitchFamily="34" charset="0"/>
            <a:cs typeface="Arial" pitchFamily="34" charset="0"/>
          </a:endParaRPr>
        </a:p>
      </dsp:txBody>
      <dsp:txXfrm>
        <a:off x="55457" y="101093"/>
        <a:ext cx="2401090" cy="1025138"/>
      </dsp:txXfrm>
    </dsp:sp>
    <dsp:sp modelId="{FB9F72F4-5A8C-488B-8DA2-19833AB0D944}">
      <dsp:nvSpPr>
        <dsp:cNvPr id="0" name=""/>
        <dsp:cNvSpPr/>
      </dsp:nvSpPr>
      <dsp:spPr>
        <a:xfrm rot="8651547">
          <a:off x="1830904" y="1445971"/>
          <a:ext cx="159265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92655" y="0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D80E9D-3136-4776-A487-1E08F3D901C5}">
      <dsp:nvSpPr>
        <dsp:cNvPr id="0" name=""/>
        <dsp:cNvSpPr/>
      </dsp:nvSpPr>
      <dsp:spPr>
        <a:xfrm>
          <a:off x="0" y="1911874"/>
          <a:ext cx="2512004" cy="104666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itchFamily="34" charset="0"/>
              <a:cs typeface="Arial" pitchFamily="34" charset="0"/>
            </a:rPr>
            <a:t>трудовые коллективы нескольких структурных подразделений</a:t>
          </a:r>
          <a:endParaRPr lang="ru-RU" sz="1400" kern="1200" dirty="0">
            <a:latin typeface="Arial" pitchFamily="34" charset="0"/>
            <a:cs typeface="Arial" pitchFamily="34" charset="0"/>
          </a:endParaRPr>
        </a:p>
      </dsp:txBody>
      <dsp:txXfrm>
        <a:off x="51094" y="1962968"/>
        <a:ext cx="2409816" cy="944479"/>
      </dsp:txXfrm>
    </dsp:sp>
    <dsp:sp modelId="{365D96AC-CF03-40ED-824C-2D61087500FD}">
      <dsp:nvSpPr>
        <dsp:cNvPr id="0" name=""/>
        <dsp:cNvSpPr/>
      </dsp:nvSpPr>
      <dsp:spPr>
        <a:xfrm rot="5433398">
          <a:off x="3413024" y="1469205"/>
          <a:ext cx="97832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78321" y="0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12AF5D-C934-4E32-B31E-0DAE660CEF81}">
      <dsp:nvSpPr>
        <dsp:cNvPr id="0" name=""/>
        <dsp:cNvSpPr/>
      </dsp:nvSpPr>
      <dsp:spPr>
        <a:xfrm>
          <a:off x="2636346" y="1958343"/>
          <a:ext cx="2512004" cy="104666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itchFamily="34" charset="0"/>
              <a:cs typeface="Arial" pitchFamily="34" charset="0"/>
            </a:rPr>
            <a:t>трудовые коллективы организации и структурного подразделения</a:t>
          </a:r>
          <a:endParaRPr lang="ru-RU" sz="1400" kern="1200" dirty="0">
            <a:latin typeface="Arial" pitchFamily="34" charset="0"/>
            <a:cs typeface="Arial" pitchFamily="34" charset="0"/>
          </a:endParaRPr>
        </a:p>
      </dsp:txBody>
      <dsp:txXfrm>
        <a:off x="2687440" y="2009437"/>
        <a:ext cx="2409816" cy="944479"/>
      </dsp:txXfrm>
    </dsp:sp>
    <dsp:sp modelId="{B67ACDDB-017A-4F1C-94AD-09C7E2F87193}">
      <dsp:nvSpPr>
        <dsp:cNvPr id="0" name=""/>
        <dsp:cNvSpPr/>
      </dsp:nvSpPr>
      <dsp:spPr>
        <a:xfrm rot="2079889">
          <a:off x="4445533" y="1402533"/>
          <a:ext cx="148552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85527" y="0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E03391-8AB7-4C40-8EEF-DD3A2F69AE48}">
      <dsp:nvSpPr>
        <dsp:cNvPr id="0" name=""/>
        <dsp:cNvSpPr/>
      </dsp:nvSpPr>
      <dsp:spPr>
        <a:xfrm>
          <a:off x="5299995" y="1824998"/>
          <a:ext cx="2512004" cy="104666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itchFamily="34" charset="0"/>
              <a:cs typeface="Arial" pitchFamily="34" charset="0"/>
            </a:rPr>
            <a:t>трудовые коллективы нескольких организаций  </a:t>
          </a:r>
          <a:endParaRPr lang="ru-RU" sz="1400" kern="1200" dirty="0">
            <a:latin typeface="Arial" pitchFamily="34" charset="0"/>
            <a:cs typeface="Arial" pitchFamily="34" charset="0"/>
          </a:endParaRPr>
        </a:p>
      </dsp:txBody>
      <dsp:txXfrm>
        <a:off x="5351089" y="1876092"/>
        <a:ext cx="2409816" cy="94447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B85213-1DDA-44EF-ACFB-2ACCCEFE8BA5}">
      <dsp:nvSpPr>
        <dsp:cNvPr id="0" name=""/>
        <dsp:cNvSpPr/>
      </dsp:nvSpPr>
      <dsp:spPr>
        <a:xfrm>
          <a:off x="1571" y="0"/>
          <a:ext cx="2475681" cy="449844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" pitchFamily="34" charset="0"/>
              <a:cs typeface="Arial" pitchFamily="34" charset="0"/>
            </a:rPr>
            <a:t>выдвижение </a:t>
          </a:r>
          <a:br>
            <a:rPr lang="ru-RU" sz="1600" kern="1200" dirty="0" smtClean="0">
              <a:latin typeface="Arial" pitchFamily="34" charset="0"/>
              <a:cs typeface="Arial" pitchFamily="34" charset="0"/>
            </a:rPr>
          </a:br>
          <a:r>
            <a:rPr lang="ru-RU" sz="1600" kern="1200" dirty="0" smtClean="0">
              <a:latin typeface="Arial" pitchFamily="34" charset="0"/>
              <a:cs typeface="Arial" pitchFamily="34" charset="0"/>
            </a:rPr>
            <a:t>в областной, Минский городской Совет депутатов</a:t>
          </a:r>
          <a:endParaRPr lang="ru-RU" sz="1600" kern="1200" dirty="0">
            <a:latin typeface="Arial" pitchFamily="34" charset="0"/>
            <a:cs typeface="Arial" pitchFamily="34" charset="0"/>
          </a:endParaRPr>
        </a:p>
      </dsp:txBody>
      <dsp:txXfrm>
        <a:off x="1571" y="0"/>
        <a:ext cx="2475681" cy="1349532"/>
      </dsp:txXfrm>
    </dsp:sp>
    <dsp:sp modelId="{3390A98C-83AB-4DBA-B128-28F9EC194850}">
      <dsp:nvSpPr>
        <dsp:cNvPr id="0" name=""/>
        <dsp:cNvSpPr/>
      </dsp:nvSpPr>
      <dsp:spPr>
        <a:xfrm>
          <a:off x="258046" y="1340930"/>
          <a:ext cx="1980544" cy="8588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количество работающих – не менее 150 человек</a:t>
          </a:r>
          <a:endParaRPr lang="ru-RU" sz="16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283200" y="1366084"/>
        <a:ext cx="1930236" cy="808503"/>
      </dsp:txXfrm>
    </dsp:sp>
    <dsp:sp modelId="{EEC13EEA-1525-4B9D-A6EC-B5F35053B0E5}">
      <dsp:nvSpPr>
        <dsp:cNvPr id="0" name=""/>
        <dsp:cNvSpPr/>
      </dsp:nvSpPr>
      <dsp:spPr>
        <a:xfrm>
          <a:off x="248520" y="2484675"/>
          <a:ext cx="1980544" cy="17875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организация должна быть расположена на территории соответствующего избирательного округа</a:t>
          </a:r>
          <a:endParaRPr lang="ru-RU" sz="16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300875" y="2537030"/>
        <a:ext cx="1875834" cy="1682805"/>
      </dsp:txXfrm>
    </dsp:sp>
    <dsp:sp modelId="{210861FF-D2A9-46B6-B83E-47D8D6AEB77C}">
      <dsp:nvSpPr>
        <dsp:cNvPr id="0" name=""/>
        <dsp:cNvSpPr/>
      </dsp:nvSpPr>
      <dsp:spPr>
        <a:xfrm>
          <a:off x="2669662" y="0"/>
          <a:ext cx="2475681" cy="449844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" pitchFamily="34" charset="0"/>
              <a:cs typeface="Arial" pitchFamily="34" charset="0"/>
            </a:rPr>
            <a:t>выдвижение </a:t>
          </a:r>
          <a:br>
            <a:rPr lang="ru-RU" sz="1600" kern="1200" dirty="0" smtClean="0">
              <a:latin typeface="Arial" pitchFamily="34" charset="0"/>
              <a:cs typeface="Arial" pitchFamily="34" charset="0"/>
            </a:rPr>
          </a:br>
          <a:r>
            <a:rPr lang="ru-RU" sz="1600" kern="1200" dirty="0" smtClean="0">
              <a:latin typeface="Arial" pitchFamily="34" charset="0"/>
              <a:cs typeface="Arial" pitchFamily="34" charset="0"/>
            </a:rPr>
            <a:t>в районный, городской (города областного подчинения) Совет депутатов</a:t>
          </a:r>
          <a:endParaRPr lang="ru-RU" sz="1600" kern="1200" dirty="0">
            <a:latin typeface="Arial" pitchFamily="34" charset="0"/>
            <a:cs typeface="Arial" pitchFamily="34" charset="0"/>
          </a:endParaRPr>
        </a:p>
      </dsp:txBody>
      <dsp:txXfrm>
        <a:off x="2669662" y="0"/>
        <a:ext cx="2475681" cy="1349532"/>
      </dsp:txXfrm>
    </dsp:sp>
    <dsp:sp modelId="{A6FEE2D1-226D-4492-B244-60F3FC18B413}">
      <dsp:nvSpPr>
        <dsp:cNvPr id="0" name=""/>
        <dsp:cNvSpPr/>
      </dsp:nvSpPr>
      <dsp:spPr>
        <a:xfrm>
          <a:off x="2917245" y="1341772"/>
          <a:ext cx="1980544" cy="8588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количество работающих – не менее 75 человек </a:t>
          </a:r>
          <a:endParaRPr lang="ru-RU" sz="16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2942399" y="1366926"/>
        <a:ext cx="1930236" cy="808503"/>
      </dsp:txXfrm>
    </dsp:sp>
    <dsp:sp modelId="{AEA09ABB-DC86-4331-AD36-18A7DE4FDB4C}">
      <dsp:nvSpPr>
        <dsp:cNvPr id="0" name=""/>
        <dsp:cNvSpPr/>
      </dsp:nvSpPr>
      <dsp:spPr>
        <a:xfrm>
          <a:off x="2890804" y="2548300"/>
          <a:ext cx="1980544" cy="17875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организация должна быть расположена соответственно на территории района, города</a:t>
          </a:r>
          <a:endParaRPr lang="ru-RU" sz="16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2943159" y="2600655"/>
        <a:ext cx="1875834" cy="1682805"/>
      </dsp:txXfrm>
    </dsp:sp>
    <dsp:sp modelId="{A3951193-A132-4641-B504-A66279C91F45}">
      <dsp:nvSpPr>
        <dsp:cNvPr id="0" name=""/>
        <dsp:cNvSpPr/>
      </dsp:nvSpPr>
      <dsp:spPr>
        <a:xfrm>
          <a:off x="5323666" y="0"/>
          <a:ext cx="2475681" cy="449844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" pitchFamily="34" charset="0"/>
              <a:cs typeface="Arial" pitchFamily="34" charset="0"/>
            </a:rPr>
            <a:t>выдвижение в городской (города районного подчинения), поселковый, сельский Совет депутатов</a:t>
          </a:r>
          <a:endParaRPr lang="ru-RU" sz="1600" kern="1200" dirty="0">
            <a:latin typeface="Arial" pitchFamily="34" charset="0"/>
            <a:cs typeface="Arial" pitchFamily="34" charset="0"/>
          </a:endParaRPr>
        </a:p>
      </dsp:txBody>
      <dsp:txXfrm>
        <a:off x="5323666" y="0"/>
        <a:ext cx="2475681" cy="1349532"/>
      </dsp:txXfrm>
    </dsp:sp>
    <dsp:sp modelId="{E41B78B2-5276-4729-9BC7-076AEE12F268}">
      <dsp:nvSpPr>
        <dsp:cNvPr id="0" name=""/>
        <dsp:cNvSpPr/>
      </dsp:nvSpPr>
      <dsp:spPr>
        <a:xfrm>
          <a:off x="5583415" y="1350861"/>
          <a:ext cx="1980544" cy="8588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количество работающих – не менее 20 человек</a:t>
          </a:r>
          <a:endParaRPr lang="ru-RU" sz="16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5608569" y="1376015"/>
        <a:ext cx="1930236" cy="808503"/>
      </dsp:txXfrm>
    </dsp:sp>
    <dsp:sp modelId="{FA026784-CA0D-42A9-8178-BD96A2C03837}">
      <dsp:nvSpPr>
        <dsp:cNvPr id="0" name=""/>
        <dsp:cNvSpPr/>
      </dsp:nvSpPr>
      <dsp:spPr>
        <a:xfrm>
          <a:off x="5571234" y="2484675"/>
          <a:ext cx="1980544" cy="17875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организация должна быть расположена соответственно на территории города, поселка, сельсовета</a:t>
          </a:r>
          <a:endParaRPr lang="ru-RU" sz="16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5623589" y="2537030"/>
        <a:ext cx="1875834" cy="168280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8E9A2A-1E63-4878-8532-C7A217838AE7}">
      <dsp:nvSpPr>
        <dsp:cNvPr id="0" name=""/>
        <dsp:cNvSpPr/>
      </dsp:nvSpPr>
      <dsp:spPr>
        <a:xfrm rot="16200000">
          <a:off x="797344" y="-758775"/>
          <a:ext cx="2594287" cy="4111837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C00000"/>
              </a:solidFill>
              <a:latin typeface="Arial" pitchFamily="34" charset="0"/>
              <a:cs typeface="Arial" pitchFamily="34" charset="0"/>
              <a:sym typeface="Symbol"/>
            </a:rPr>
            <a:t>!</a:t>
          </a:r>
          <a:r>
            <a:rPr lang="ru-RU" sz="1600" kern="1200" dirty="0" smtClean="0">
              <a:latin typeface="Arial" pitchFamily="34" charset="0"/>
              <a:cs typeface="Arial" pitchFamily="34" charset="0"/>
              <a:sym typeface="Symbol"/>
            </a:rPr>
            <a:t> </a:t>
          </a:r>
          <a:r>
            <a:rPr lang="ru-RU" sz="1600" kern="1200" dirty="0" smtClean="0">
              <a:latin typeface="Arial" pitchFamily="34" charset="0"/>
              <a:cs typeface="Arial" pitchFamily="34" charset="0"/>
            </a:rPr>
            <a:t>В состав трудового коллектива входят все граждане, работающие в организации на основе трудового договора, в том числе находящиеся в трудовых и социальных отпусках, а также работающие в территориально обособленных подразделениях организации. </a:t>
          </a:r>
          <a:endParaRPr lang="ru-RU" sz="1600" kern="1200" dirty="0">
            <a:latin typeface="Arial" pitchFamily="34" charset="0"/>
            <a:cs typeface="Arial" pitchFamily="34" charset="0"/>
          </a:endParaRPr>
        </a:p>
      </dsp:txBody>
      <dsp:txXfrm rot="5400000">
        <a:off x="38568" y="1"/>
        <a:ext cx="4111837" cy="1945715"/>
      </dsp:txXfrm>
    </dsp:sp>
    <dsp:sp modelId="{74DE7F7A-C6AD-4FFD-80B9-5723DC339003}">
      <dsp:nvSpPr>
        <dsp:cNvPr id="0" name=""/>
        <dsp:cNvSpPr/>
      </dsp:nvSpPr>
      <dsp:spPr>
        <a:xfrm>
          <a:off x="4111837" y="0"/>
          <a:ext cx="4111837" cy="2594287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!</a:t>
          </a:r>
          <a:r>
            <a:rPr lang="ru-RU" sz="1800" kern="12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600" kern="1200" dirty="0" smtClean="0">
              <a:latin typeface="Arial" pitchFamily="34" charset="0"/>
              <a:cs typeface="Arial" pitchFamily="34" charset="0"/>
            </a:rPr>
            <a:t>Трудовой коллектив вправе выдвинуть только одного кандидата в депутаты каждого территориального уровня местных Советов депутатов.</a:t>
          </a:r>
          <a:endParaRPr lang="ru-RU" sz="1600" kern="1200" dirty="0">
            <a:latin typeface="Arial" pitchFamily="34" charset="0"/>
            <a:cs typeface="Arial" pitchFamily="34" charset="0"/>
          </a:endParaRPr>
        </a:p>
      </dsp:txBody>
      <dsp:txXfrm>
        <a:off x="4111837" y="0"/>
        <a:ext cx="4111837" cy="1945715"/>
      </dsp:txXfrm>
    </dsp:sp>
    <dsp:sp modelId="{D3DD3E85-8B7E-4402-8DE1-F58AFFBE471E}">
      <dsp:nvSpPr>
        <dsp:cNvPr id="0" name=""/>
        <dsp:cNvSpPr/>
      </dsp:nvSpPr>
      <dsp:spPr>
        <a:xfrm rot="10800000">
          <a:off x="0" y="2594287"/>
          <a:ext cx="4111837" cy="2594287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!</a:t>
          </a:r>
          <a:r>
            <a:rPr lang="ru-RU" sz="1600" kern="1200" dirty="0" smtClean="0">
              <a:latin typeface="Arial" pitchFamily="34" charset="0"/>
              <a:cs typeface="Arial" pitchFamily="34" charset="0"/>
            </a:rPr>
            <a:t> Собрание правомочно, если в нем принимает участие более половины состава трудового коллектива.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" pitchFamily="34" charset="0"/>
              <a:cs typeface="Arial" pitchFamily="34" charset="0"/>
            </a:rPr>
            <a:t>Список присутствующих подписывается председателем и секретарем собрания.</a:t>
          </a:r>
          <a:endParaRPr lang="ru-RU" sz="1600" kern="1200" dirty="0">
            <a:latin typeface="Arial" pitchFamily="34" charset="0"/>
            <a:cs typeface="Arial" pitchFamily="34" charset="0"/>
          </a:endParaRPr>
        </a:p>
      </dsp:txBody>
      <dsp:txXfrm rot="10800000">
        <a:off x="0" y="3242859"/>
        <a:ext cx="4111837" cy="1945715"/>
      </dsp:txXfrm>
    </dsp:sp>
    <dsp:sp modelId="{65EA50DA-87D3-4021-8A28-5B588E311902}">
      <dsp:nvSpPr>
        <dsp:cNvPr id="0" name=""/>
        <dsp:cNvSpPr/>
      </dsp:nvSpPr>
      <dsp:spPr>
        <a:xfrm rot="5400000">
          <a:off x="4870612" y="1835512"/>
          <a:ext cx="2594287" cy="4111837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!</a:t>
          </a:r>
          <a:r>
            <a:rPr lang="ru-RU" sz="1800" kern="1200" dirty="0" smtClean="0">
              <a:solidFill>
                <a:srgbClr val="C00000"/>
              </a:solidFill>
            </a:rPr>
            <a:t> </a:t>
          </a:r>
          <a:r>
            <a:rPr lang="ru-RU" sz="1600" kern="1200" dirty="0" smtClean="0"/>
            <a:t>Гражданин, которого трудовой коллектив организации выдвигает кандидатом в депутаты, может не состоять в трудовых отношениях </a:t>
          </a:r>
          <a:br>
            <a:rPr lang="ru-RU" sz="1600" kern="1200" dirty="0" smtClean="0"/>
          </a:br>
          <a:r>
            <a:rPr lang="ru-RU" sz="1600" kern="1200" dirty="0" smtClean="0"/>
            <a:t>с данной организацией. </a:t>
          </a:r>
          <a:endParaRPr lang="ru-RU" sz="1600" kern="1200" dirty="0"/>
        </a:p>
      </dsp:txBody>
      <dsp:txXfrm rot="-5400000">
        <a:off x="4111837" y="3242859"/>
        <a:ext cx="4111837" cy="1945715"/>
      </dsp:txXfrm>
    </dsp:sp>
    <dsp:sp modelId="{F8463488-BA7C-48FF-9E44-31A49C5C1C84}">
      <dsp:nvSpPr>
        <dsp:cNvPr id="0" name=""/>
        <dsp:cNvSpPr/>
      </dsp:nvSpPr>
      <dsp:spPr>
        <a:xfrm>
          <a:off x="704016" y="2024620"/>
          <a:ext cx="6912007" cy="1082181"/>
        </a:xfrm>
        <a:prstGeom prst="round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1">
                <a:tint val="60000"/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 w="1143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chemeClr val="accent1">
              <a:tint val="60000"/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rPr>
            <a:t>РЕШЕНИЕ ТРУДОВОГО </a:t>
          </a:r>
          <a:r>
            <a:rPr lang="ru-RU" sz="1600" b="1" kern="1200" cap="none" spc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rPr>
            <a:t>КОЛЛЕКТИВА ПРИНИМАЕТСЯ </a:t>
          </a:r>
          <a:r>
            <a:rPr lang="ru-RU" sz="1600" b="1" kern="12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rPr>
            <a:t>БОЛЬШИНСТВОМ ГОЛОСОВ  </a:t>
          </a:r>
          <a:br>
            <a:rPr lang="ru-RU" sz="1600" b="1" kern="12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rPr>
          </a:br>
          <a:r>
            <a:rPr lang="ru-RU" sz="1600" b="1" kern="12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rPr>
            <a:t>ЕГО УЧАСТНИКОВ</a:t>
          </a:r>
          <a:endParaRPr lang="ru-RU" sz="1600" b="1" kern="1200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solidFill>
              <a:srgbClr val="0070C0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756844" y="2077448"/>
        <a:ext cx="6806351" cy="97652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CE9D14-CE72-4804-AAE4-3B7B41F08276}">
      <dsp:nvSpPr>
        <dsp:cNvPr id="0" name=""/>
        <dsp:cNvSpPr/>
      </dsp:nvSpPr>
      <dsp:spPr>
        <a:xfrm>
          <a:off x="2727911" y="120765"/>
          <a:ext cx="2742337" cy="156826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 w="1143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12C71D7-0D17-4756-B9B7-AA07A2ACBD17}">
      <dsp:nvSpPr>
        <dsp:cNvPr id="0" name=""/>
        <dsp:cNvSpPr/>
      </dsp:nvSpPr>
      <dsp:spPr>
        <a:xfrm>
          <a:off x="74210" y="3176365"/>
          <a:ext cx="191347" cy="191347"/>
        </a:xfrm>
        <a:prstGeom prst="flowChartConnector">
          <a:avLst/>
        </a:prstGeom>
        <a:solidFill>
          <a:srgbClr val="F2E4CA">
            <a:alpha val="90000"/>
          </a:srgbClr>
        </a:solidFill>
        <a:ln w="1143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45F601-5231-4116-B9AB-72E2A717F79F}">
      <dsp:nvSpPr>
        <dsp:cNvPr id="0" name=""/>
        <dsp:cNvSpPr/>
      </dsp:nvSpPr>
      <dsp:spPr>
        <a:xfrm>
          <a:off x="2751379" y="82125"/>
          <a:ext cx="2604655" cy="15317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КАНДИДАТ В ДЕПУТАТЫ </a:t>
          </a:r>
          <a:br>
            <a:rPr lang="ru-RU" sz="1400" kern="1200" dirty="0" smtClean="0"/>
          </a:br>
          <a:r>
            <a:rPr lang="ru-RU" sz="1400" kern="1200" dirty="0" smtClean="0"/>
            <a:t>ОБЛАСТНОГО</a:t>
          </a:r>
          <a:r>
            <a:rPr lang="ru-RU" sz="1400" kern="1200" smtClean="0"/>
            <a:t>, МИНСКОГО </a:t>
          </a:r>
          <a:r>
            <a:rPr lang="ru-RU" sz="1400" kern="1200" dirty="0" smtClean="0"/>
            <a:t>ГОРОДСКОГО, РАЙОННОГО,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 ГОРОДСКОГО (ГОРОДА ОБЛАСТНОГО ПОДЧИНЕНИЯ) СОВЕТА ДЕПУТАТОВ</a:t>
          </a:r>
          <a:endParaRPr lang="ru-RU" sz="1400" kern="1200" dirty="0"/>
        </a:p>
      </dsp:txBody>
      <dsp:txXfrm>
        <a:off x="2751379" y="82125"/>
        <a:ext cx="2604655" cy="1531796"/>
      </dsp:txXfrm>
    </dsp:sp>
    <dsp:sp modelId="{3CA98ED0-0BDA-4B1A-A76D-F004EB8CF2DC}">
      <dsp:nvSpPr>
        <dsp:cNvPr id="0" name=""/>
        <dsp:cNvSpPr/>
      </dsp:nvSpPr>
      <dsp:spPr>
        <a:xfrm>
          <a:off x="1682" y="1805041"/>
          <a:ext cx="191342" cy="191342"/>
        </a:xfrm>
        <a:prstGeom prst="flowChartConnector">
          <a:avLst/>
        </a:prstGeom>
        <a:solidFill>
          <a:srgbClr val="F2E4CA"/>
        </a:solidFill>
        <a:ln w="1143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E304ED37-9422-4813-8E75-D7F85706928B}">
      <dsp:nvSpPr>
        <dsp:cNvPr id="0" name=""/>
        <dsp:cNvSpPr/>
      </dsp:nvSpPr>
      <dsp:spPr>
        <a:xfrm>
          <a:off x="2869868" y="1992008"/>
          <a:ext cx="2599643" cy="7158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бесплатные выступления </a:t>
          </a:r>
          <a:br>
            <a:rPr lang="ru-RU" sz="1400" kern="1200" dirty="0" smtClean="0"/>
          </a:br>
          <a:r>
            <a:rPr lang="ru-RU" sz="1400" kern="1200" dirty="0" smtClean="0"/>
            <a:t>по государственному радио</a:t>
          </a:r>
          <a:endParaRPr lang="ru-RU" sz="1400" kern="1200" dirty="0"/>
        </a:p>
      </dsp:txBody>
      <dsp:txXfrm>
        <a:off x="2869868" y="1992008"/>
        <a:ext cx="2599643" cy="715844"/>
      </dsp:txXfrm>
    </dsp:sp>
    <dsp:sp modelId="{322C70D2-6744-407F-87FA-1A0FD9FDF07B}">
      <dsp:nvSpPr>
        <dsp:cNvPr id="0" name=""/>
        <dsp:cNvSpPr/>
      </dsp:nvSpPr>
      <dsp:spPr>
        <a:xfrm flipH="1">
          <a:off x="1220315" y="4525095"/>
          <a:ext cx="76376" cy="76376"/>
        </a:xfrm>
        <a:prstGeom prst="donu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l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lt1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l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 w="1143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633563C8-680C-43AF-ABD9-79ED930890C8}">
      <dsp:nvSpPr>
        <dsp:cNvPr id="0" name=""/>
        <dsp:cNvSpPr/>
      </dsp:nvSpPr>
      <dsp:spPr>
        <a:xfrm>
          <a:off x="110326" y="3566347"/>
          <a:ext cx="2637311" cy="6241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just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бесплатное предоставление помещений для проведения встреч с избирателями</a:t>
          </a:r>
          <a:endParaRPr lang="ru-RU" sz="1300" kern="1200" dirty="0"/>
        </a:p>
      </dsp:txBody>
      <dsp:txXfrm>
        <a:off x="110326" y="3566347"/>
        <a:ext cx="2637311" cy="624174"/>
      </dsp:txXfrm>
    </dsp:sp>
    <dsp:sp modelId="{BD9811E9-9DD8-4F8B-B299-9C6E7A1BB39C}">
      <dsp:nvSpPr>
        <dsp:cNvPr id="0" name=""/>
        <dsp:cNvSpPr/>
      </dsp:nvSpPr>
      <dsp:spPr>
        <a:xfrm>
          <a:off x="42863" y="38598"/>
          <a:ext cx="2290351" cy="155152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 w="1143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BECB1A0-019C-4E97-9D93-EA6F2458F48B}">
      <dsp:nvSpPr>
        <dsp:cNvPr id="0" name=""/>
        <dsp:cNvSpPr/>
      </dsp:nvSpPr>
      <dsp:spPr>
        <a:xfrm>
          <a:off x="2910022" y="1847000"/>
          <a:ext cx="191347" cy="191347"/>
        </a:xfrm>
        <a:prstGeom prst="flowChartConnector">
          <a:avLst/>
        </a:prstGeom>
        <a:solidFill>
          <a:srgbClr val="F2E4CA">
            <a:alpha val="90000"/>
          </a:srgbClr>
        </a:solidFill>
        <a:ln w="1143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B01747-1134-49FC-82FF-FC2D002969A3}">
      <dsp:nvSpPr>
        <dsp:cNvPr id="0" name=""/>
        <dsp:cNvSpPr/>
      </dsp:nvSpPr>
      <dsp:spPr>
        <a:xfrm>
          <a:off x="193555" y="183556"/>
          <a:ext cx="2224740" cy="1094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КАНДИДАТ В ДЕПУТАТЫ;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 ДОВЕРЕННЫЕ ЛИЦА</a:t>
          </a:r>
          <a:endParaRPr lang="ru-RU" sz="1400" kern="1200" dirty="0"/>
        </a:p>
      </dsp:txBody>
      <dsp:txXfrm>
        <a:off x="193555" y="183556"/>
        <a:ext cx="2224740" cy="1094139"/>
      </dsp:txXfrm>
    </dsp:sp>
    <dsp:sp modelId="{345CCDD6-9331-4168-9C99-5182A51416F8}">
      <dsp:nvSpPr>
        <dsp:cNvPr id="0" name=""/>
        <dsp:cNvSpPr/>
      </dsp:nvSpPr>
      <dsp:spPr>
        <a:xfrm>
          <a:off x="5774942" y="214850"/>
          <a:ext cx="2188275" cy="102119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 w="1143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7B00258-DDB1-4652-A845-D7BF124111FF}">
      <dsp:nvSpPr>
        <dsp:cNvPr id="0" name=""/>
        <dsp:cNvSpPr/>
      </dsp:nvSpPr>
      <dsp:spPr>
        <a:xfrm flipH="1">
          <a:off x="4405980" y="5359026"/>
          <a:ext cx="76355" cy="76355"/>
        </a:xfrm>
        <a:prstGeom prst="donu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3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A98359-6B46-4EAF-B64B-7D644F40B386}">
      <dsp:nvSpPr>
        <dsp:cNvPr id="0" name=""/>
        <dsp:cNvSpPr/>
      </dsp:nvSpPr>
      <dsp:spPr>
        <a:xfrm>
          <a:off x="5922665" y="336319"/>
          <a:ext cx="1870689" cy="5504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ИЗБИРАТЕЛИ</a:t>
          </a:r>
          <a:endParaRPr lang="ru-RU" sz="1400" kern="1200" dirty="0"/>
        </a:p>
      </dsp:txBody>
      <dsp:txXfrm>
        <a:off x="5922665" y="336319"/>
        <a:ext cx="1870689" cy="550477"/>
      </dsp:txXfrm>
    </dsp:sp>
    <dsp:sp modelId="{A40CD9BA-D5FC-43BE-BA24-37851C529F2A}">
      <dsp:nvSpPr>
        <dsp:cNvPr id="0" name=""/>
        <dsp:cNvSpPr/>
      </dsp:nvSpPr>
      <dsp:spPr>
        <a:xfrm flipH="1">
          <a:off x="7093052" y="5473422"/>
          <a:ext cx="76376" cy="76376"/>
        </a:xfrm>
        <a:prstGeom prst="donu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l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lt1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l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 w="1143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95ED0447-E39E-4043-BCA2-5F75E4CD2554}">
      <dsp:nvSpPr>
        <dsp:cNvPr id="0" name=""/>
        <dsp:cNvSpPr/>
      </dsp:nvSpPr>
      <dsp:spPr>
        <a:xfrm>
          <a:off x="0" y="2063691"/>
          <a:ext cx="2607249" cy="981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just" defTabSz="5778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300" b="0" kern="1200" dirty="0" smtClean="0">
              <a:latin typeface="+mn-lt"/>
              <a:cs typeface="Arial" pitchFamily="34" charset="0"/>
            </a:rPr>
            <a:t>проведение в уведомительном порядке массовых мероприятий (собрания вне помещений, митинги, пикетирование)  </a:t>
          </a:r>
          <a:endParaRPr lang="ru-RU" sz="1300" b="0" kern="1200" dirty="0">
            <a:latin typeface="+mn-lt"/>
            <a:cs typeface="Arial" pitchFamily="34" charset="0"/>
          </a:endParaRPr>
        </a:p>
      </dsp:txBody>
      <dsp:txXfrm>
        <a:off x="0" y="2063691"/>
        <a:ext cx="2607249" cy="981008"/>
      </dsp:txXfrm>
    </dsp:sp>
    <dsp:sp modelId="{6333DD93-B295-411F-AD58-064A02E058B4}">
      <dsp:nvSpPr>
        <dsp:cNvPr id="0" name=""/>
        <dsp:cNvSpPr/>
      </dsp:nvSpPr>
      <dsp:spPr>
        <a:xfrm>
          <a:off x="5792192" y="1880299"/>
          <a:ext cx="191342" cy="191342"/>
        </a:xfrm>
        <a:prstGeom prst="flowChartConnector">
          <a:avLst/>
        </a:prstGeom>
        <a:solidFill>
          <a:srgbClr val="F2E4CA"/>
        </a:solidFill>
        <a:ln w="1143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1E8A75D7-C93A-4EB2-807F-B24E59C230F5}">
      <dsp:nvSpPr>
        <dsp:cNvPr id="0" name=""/>
        <dsp:cNvSpPr/>
      </dsp:nvSpPr>
      <dsp:spPr>
        <a:xfrm>
          <a:off x="5831997" y="2156066"/>
          <a:ext cx="2268002" cy="11519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+mn-lt"/>
            </a:rPr>
            <a:t>бесплатное предоставление помещений для проведения предвыборных собраний</a:t>
          </a:r>
          <a:endParaRPr lang="ru-RU" sz="1400" kern="1200" dirty="0">
            <a:latin typeface="+mn-lt"/>
          </a:endParaRPr>
        </a:p>
      </dsp:txBody>
      <dsp:txXfrm>
        <a:off x="5831997" y="2156066"/>
        <a:ext cx="2268002" cy="115199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AE5C54-81D0-443A-B21C-84734BE67323}">
      <dsp:nvSpPr>
        <dsp:cNvPr id="0" name=""/>
        <dsp:cNvSpPr/>
      </dsp:nvSpPr>
      <dsp:spPr>
        <a:xfrm rot="16200000">
          <a:off x="2412986" y="387365"/>
          <a:ext cx="582936" cy="65796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solidFill>
            <a:schemeClr val="accent1"/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z="254000" extrusionH="63500" contourW="127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E139CF-C95F-4567-BF24-C4F59CBAF9F6}">
      <dsp:nvSpPr>
        <dsp:cNvPr id="0" name=""/>
        <dsp:cNvSpPr/>
      </dsp:nvSpPr>
      <dsp:spPr>
        <a:xfrm>
          <a:off x="4964189" y="1802746"/>
          <a:ext cx="2947334" cy="825253"/>
        </a:xfrm>
        <a:prstGeom prst="roundRect">
          <a:avLst>
            <a:gd name="adj" fmla="val 16670"/>
          </a:avLst>
        </a:prstGeom>
        <a:gradFill rotWithShape="1">
          <a:gsLst>
            <a:gs pos="0">
              <a:schemeClr val="accent1">
                <a:tint val="15000"/>
                <a:satMod val="250000"/>
              </a:schemeClr>
            </a:gs>
            <a:gs pos="49000">
              <a:schemeClr val="accent1">
                <a:tint val="50000"/>
                <a:satMod val="200000"/>
              </a:schemeClr>
            </a:gs>
            <a:gs pos="49100">
              <a:schemeClr val="accent1">
                <a:tint val="64000"/>
                <a:satMod val="160000"/>
              </a:schemeClr>
            </a:gs>
            <a:gs pos="92000">
              <a:schemeClr val="accent1">
                <a:tint val="50000"/>
                <a:satMod val="200000"/>
              </a:schemeClr>
            </a:gs>
            <a:gs pos="100000">
              <a:schemeClr val="accent1">
                <a:tint val="43000"/>
                <a:satMod val="190000"/>
              </a:schemeClr>
            </a:gs>
          </a:gsLst>
          <a:lin ang="5400000" scaled="1"/>
        </a:gradFill>
        <a:ln w="11430" cap="flat" cmpd="sng" algn="ctr">
          <a:solidFill>
            <a:schemeClr val="accent1"/>
          </a:solidFill>
          <a:prstDash val="solid"/>
        </a:ln>
        <a:effectLst>
          <a:outerShdw blurRad="50800" dist="25000" dir="5400000" rotWithShape="0">
            <a:schemeClr val="accent1"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itchFamily="34" charset="0"/>
              <a:cs typeface="Arial" pitchFamily="34" charset="0"/>
            </a:rPr>
            <a:t>решение принято вышестоящей комиссией - областной, Минской городской </a:t>
          </a:r>
          <a:endParaRPr lang="ru-RU" sz="1400" kern="1200" dirty="0">
            <a:latin typeface="Arial" pitchFamily="34" charset="0"/>
            <a:cs typeface="Arial" pitchFamily="34" charset="0"/>
          </a:endParaRPr>
        </a:p>
      </dsp:txBody>
      <dsp:txXfrm>
        <a:off x="5004482" y="1843039"/>
        <a:ext cx="2866748" cy="744667"/>
      </dsp:txXfrm>
    </dsp:sp>
    <dsp:sp modelId="{B59FDB98-1DD9-4552-A192-08F5FB33D33B}">
      <dsp:nvSpPr>
        <dsp:cNvPr id="0" name=""/>
        <dsp:cNvSpPr/>
      </dsp:nvSpPr>
      <dsp:spPr>
        <a:xfrm>
          <a:off x="3021597" y="102559"/>
          <a:ext cx="827463" cy="6436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D5F9E2-F843-40FD-B956-3021BD6F0A77}">
      <dsp:nvSpPr>
        <dsp:cNvPr id="0" name=""/>
        <dsp:cNvSpPr/>
      </dsp:nvSpPr>
      <dsp:spPr>
        <a:xfrm rot="16200000">
          <a:off x="5059548" y="1252679"/>
          <a:ext cx="479594" cy="654820"/>
        </a:xfrm>
        <a:prstGeom prst="bentUpArrow">
          <a:avLst/>
        </a:prstGeom>
        <a:gradFill rotWithShape="1">
          <a:gsLst>
            <a:gs pos="0">
              <a:schemeClr val="accent1">
                <a:tint val="15000"/>
                <a:satMod val="250000"/>
              </a:schemeClr>
            </a:gs>
            <a:gs pos="49000">
              <a:schemeClr val="accent1">
                <a:tint val="50000"/>
                <a:satMod val="200000"/>
              </a:schemeClr>
            </a:gs>
            <a:gs pos="49100">
              <a:schemeClr val="accent1">
                <a:tint val="64000"/>
                <a:satMod val="160000"/>
              </a:schemeClr>
            </a:gs>
            <a:gs pos="92000">
              <a:schemeClr val="accent1">
                <a:tint val="50000"/>
                <a:satMod val="200000"/>
              </a:schemeClr>
            </a:gs>
            <a:gs pos="100000">
              <a:schemeClr val="accent1">
                <a:tint val="43000"/>
                <a:satMod val="190000"/>
              </a:schemeClr>
            </a:gs>
          </a:gsLst>
          <a:lin ang="5400000" scaled="1"/>
        </a:gradFill>
        <a:ln w="11430" cap="flat" cmpd="sng" algn="ctr">
          <a:solidFill>
            <a:schemeClr val="accent1"/>
          </a:solidFill>
          <a:prstDash val="solid"/>
        </a:ln>
        <a:effectLst>
          <a:outerShdw blurRad="50800" dist="25000" dir="5400000" rotWithShape="0">
            <a:schemeClr val="accent1"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254000" extrusionH="63500"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</dsp:sp>
    <dsp:sp modelId="{C4DED512-744E-472A-B95A-14325456F715}">
      <dsp:nvSpPr>
        <dsp:cNvPr id="0" name=""/>
        <dsp:cNvSpPr/>
      </dsp:nvSpPr>
      <dsp:spPr>
        <a:xfrm>
          <a:off x="2404213" y="1016937"/>
          <a:ext cx="2519998" cy="782162"/>
        </a:xfrm>
        <a:prstGeom prst="roundRect">
          <a:avLst>
            <a:gd name="adj" fmla="val 16670"/>
          </a:avLst>
        </a:prstGeom>
        <a:gradFill rotWithShape="1">
          <a:gsLst>
            <a:gs pos="0">
              <a:schemeClr val="accent1">
                <a:tint val="15000"/>
                <a:satMod val="250000"/>
              </a:schemeClr>
            </a:gs>
            <a:gs pos="49000">
              <a:schemeClr val="accent1">
                <a:tint val="50000"/>
                <a:satMod val="200000"/>
              </a:schemeClr>
            </a:gs>
            <a:gs pos="49100">
              <a:schemeClr val="accent1">
                <a:tint val="64000"/>
                <a:satMod val="160000"/>
              </a:schemeClr>
            </a:gs>
            <a:gs pos="92000">
              <a:schemeClr val="accent1">
                <a:tint val="50000"/>
                <a:satMod val="200000"/>
              </a:schemeClr>
            </a:gs>
            <a:gs pos="100000">
              <a:schemeClr val="accent1">
                <a:tint val="43000"/>
                <a:satMod val="190000"/>
              </a:schemeClr>
            </a:gs>
          </a:gsLst>
          <a:lin ang="5400000" scaled="1"/>
        </a:gradFill>
        <a:ln w="11430" cap="flat" cmpd="sng" algn="ctr">
          <a:solidFill>
            <a:schemeClr val="accent1"/>
          </a:solidFill>
          <a:prstDash val="solid"/>
        </a:ln>
        <a:effectLst>
          <a:outerShdw blurRad="50800" dist="25000" dir="5400000" rotWithShape="0">
            <a:schemeClr val="accent1"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" pitchFamily="34" charset="0"/>
              <a:cs typeface="Arial" pitchFamily="34" charset="0"/>
            </a:rPr>
            <a:t>Центральная комиссия</a:t>
          </a:r>
          <a:endParaRPr lang="ru-RU" sz="1600" kern="1200" dirty="0">
            <a:latin typeface="Arial" pitchFamily="34" charset="0"/>
            <a:cs typeface="Arial" pitchFamily="34" charset="0"/>
          </a:endParaRPr>
        </a:p>
      </dsp:txBody>
      <dsp:txXfrm>
        <a:off x="2442402" y="1055126"/>
        <a:ext cx="2443620" cy="705784"/>
      </dsp:txXfrm>
    </dsp:sp>
    <dsp:sp modelId="{AA605718-B61F-4829-BF2D-1568F3EBF70E}">
      <dsp:nvSpPr>
        <dsp:cNvPr id="0" name=""/>
        <dsp:cNvSpPr/>
      </dsp:nvSpPr>
      <dsp:spPr>
        <a:xfrm>
          <a:off x="3180202" y="141490"/>
          <a:ext cx="2239976" cy="9039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 typeface="Arial" pitchFamily="34" charset="0"/>
            <a:buChar char="••"/>
            <a:tabLst/>
            <a:defRPr/>
          </a:pPr>
          <a:r>
            <a: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rPr>
            <a:t>вправе кандидат </a:t>
          </a:r>
          <a:br>
            <a: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rPr>
          </a:br>
          <a:r>
            <a: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rPr>
            <a:t> в депутаты; </a:t>
          </a:r>
          <a:endParaRPr lang="ru-RU" sz="1400" dirty="0">
            <a:latin typeface="Arial" pitchFamily="34" charset="0"/>
            <a:cs typeface="Arial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Arial" pitchFamily="34" charset="0"/>
              <a:cs typeface="Arial" pitchFamily="34" charset="0"/>
            </a:rPr>
            <a:t>в трехдневный срок со дня его принятия</a:t>
          </a:r>
          <a:endParaRPr lang="ru-RU" sz="1400" kern="1200" dirty="0">
            <a:latin typeface="Arial" pitchFamily="34" charset="0"/>
            <a:cs typeface="Arial" pitchFamily="34" charset="0"/>
          </a:endParaRPr>
        </a:p>
      </dsp:txBody>
      <dsp:txXfrm>
        <a:off x="3180202" y="141490"/>
        <a:ext cx="2239976" cy="903910"/>
      </dsp:txXfrm>
    </dsp:sp>
    <dsp:sp modelId="{8006CD01-F9E5-489F-8F54-90E94ADC4D10}">
      <dsp:nvSpPr>
        <dsp:cNvPr id="0" name=""/>
        <dsp:cNvSpPr/>
      </dsp:nvSpPr>
      <dsp:spPr>
        <a:xfrm>
          <a:off x="0" y="0"/>
          <a:ext cx="2364336" cy="796361"/>
        </a:xfrm>
        <a:prstGeom prst="roundRect">
          <a:avLst>
            <a:gd name="adj" fmla="val 16670"/>
          </a:avLst>
        </a:prstGeom>
        <a:gradFill rotWithShape="1">
          <a:gsLst>
            <a:gs pos="0">
              <a:schemeClr val="accent1">
                <a:tint val="15000"/>
                <a:satMod val="250000"/>
              </a:schemeClr>
            </a:gs>
            <a:gs pos="49000">
              <a:schemeClr val="accent1">
                <a:tint val="50000"/>
                <a:satMod val="200000"/>
              </a:schemeClr>
            </a:gs>
            <a:gs pos="49100">
              <a:schemeClr val="accent1">
                <a:tint val="64000"/>
                <a:satMod val="160000"/>
              </a:schemeClr>
            </a:gs>
            <a:gs pos="92000">
              <a:schemeClr val="accent1">
                <a:tint val="50000"/>
                <a:satMod val="200000"/>
              </a:schemeClr>
            </a:gs>
            <a:gs pos="100000">
              <a:schemeClr val="accent1">
                <a:tint val="43000"/>
                <a:satMod val="190000"/>
              </a:schemeClr>
            </a:gs>
          </a:gsLst>
          <a:lin ang="5400000" scaled="1"/>
        </a:gradFill>
        <a:ln w="11430" cap="flat" cmpd="sng" algn="ctr">
          <a:solidFill>
            <a:schemeClr val="accent1"/>
          </a:solidFill>
          <a:prstDash val="solid"/>
        </a:ln>
        <a:effectLst>
          <a:outerShdw blurRad="50800" dist="25000" dir="5400000" rotWithShape="0">
            <a:schemeClr val="accent1"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itchFamily="34" charset="0"/>
              <a:cs typeface="Arial" pitchFamily="34" charset="0"/>
            </a:rPr>
            <a:t>Верховный Суд</a:t>
          </a:r>
          <a:endParaRPr lang="ru-RU" sz="1400" kern="1200" dirty="0">
            <a:latin typeface="Arial" pitchFamily="34" charset="0"/>
            <a:cs typeface="Arial" pitchFamily="34" charset="0"/>
          </a:endParaRPr>
        </a:p>
      </dsp:txBody>
      <dsp:txXfrm>
        <a:off x="38882" y="38882"/>
        <a:ext cx="2286572" cy="718597"/>
      </dsp:txXfrm>
    </dsp:sp>
    <dsp:sp modelId="{92AB7910-C7F4-4DD4-9500-AA5E0E898C4A}">
      <dsp:nvSpPr>
        <dsp:cNvPr id="0" name=""/>
        <dsp:cNvSpPr/>
      </dsp:nvSpPr>
      <dsp:spPr>
        <a:xfrm>
          <a:off x="5671547" y="867883"/>
          <a:ext cx="2239976" cy="8904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 typeface="Arial" pitchFamily="34" charset="0"/>
            <a:buChar char="••"/>
            <a:tabLst/>
            <a:defRPr/>
          </a:pPr>
          <a:r>
            <a: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rPr>
            <a:t>вправе кандидат </a:t>
          </a:r>
          <a:br>
            <a: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rPr>
          </a:br>
          <a:r>
            <a: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rPr>
            <a:t> в депутаты; </a:t>
          </a:r>
          <a:endParaRPr lang="ru-RU" sz="1400" dirty="0">
            <a:latin typeface="Arial" pitchFamily="34" charset="0"/>
            <a:cs typeface="Arial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Arial" pitchFamily="34" charset="0"/>
              <a:cs typeface="Arial" pitchFamily="34" charset="0"/>
            </a:rPr>
            <a:t>в трехдневный срок со дня его принятия</a:t>
          </a:r>
          <a:endParaRPr lang="ru-RU" sz="1400" kern="1200" dirty="0">
            <a:latin typeface="Arial" pitchFamily="34" charset="0"/>
            <a:cs typeface="Arial" pitchFamily="34" charset="0"/>
          </a:endParaRPr>
        </a:p>
      </dsp:txBody>
      <dsp:txXfrm>
        <a:off x="5671547" y="867883"/>
        <a:ext cx="2239976" cy="89047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A4AE01-D3B0-4A81-9ED1-A9BC5A15EEEA}">
      <dsp:nvSpPr>
        <dsp:cNvPr id="0" name=""/>
        <dsp:cNvSpPr/>
      </dsp:nvSpPr>
      <dsp:spPr>
        <a:xfrm>
          <a:off x="2255841" y="589999"/>
          <a:ext cx="274747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747470" y="45720"/>
              </a:lnTo>
            </a:path>
          </a:pathLst>
        </a:custGeom>
        <a:noFill/>
        <a:ln w="40000" cap="flat" cmpd="sng" algn="ctr">
          <a:solidFill>
            <a:srgbClr val="C4F0A6"/>
          </a:solidFill>
          <a:prstDash val="solid"/>
          <a:tailEnd type="arrow"/>
        </a:ln>
        <a:effectLst>
          <a:outerShdw blurRad="50800" dist="25000" dir="5400000" rotWithShape="0">
            <a:schemeClr val="accent6">
              <a:shade val="30000"/>
              <a:satMod val="150000"/>
              <a:alpha val="38000"/>
            </a:schemeClr>
          </a:outerShdw>
        </a:effectLst>
      </dsp:spPr>
      <dsp:style>
        <a:lnRef idx="2">
          <a:schemeClr val="accent6"/>
        </a:lnRef>
        <a:fillRef idx="0">
          <a:schemeClr val="accent6"/>
        </a:fillRef>
        <a:effectRef idx="1">
          <a:schemeClr val="accent6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560124" y="633279"/>
        <a:ext cx="138903" cy="4878"/>
      </dsp:txXfrm>
    </dsp:sp>
    <dsp:sp modelId="{8F3A3B12-B11E-457F-B26B-CDD4790BA234}">
      <dsp:nvSpPr>
        <dsp:cNvPr id="0" name=""/>
        <dsp:cNvSpPr/>
      </dsp:nvSpPr>
      <dsp:spPr>
        <a:xfrm>
          <a:off x="138577" y="0"/>
          <a:ext cx="2119063" cy="1271438"/>
        </a:xfrm>
        <a:prstGeom prst="roundRect">
          <a:avLst/>
        </a:prstGeom>
        <a:solidFill>
          <a:srgbClr val="DCF6CA"/>
        </a:solidFill>
        <a:ln>
          <a:solidFill>
            <a:srgbClr val="009900"/>
          </a:solidFill>
        </a:ln>
        <a:effectLst>
          <a:outerShdw blurRad="50800" dist="25000" dir="5400000" rotWithShape="0">
            <a:schemeClr val="accent6">
              <a:shade val="80000"/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Arial" pitchFamily="34" charset="0"/>
              <a:cs typeface="Arial" pitchFamily="34" charset="0"/>
            </a:rPr>
            <a:t>участковая комиссия </a:t>
          </a:r>
          <a:endParaRPr lang="ru-RU" sz="1400" kern="1200" dirty="0">
            <a:latin typeface="Arial" pitchFamily="34" charset="0"/>
            <a:cs typeface="Arial" pitchFamily="34" charset="0"/>
          </a:endParaRPr>
        </a:p>
      </dsp:txBody>
      <dsp:txXfrm>
        <a:off x="200643" y="62066"/>
        <a:ext cx="1994931" cy="1147306"/>
      </dsp:txXfrm>
    </dsp:sp>
    <dsp:sp modelId="{B6C1792B-EFD4-41E6-95D4-882554DC71C8}">
      <dsp:nvSpPr>
        <dsp:cNvPr id="0" name=""/>
        <dsp:cNvSpPr/>
      </dsp:nvSpPr>
      <dsp:spPr>
        <a:xfrm>
          <a:off x="1377657" y="1269638"/>
          <a:ext cx="5018122" cy="439852"/>
        </a:xfrm>
        <a:custGeom>
          <a:avLst/>
          <a:gdLst/>
          <a:ahLst/>
          <a:cxnLst/>
          <a:rect l="0" t="0" r="0" b="0"/>
          <a:pathLst>
            <a:path>
              <a:moveTo>
                <a:pt x="5018122" y="0"/>
              </a:moveTo>
              <a:lnTo>
                <a:pt x="5018122" y="237026"/>
              </a:lnTo>
              <a:lnTo>
                <a:pt x="0" y="237026"/>
              </a:lnTo>
              <a:lnTo>
                <a:pt x="0" y="439852"/>
              </a:lnTo>
            </a:path>
          </a:pathLst>
        </a:custGeom>
        <a:noFill/>
        <a:ln w="40000" cap="flat" cmpd="sng" algn="ctr">
          <a:solidFill>
            <a:srgbClr val="C4F0A6"/>
          </a:solidFill>
          <a:prstDash val="solid"/>
          <a:tailEnd type="arrow"/>
        </a:ln>
        <a:effectLst>
          <a:outerShdw blurRad="50800" dist="25000" dir="5400000" rotWithShape="0">
            <a:schemeClr val="accent6">
              <a:shade val="30000"/>
              <a:satMod val="150000"/>
              <a:alpha val="38000"/>
            </a:schemeClr>
          </a:outerShdw>
        </a:effectLst>
      </dsp:spPr>
      <dsp:style>
        <a:lnRef idx="2">
          <a:schemeClr val="accent6"/>
        </a:lnRef>
        <a:fillRef idx="0">
          <a:schemeClr val="accent6"/>
        </a:fillRef>
        <a:effectRef idx="1">
          <a:schemeClr val="accent6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760715" y="1487124"/>
        <a:ext cx="252006" cy="4878"/>
      </dsp:txXfrm>
    </dsp:sp>
    <dsp:sp modelId="{7378B5FA-4D16-4FF8-893A-674AF70FA1F7}">
      <dsp:nvSpPr>
        <dsp:cNvPr id="0" name=""/>
        <dsp:cNvSpPr/>
      </dsp:nvSpPr>
      <dsp:spPr>
        <a:xfrm>
          <a:off x="5035712" y="0"/>
          <a:ext cx="2720135" cy="1271438"/>
        </a:xfrm>
        <a:prstGeom prst="roundRect">
          <a:avLst/>
        </a:prstGeom>
        <a:solidFill>
          <a:srgbClr val="DCF6CA"/>
        </a:solidFill>
        <a:ln>
          <a:solidFill>
            <a:srgbClr val="009900"/>
          </a:solidFill>
        </a:ln>
        <a:effectLst>
          <a:outerShdw blurRad="50800" dist="25000" dir="5400000" rotWithShape="0">
            <a:schemeClr val="accent6">
              <a:shade val="80000"/>
              <a:hueOff val="-1449"/>
              <a:satOff val="336"/>
              <a:lumOff val="3902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kern="1200" dirty="0" smtClean="0">
              <a:latin typeface="Arial" pitchFamily="34" charset="0"/>
              <a:cs typeface="Arial" pitchFamily="34" charset="0"/>
            </a:rPr>
            <a:t>устанавливает результаты голосования на участке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 dirty="0"/>
        </a:p>
      </dsp:txBody>
      <dsp:txXfrm>
        <a:off x="5097778" y="62066"/>
        <a:ext cx="2596003" cy="1147306"/>
      </dsp:txXfrm>
    </dsp:sp>
    <dsp:sp modelId="{536242F4-DDCC-4CAE-8EC9-F06D80063BA9}">
      <dsp:nvSpPr>
        <dsp:cNvPr id="0" name=""/>
        <dsp:cNvSpPr/>
      </dsp:nvSpPr>
      <dsp:spPr>
        <a:xfrm>
          <a:off x="2743988" y="2606449"/>
          <a:ext cx="2458875" cy="1110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46537" y="0"/>
              </a:lnTo>
              <a:lnTo>
                <a:pt x="1246537" y="111034"/>
              </a:lnTo>
              <a:lnTo>
                <a:pt x="2458875" y="111034"/>
              </a:lnTo>
            </a:path>
          </a:pathLst>
        </a:custGeom>
        <a:noFill/>
        <a:ln w="40000" cap="flat" cmpd="sng" algn="ctr">
          <a:solidFill>
            <a:srgbClr val="0070C0"/>
          </a:solidFill>
          <a:prstDash val="solid"/>
          <a:tailEnd type="arrow"/>
        </a:ln>
        <a:effectLst>
          <a:outerShdw blurRad="50800" dist="25000" dir="5400000" rotWithShape="0">
            <a:schemeClr val="accent6">
              <a:shade val="30000"/>
              <a:satMod val="150000"/>
              <a:alpha val="38000"/>
            </a:schemeClr>
          </a:outerShdw>
        </a:effectLst>
      </dsp:spPr>
      <dsp:style>
        <a:lnRef idx="2">
          <a:schemeClr val="accent6"/>
        </a:lnRef>
        <a:fillRef idx="0">
          <a:schemeClr val="accent6"/>
        </a:fillRef>
        <a:effectRef idx="1">
          <a:schemeClr val="accent6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911127" y="2659527"/>
        <a:ext cx="124597" cy="4878"/>
      </dsp:txXfrm>
    </dsp:sp>
    <dsp:sp modelId="{F57037AB-EB58-4C48-ABAB-DFC38B8224BF}">
      <dsp:nvSpPr>
        <dsp:cNvPr id="0" name=""/>
        <dsp:cNvSpPr/>
      </dsp:nvSpPr>
      <dsp:spPr>
        <a:xfrm>
          <a:off x="9527" y="1741890"/>
          <a:ext cx="2736261" cy="1729117"/>
        </a:xfrm>
        <a:prstGeom prst="roundRect">
          <a:avLst/>
        </a:prstGeom>
        <a:solidFill>
          <a:schemeClr val="accent3">
            <a:lumMod val="20000"/>
            <a:lumOff val="80000"/>
          </a:schemeClr>
        </a:solidFill>
        <a:ln>
          <a:solidFill>
            <a:srgbClr val="0070C0"/>
          </a:solidFill>
        </a:ln>
        <a:effectLst>
          <a:outerShdw blurRad="50800" dist="25000" dir="5400000" rotWithShape="0">
            <a:schemeClr val="accent6">
              <a:shade val="80000"/>
              <a:hueOff val="-2897"/>
              <a:satOff val="671"/>
              <a:lumOff val="7803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itchFamily="34" charset="0"/>
              <a:ea typeface="Calibri"/>
              <a:cs typeface="Arial" pitchFamily="34" charset="0"/>
            </a:rPr>
            <a:t>территориальная избирательная комиссия, осуществляющая в районе г. Минска полномочия окружных избирательных комиссий</a:t>
          </a:r>
          <a:endParaRPr lang="ru-RU" sz="1400" kern="1200" dirty="0"/>
        </a:p>
      </dsp:txBody>
      <dsp:txXfrm>
        <a:off x="93936" y="1826299"/>
        <a:ext cx="2567443" cy="1560299"/>
      </dsp:txXfrm>
    </dsp:sp>
    <dsp:sp modelId="{A2B87E42-655F-4E77-B827-ED2DC14E73BB}">
      <dsp:nvSpPr>
        <dsp:cNvPr id="0" name=""/>
        <dsp:cNvSpPr/>
      </dsp:nvSpPr>
      <dsp:spPr>
        <a:xfrm>
          <a:off x="1268006" y="3351402"/>
          <a:ext cx="5243103" cy="600759"/>
        </a:xfrm>
        <a:custGeom>
          <a:avLst/>
          <a:gdLst/>
          <a:ahLst/>
          <a:cxnLst/>
          <a:rect l="0" t="0" r="0" b="0"/>
          <a:pathLst>
            <a:path>
              <a:moveTo>
                <a:pt x="5243103" y="0"/>
              </a:moveTo>
              <a:lnTo>
                <a:pt x="5243103" y="317479"/>
              </a:lnTo>
              <a:lnTo>
                <a:pt x="0" y="317479"/>
              </a:lnTo>
              <a:lnTo>
                <a:pt x="0" y="600759"/>
              </a:lnTo>
            </a:path>
          </a:pathLst>
        </a:custGeom>
        <a:noFill/>
        <a:ln w="40000" cap="flat" cmpd="sng" algn="ctr">
          <a:solidFill>
            <a:srgbClr val="0070C0"/>
          </a:solidFill>
          <a:prstDash val="solid"/>
          <a:tailEnd type="arrow"/>
        </a:ln>
        <a:effectLst>
          <a:outerShdw blurRad="50800" dist="25000" dir="5400000" rotWithShape="0">
            <a:schemeClr val="accent6">
              <a:shade val="30000"/>
              <a:satMod val="150000"/>
              <a:alpha val="38000"/>
            </a:schemeClr>
          </a:outerShdw>
        </a:effectLst>
      </dsp:spPr>
      <dsp:style>
        <a:lnRef idx="2">
          <a:schemeClr val="accent6"/>
        </a:lnRef>
        <a:fillRef idx="0">
          <a:schemeClr val="accent6"/>
        </a:fillRef>
        <a:effectRef idx="1">
          <a:schemeClr val="accent6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757533" y="3649343"/>
        <a:ext cx="264048" cy="4878"/>
      </dsp:txXfrm>
    </dsp:sp>
    <dsp:sp modelId="{DE31B3CB-80AD-4F26-9C5A-91ACA2E4D88B}">
      <dsp:nvSpPr>
        <dsp:cNvPr id="0" name=""/>
        <dsp:cNvSpPr/>
      </dsp:nvSpPr>
      <dsp:spPr>
        <a:xfrm>
          <a:off x="5235264" y="2081764"/>
          <a:ext cx="2551691" cy="1271438"/>
        </a:xfrm>
        <a:prstGeom prst="roundRect">
          <a:avLst/>
        </a:prstGeom>
        <a:solidFill>
          <a:schemeClr val="accent3">
            <a:lumMod val="20000"/>
            <a:lumOff val="80000"/>
          </a:schemeClr>
        </a:solidFill>
        <a:ln>
          <a:solidFill>
            <a:srgbClr val="0070C0"/>
          </a:solidFill>
        </a:ln>
        <a:effectLst>
          <a:outerShdw blurRad="50800" dist="25000" dir="5400000" rotWithShape="0">
            <a:schemeClr val="accent6">
              <a:shade val="80000"/>
              <a:hueOff val="-4346"/>
              <a:satOff val="1007"/>
              <a:lumOff val="11705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kern="1200" dirty="0" smtClean="0">
              <a:latin typeface="Arial" pitchFamily="34" charset="0"/>
              <a:ea typeface="Calibri"/>
              <a:cs typeface="Arial" pitchFamily="34" charset="0"/>
            </a:rPr>
            <a:t>устанавливает результаты выборов </a:t>
          </a:r>
          <a:br>
            <a:rPr lang="ru-RU" sz="1400" b="1" kern="1200" dirty="0" smtClean="0">
              <a:latin typeface="Arial" pitchFamily="34" charset="0"/>
              <a:ea typeface="Calibri"/>
              <a:cs typeface="Arial" pitchFamily="34" charset="0"/>
            </a:rPr>
          </a:br>
          <a:r>
            <a:rPr lang="ru-RU" sz="1400" b="1" kern="1200" dirty="0" smtClean="0">
              <a:latin typeface="Arial" pitchFamily="34" charset="0"/>
              <a:ea typeface="Calibri"/>
              <a:cs typeface="Arial" pitchFamily="34" charset="0"/>
            </a:rPr>
            <a:t>по соответствующим округам</a:t>
          </a:r>
          <a:endParaRPr lang="ru-RU" sz="1400" b="1" kern="1200" dirty="0" smtClean="0">
            <a:latin typeface="Arial" pitchFamily="34" charset="0"/>
            <a:cs typeface="Arial" pitchFamily="34" charset="0"/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/>
        </a:p>
      </dsp:txBody>
      <dsp:txXfrm>
        <a:off x="5297330" y="2143830"/>
        <a:ext cx="2427559" cy="1147306"/>
      </dsp:txXfrm>
    </dsp:sp>
    <dsp:sp modelId="{E52ADAA8-67DB-4D82-BA83-2D6FAEBD3DE0}">
      <dsp:nvSpPr>
        <dsp:cNvPr id="0" name=""/>
        <dsp:cNvSpPr/>
      </dsp:nvSpPr>
      <dsp:spPr>
        <a:xfrm>
          <a:off x="2408752" y="4503891"/>
          <a:ext cx="276054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116389"/>
              </a:moveTo>
              <a:lnTo>
                <a:pt x="1397372" y="116389"/>
              </a:lnTo>
              <a:lnTo>
                <a:pt x="1397372" y="45720"/>
              </a:lnTo>
              <a:lnTo>
                <a:pt x="2760545" y="45720"/>
              </a:lnTo>
            </a:path>
          </a:pathLst>
        </a:custGeom>
        <a:noFill/>
        <a:ln w="40000" cap="flat" cmpd="sng" algn="ctr">
          <a:solidFill>
            <a:srgbClr val="990099"/>
          </a:solidFill>
          <a:prstDash val="solid"/>
          <a:tailEnd type="arrow"/>
        </a:ln>
        <a:effectLst>
          <a:outerShdw blurRad="50800" dist="25000" dir="5400000" rotWithShape="0">
            <a:schemeClr val="accent6">
              <a:shade val="30000"/>
              <a:satMod val="150000"/>
              <a:alpha val="38000"/>
            </a:schemeClr>
          </a:outerShdw>
        </a:effectLst>
      </dsp:spPr>
      <dsp:style>
        <a:lnRef idx="2">
          <a:schemeClr val="accent6"/>
        </a:lnRef>
        <a:fillRef idx="0">
          <a:schemeClr val="accent6"/>
        </a:fillRef>
        <a:effectRef idx="1">
          <a:schemeClr val="accent6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719224" y="4547171"/>
        <a:ext cx="139601" cy="4878"/>
      </dsp:txXfrm>
    </dsp:sp>
    <dsp:sp modelId="{88C1F4E6-9021-4AB1-87DD-469960E5B37E}">
      <dsp:nvSpPr>
        <dsp:cNvPr id="0" name=""/>
        <dsp:cNvSpPr/>
      </dsp:nvSpPr>
      <dsp:spPr>
        <a:xfrm>
          <a:off x="125460" y="3984561"/>
          <a:ext cx="2285091" cy="1271438"/>
        </a:xfrm>
        <a:prstGeom prst="roundRect">
          <a:avLst/>
        </a:prstGeom>
        <a:solidFill>
          <a:srgbClr val="FFF0E1"/>
        </a:solidFill>
        <a:ln>
          <a:solidFill>
            <a:srgbClr val="990099"/>
          </a:solidFill>
        </a:ln>
        <a:effectLst>
          <a:outerShdw blurRad="50800" dist="25000" dir="5400000" rotWithShape="0">
            <a:schemeClr val="accent6">
              <a:shade val="80000"/>
              <a:hueOff val="-5794"/>
              <a:satOff val="1342"/>
              <a:lumOff val="15606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latin typeface="Arial" pitchFamily="34" charset="0"/>
              <a:cs typeface="Arial" pitchFamily="34" charset="0"/>
            </a:rPr>
            <a:t>Минская городская </a:t>
          </a:r>
          <a:r>
            <a:rPr lang="ru-RU" sz="1700" kern="1200" smtClean="0">
              <a:latin typeface="Arial" pitchFamily="34" charset="0"/>
              <a:cs typeface="Arial" pitchFamily="34" charset="0"/>
            </a:rPr>
            <a:t>избирательная комисссия</a:t>
          </a:r>
          <a:endParaRPr lang="ru-RU" sz="1700" kern="1200" dirty="0">
            <a:latin typeface="Arial" pitchFamily="34" charset="0"/>
            <a:cs typeface="Arial" pitchFamily="34" charset="0"/>
          </a:endParaRPr>
        </a:p>
      </dsp:txBody>
      <dsp:txXfrm>
        <a:off x="187526" y="4046627"/>
        <a:ext cx="2160959" cy="1147306"/>
      </dsp:txXfrm>
    </dsp:sp>
    <dsp:sp modelId="{469AD8B6-CAC7-4F8C-BD7A-F245F1B786C2}">
      <dsp:nvSpPr>
        <dsp:cNvPr id="0" name=""/>
        <dsp:cNvSpPr/>
      </dsp:nvSpPr>
      <dsp:spPr>
        <a:xfrm>
          <a:off x="5201698" y="3913892"/>
          <a:ext cx="2665951" cy="1271438"/>
        </a:xfrm>
        <a:prstGeom prst="roundRect">
          <a:avLst/>
        </a:prstGeom>
        <a:solidFill>
          <a:srgbClr val="FFF0E1"/>
        </a:solidFill>
        <a:ln>
          <a:solidFill>
            <a:srgbClr val="990099"/>
          </a:solidFill>
        </a:ln>
        <a:effectLst>
          <a:outerShdw blurRad="50800" dist="25000" dir="5400000" rotWithShape="0">
            <a:schemeClr val="accent6">
              <a:shade val="80000"/>
              <a:hueOff val="-7243"/>
              <a:satOff val="1678"/>
              <a:lumOff val="19508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Arial" pitchFamily="34" charset="0"/>
              <a:cs typeface="Arial" pitchFamily="34" charset="0"/>
            </a:rPr>
            <a:t>устанавливает </a:t>
          </a:r>
          <a:br>
            <a:rPr lang="ru-RU" sz="1400" b="1" kern="1200" dirty="0" smtClean="0">
              <a:latin typeface="Arial" pitchFamily="34" charset="0"/>
              <a:cs typeface="Arial" pitchFamily="34" charset="0"/>
            </a:rPr>
          </a:br>
          <a:r>
            <a:rPr lang="ru-RU" sz="1400" b="1" kern="1200" dirty="0" smtClean="0">
              <a:latin typeface="Arial" pitchFamily="34" charset="0"/>
              <a:cs typeface="Arial" pitchFamily="34" charset="0"/>
            </a:rPr>
            <a:t>итоги выборов </a:t>
          </a:r>
          <a:br>
            <a:rPr lang="ru-RU" sz="1400" b="1" kern="1200" dirty="0" smtClean="0">
              <a:latin typeface="Arial" pitchFamily="34" charset="0"/>
              <a:cs typeface="Arial" pitchFamily="34" charset="0"/>
            </a:rPr>
          </a:br>
          <a:r>
            <a:rPr lang="ru-RU" sz="1400" b="1" kern="1200" dirty="0" smtClean="0">
              <a:latin typeface="Arial" pitchFamily="34" charset="0"/>
              <a:cs typeface="Arial" pitchFamily="34" charset="0"/>
            </a:rPr>
            <a:t>в Минский городской Совет депутатов</a:t>
          </a:r>
          <a:endParaRPr lang="ru-RU" sz="1400" b="1" kern="1200" dirty="0">
            <a:latin typeface="Arial" pitchFamily="34" charset="0"/>
            <a:cs typeface="Arial" pitchFamily="34" charset="0"/>
          </a:endParaRPr>
        </a:p>
      </dsp:txBody>
      <dsp:txXfrm>
        <a:off x="5263764" y="3975958"/>
        <a:ext cx="2541819" cy="114730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431758-19E7-4026-A44F-C203C1DBE398}">
      <dsp:nvSpPr>
        <dsp:cNvPr id="0" name=""/>
        <dsp:cNvSpPr/>
      </dsp:nvSpPr>
      <dsp:spPr>
        <a:xfrm>
          <a:off x="2176463" y="2358978"/>
          <a:ext cx="3605650" cy="75599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Arial" pitchFamily="34" charset="0"/>
              <a:cs typeface="Arial" pitchFamily="34" charset="0"/>
            </a:rPr>
            <a:t>выборы могут быть признаны недействительными</a:t>
          </a:r>
          <a:endParaRPr lang="ru-RU" sz="1400" b="1" kern="1200" dirty="0">
            <a:latin typeface="Arial" pitchFamily="34" charset="0"/>
            <a:cs typeface="Arial" pitchFamily="34" charset="0"/>
          </a:endParaRPr>
        </a:p>
      </dsp:txBody>
      <dsp:txXfrm>
        <a:off x="2213367" y="2395882"/>
        <a:ext cx="3531842" cy="682184"/>
      </dsp:txXfrm>
    </dsp:sp>
    <dsp:sp modelId="{EABAD242-A73F-4562-994C-F0584B798D92}">
      <dsp:nvSpPr>
        <dsp:cNvPr id="0" name=""/>
        <dsp:cNvSpPr/>
      </dsp:nvSpPr>
      <dsp:spPr>
        <a:xfrm rot="13009840">
          <a:off x="1255152" y="1461082"/>
          <a:ext cx="1395312" cy="416633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1">
                <a:tint val="60000"/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1">
              <a:tint val="60000"/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DA62C21-1037-46D9-A14F-EBF2768590B9}">
      <dsp:nvSpPr>
        <dsp:cNvPr id="0" name=""/>
        <dsp:cNvSpPr/>
      </dsp:nvSpPr>
      <dsp:spPr>
        <a:xfrm>
          <a:off x="0" y="101379"/>
          <a:ext cx="2403768" cy="11110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нарушения</a:t>
          </a:r>
          <a:r>
            <a:rPr lang="ru-RU" sz="1400" kern="1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1400" kern="1200" dirty="0" smtClean="0">
              <a:latin typeface="Arial" pitchFamily="34" charset="0"/>
              <a:cs typeface="Arial" pitchFamily="34" charset="0"/>
            </a:rPr>
            <a:t>требований Избирательного кодекса </a:t>
          </a:r>
          <a:r>
            <a:rPr lang="ru-RU" sz="1400" b="1" kern="1200" dirty="0" smtClean="0">
              <a:latin typeface="Arial" pitchFamily="34" charset="0"/>
              <a:cs typeface="Arial" pitchFamily="34" charset="0"/>
            </a:rPr>
            <a:t>при определении результатов выборов</a:t>
          </a:r>
          <a:endParaRPr lang="ru-RU" sz="1400" b="1" kern="1200" dirty="0">
            <a:latin typeface="Arial" pitchFamily="34" charset="0"/>
            <a:cs typeface="Arial" pitchFamily="34" charset="0"/>
          </a:endParaRPr>
        </a:p>
      </dsp:txBody>
      <dsp:txXfrm>
        <a:off x="32541" y="133920"/>
        <a:ext cx="2338686" cy="1045941"/>
      </dsp:txXfrm>
    </dsp:sp>
    <dsp:sp modelId="{5E8162D7-5BCE-43F8-BFEA-3CC82500ADAD}">
      <dsp:nvSpPr>
        <dsp:cNvPr id="0" name=""/>
        <dsp:cNvSpPr/>
      </dsp:nvSpPr>
      <dsp:spPr>
        <a:xfrm rot="16217083">
          <a:off x="3681088" y="1195490"/>
          <a:ext cx="391829" cy="391944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1">
                <a:tint val="60000"/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1">
              <a:tint val="60000"/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7536D99-A297-455D-AF56-3EE58EAEDBE4}">
      <dsp:nvSpPr>
        <dsp:cNvPr id="0" name=""/>
        <dsp:cNvSpPr/>
      </dsp:nvSpPr>
      <dsp:spPr>
        <a:xfrm>
          <a:off x="2788070" y="34947"/>
          <a:ext cx="2403768" cy="11110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нарушения</a:t>
          </a:r>
          <a:r>
            <a:rPr lang="ru-RU" sz="1400" kern="1200" dirty="0" smtClean="0">
              <a:latin typeface="Arial" pitchFamily="34" charset="0"/>
              <a:cs typeface="Arial" pitchFamily="34" charset="0"/>
            </a:rPr>
            <a:t> требований Избирательного кодекса </a:t>
          </a:r>
          <a:br>
            <a:rPr lang="ru-RU" sz="1400" kern="1200" dirty="0" smtClean="0">
              <a:latin typeface="Arial" pitchFamily="34" charset="0"/>
              <a:cs typeface="Arial" pitchFamily="34" charset="0"/>
            </a:rPr>
          </a:br>
          <a:r>
            <a:rPr lang="ru-RU" sz="1400" b="1" kern="1200" dirty="0" smtClean="0">
              <a:latin typeface="Arial" pitchFamily="34" charset="0"/>
              <a:cs typeface="Arial" pitchFamily="34" charset="0"/>
            </a:rPr>
            <a:t>в ходе выборов</a:t>
          </a:r>
          <a:endParaRPr lang="ru-RU" sz="1400" b="1" kern="1200" dirty="0">
            <a:latin typeface="Arial" pitchFamily="34" charset="0"/>
            <a:cs typeface="Arial" pitchFamily="34" charset="0"/>
          </a:endParaRPr>
        </a:p>
      </dsp:txBody>
      <dsp:txXfrm>
        <a:off x="2820611" y="67488"/>
        <a:ext cx="2338686" cy="1045941"/>
      </dsp:txXfrm>
    </dsp:sp>
    <dsp:sp modelId="{DEB49BC6-3E20-4A55-94C4-7E65FD92C5CF}">
      <dsp:nvSpPr>
        <dsp:cNvPr id="0" name=""/>
        <dsp:cNvSpPr/>
      </dsp:nvSpPr>
      <dsp:spPr>
        <a:xfrm rot="19810558">
          <a:off x="5617806" y="1360137"/>
          <a:ext cx="1466899" cy="416633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1">
                <a:tint val="60000"/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1">
              <a:tint val="60000"/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FDA70F0-F1ED-4476-AD7E-AB911B7C1A10}">
      <dsp:nvSpPr>
        <dsp:cNvPr id="0" name=""/>
        <dsp:cNvSpPr/>
      </dsp:nvSpPr>
      <dsp:spPr>
        <a:xfrm>
          <a:off x="5362714" y="101388"/>
          <a:ext cx="2403768" cy="11110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нарушения</a:t>
          </a:r>
          <a:r>
            <a:rPr lang="ru-RU" sz="1400" kern="1200" dirty="0" smtClean="0">
              <a:latin typeface="Arial" pitchFamily="34" charset="0"/>
              <a:cs typeface="Arial" pitchFamily="34" charset="0"/>
            </a:rPr>
            <a:t> требований Избирательного кодекса </a:t>
          </a:r>
          <a:br>
            <a:rPr lang="ru-RU" sz="1400" kern="1200" dirty="0" smtClean="0">
              <a:latin typeface="Arial" pitchFamily="34" charset="0"/>
              <a:cs typeface="Arial" pitchFamily="34" charset="0"/>
            </a:rPr>
          </a:br>
          <a:r>
            <a:rPr lang="ru-RU" sz="1400" b="1" kern="1200" dirty="0" smtClean="0">
              <a:latin typeface="Arial" pitchFamily="34" charset="0"/>
              <a:cs typeface="Arial" pitchFamily="34" charset="0"/>
            </a:rPr>
            <a:t>при подсчете голосов</a:t>
          </a:r>
          <a:endParaRPr lang="ru-RU" sz="1400" b="1" kern="1200" dirty="0">
            <a:latin typeface="Arial" pitchFamily="34" charset="0"/>
            <a:cs typeface="Arial" pitchFamily="34" charset="0"/>
          </a:endParaRPr>
        </a:p>
      </dsp:txBody>
      <dsp:txXfrm>
        <a:off x="5395255" y="133929"/>
        <a:ext cx="2338686" cy="10459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175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F4FC68C-7BB0-4A38-9988-9CF39D0E0998}" type="datetimeFigureOut">
              <a:rPr lang="ru-RU"/>
              <a:pPr>
                <a:defRPr/>
              </a:pPr>
              <a:t>18.12.2013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7863" y="4714875"/>
            <a:ext cx="54260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175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4925203-004E-499B-BAF3-B581FF33BA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82032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925203-004E-499B-BAF3-B581FF33BAB0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6226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925203-004E-499B-BAF3-B581FF33BAB0}" type="slidenum">
              <a:rPr lang="ru-RU" smtClean="0"/>
              <a:pPr>
                <a:defRPr/>
              </a:pPr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22209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925203-004E-499B-BAF3-B581FF33BAB0}" type="slidenum">
              <a:rPr lang="ru-RU" smtClean="0"/>
              <a:pPr>
                <a:defRPr/>
              </a:pPr>
              <a:t>42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60514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40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376B5C6-56D8-490A-BC55-8DE9316C1DF2}" type="slidenum">
              <a:rPr lang="ru-RU" smtClean="0"/>
              <a:pPr eaLnBrk="1" hangingPunct="1"/>
              <a:t>47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57200" algn="just">
              <a:lnSpc>
                <a:spcPct val="120000"/>
              </a:lnSpc>
              <a:spcAft>
                <a:spcPts val="0"/>
              </a:spcAft>
            </a:pPr>
            <a:r>
              <a:rPr lang="ru-RU" sz="1200" dirty="0" smtClean="0">
                <a:effectLst/>
                <a:latin typeface="Times New Roman"/>
                <a:ea typeface="Times New Roman"/>
              </a:rPr>
              <a:t>Вышестоящая территориальная избирательная комиссия может установить иной режим работы в будние дни в городской </a:t>
            </a:r>
            <a:br>
              <a:rPr lang="ru-RU" sz="1200" dirty="0" smtClean="0">
                <a:effectLst/>
                <a:latin typeface="Times New Roman"/>
                <a:ea typeface="Times New Roman"/>
              </a:rPr>
            </a:br>
            <a:r>
              <a:rPr lang="ru-RU" sz="1200" dirty="0" smtClean="0">
                <a:effectLst/>
                <a:latin typeface="Times New Roman"/>
                <a:ea typeface="Times New Roman"/>
              </a:rPr>
              <a:t>(в городе районного подчинения), поселковой, сельской избирательной комиссии. </a:t>
            </a:r>
            <a:br>
              <a:rPr lang="ru-RU" sz="1200" dirty="0" smtClean="0">
                <a:effectLst/>
                <a:latin typeface="Times New Roman"/>
                <a:ea typeface="Times New Roman"/>
              </a:rPr>
            </a:br>
            <a:r>
              <a:rPr lang="ru-RU" sz="1200" dirty="0" smtClean="0">
                <a:effectLst/>
                <a:latin typeface="Times New Roman"/>
                <a:ea typeface="Times New Roman"/>
              </a:rPr>
              <a:t>О режиме работы комиссии вывешивается объявление.</a:t>
            </a:r>
            <a:endParaRPr lang="ru-RU" sz="1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925203-004E-499B-BAF3-B581FF33BAB0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85707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Граждане Российской Федерации, постоянно проживающие в Республике Беларусь, вправе участвовать в выборах в местные Советы депутатов.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925203-004E-499B-BAF3-B581FF33BAB0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05894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925203-004E-499B-BAF3-B581FF33BAB0}" type="slidenum">
              <a:rPr lang="ru-RU" smtClean="0"/>
              <a:pPr>
                <a:defRPr/>
              </a:pPr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98600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Продолжение  - на следующем слайде.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925203-004E-499B-BAF3-B581FF33BAB0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87682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925203-004E-499B-BAF3-B581FF33BAB0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42549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dirty="0" smtClean="0"/>
              <a:t>Прием документов осуществляется членами территориальной, окружной комиссии согласно режиму работы комиссии.</a:t>
            </a:r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AB043C7-28F1-4F08-96A0-ACDBC79E515E}" type="slidenum">
              <a:rPr lang="ru-RU" smtClean="0"/>
              <a:pPr eaLnBrk="1" hangingPunct="1"/>
              <a:t>25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dirty="0" smtClean="0"/>
              <a:t>Регистрация кандидатов в депутаты начинается за 40 дней и заканчивается за 30 дней до выборов. В отдельных случаях срок регистрации может быть продлен соответствующей территориальной, окружной или вышестоящей избирательной комиссией, но не более чем на пять дней.</a:t>
            </a:r>
          </a:p>
        </p:txBody>
      </p:sp>
      <p:sp>
        <p:nvSpPr>
          <p:cNvPr id="419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28E6E0C-73E5-40E3-9D0B-EDEB7716EAAE}" type="slidenum">
              <a:rPr lang="ru-RU" smtClean="0"/>
              <a:pPr eaLnBrk="1" hangingPunct="1"/>
              <a:t>26</a:t>
            </a:fld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925203-004E-499B-BAF3-B581FF33BAB0}" type="slidenum">
              <a:rPr lang="ru-RU" smtClean="0"/>
              <a:pPr>
                <a:defRPr/>
              </a:pPr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3966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9386397-4650-4EAD-B4D7-181A7F4266F5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3A6CE0D-61D1-454C-A409-35A6A894B361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9841EA98-27D6-4F40-8510-E8DE6EA7433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ru-RU" noProof="0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EED609-29E9-48A2-A4D6-213536FCE12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1791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9B1F5E-3BD3-412D-9FA4-55DDC5E83F4D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pPr>
              <a:defRPr/>
            </a:pPr>
            <a:fld id="{D088E632-AB9F-4E32-9A20-ECCB6B471155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030CA71-F966-4521-B008-136C00ED1C2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A61BCE0-83F5-423A-9E6D-DF3731216C4D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E67F0AA-A1C5-44FB-A594-2D10C8A0B70B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303DB66-84AA-48DA-911B-9C6F6F81E74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0A0A0B9-67AA-4098-B363-B1A3165C1B3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DD78873-CB44-4CC9-B298-8F2DD7503AF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E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F5D6DA76-A85F-4E18-8569-14368DCC8D6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5" r:id="rId1"/>
    <p:sldLayoutId id="2147484066" r:id="rId2"/>
    <p:sldLayoutId id="2147484067" r:id="rId3"/>
    <p:sldLayoutId id="2147484068" r:id="rId4"/>
    <p:sldLayoutId id="2147484069" r:id="rId5"/>
    <p:sldLayoutId id="2147484070" r:id="rId6"/>
    <p:sldLayoutId id="2147484071" r:id="rId7"/>
    <p:sldLayoutId id="2147484072" r:id="rId8"/>
    <p:sldLayoutId id="2147484073" r:id="rId9"/>
    <p:sldLayoutId id="2147484074" r:id="rId10"/>
    <p:sldLayoutId id="2147484075" r:id="rId11"/>
    <p:sldLayoutId id="2147484076" r:id="rId12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9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126999" y="141288"/>
            <a:ext cx="7920000" cy="12954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ru-RU" sz="2800" b="1" kern="0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Выборы </a:t>
            </a:r>
            <a:br>
              <a:rPr lang="ru-RU" sz="2800" b="1" kern="0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</a:br>
            <a:r>
              <a:rPr lang="ru-RU" sz="2800" b="1" kern="0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депутатов местных советов депутатов Республики Беларусь двадцать седьмого созыва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4500" y="1720200"/>
            <a:ext cx="7378700" cy="475138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hangingPunct="1">
              <a:defRPr/>
            </a:pPr>
            <a:endParaRPr lang="ru-RU" dirty="0" smtClean="0"/>
          </a:p>
          <a:p>
            <a:pPr marL="0" indent="0" algn="ctr">
              <a:buNone/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Narrow" pitchFamily="34" charset="0"/>
              </a:rPr>
              <a:t>23 марта 2014 года</a:t>
            </a:r>
          </a:p>
          <a:p>
            <a:pPr algn="ctr" eaLnBrk="1" hangingPunct="1">
              <a:defRPr/>
            </a:pPr>
            <a:endParaRPr lang="ru-RU" dirty="0" smtClean="0"/>
          </a:p>
          <a:p>
            <a:pPr algn="ctr" eaLnBrk="1" hangingPunct="1">
              <a:defRPr/>
            </a:pPr>
            <a:endParaRPr lang="ru-RU" dirty="0" smtClean="0"/>
          </a:p>
          <a:p>
            <a:pPr algn="ctr" eaLnBrk="1" hangingPunct="1">
              <a:defRPr/>
            </a:pPr>
            <a:endParaRPr lang="ru-RU" dirty="0" smtClean="0"/>
          </a:p>
          <a:p>
            <a:pPr algn="ctr" eaLnBrk="1" hangingPunct="1">
              <a:defRPr/>
            </a:pPr>
            <a:endParaRPr lang="ru-RU" dirty="0" smtClean="0"/>
          </a:p>
          <a:p>
            <a:pPr algn="ctr" eaLnBrk="1" hangingPunct="1">
              <a:defRPr/>
            </a:pPr>
            <a:endParaRPr lang="ru-RU" sz="2400" b="1" dirty="0" smtClean="0">
              <a:solidFill>
                <a:srgbClr val="008000"/>
              </a:solidFill>
              <a:latin typeface="Arial" charset="0"/>
            </a:endParaRPr>
          </a:p>
          <a:p>
            <a:pPr algn="ctr" eaLnBrk="1" hangingPunct="1">
              <a:defRPr/>
            </a:pPr>
            <a:endParaRPr lang="ru-RU" sz="2400" b="1" dirty="0" smtClean="0">
              <a:solidFill>
                <a:srgbClr val="008000"/>
              </a:solidFill>
              <a:latin typeface="Arial" charset="0"/>
            </a:endParaRPr>
          </a:p>
          <a:p>
            <a:pPr algn="ctr" eaLnBrk="1" hangingPunct="1">
              <a:defRPr/>
            </a:pPr>
            <a:endParaRPr lang="ru-RU" sz="3200" b="1" dirty="0" smtClean="0">
              <a:solidFill>
                <a:srgbClr val="008000"/>
              </a:solidFill>
              <a:latin typeface="Arial" charset="0"/>
            </a:endParaRPr>
          </a:p>
          <a:p>
            <a:pPr algn="ctr" eaLnBrk="1" hangingPunct="1">
              <a:defRPr/>
            </a:pPr>
            <a:endParaRPr lang="ru-RU" sz="2400" b="1" dirty="0" smtClean="0">
              <a:solidFill>
                <a:srgbClr val="008000"/>
              </a:solidFill>
              <a:latin typeface="Arial" charset="0"/>
            </a:endParaRPr>
          </a:p>
          <a:p>
            <a:pPr algn="ctr" eaLnBrk="1" hangingPunct="1">
              <a:defRPr/>
            </a:pPr>
            <a:endParaRPr lang="ru-RU" sz="2400" b="1" dirty="0" smtClean="0">
              <a:solidFill>
                <a:srgbClr val="008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7112" y="3276592"/>
            <a:ext cx="3816000" cy="2819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73"/>
    </mc:Choice>
    <mc:Fallback xmlns="">
      <p:transition spd="slow" advTm="4573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0"/>
            <a:ext cx="7918450" cy="1116000"/>
          </a:xfrm>
          <a:solidFill>
            <a:srgbClr val="F2E4CA"/>
          </a:solidFill>
          <a:ln>
            <a:miter lim="800000"/>
            <a:headEnd/>
            <a:tailEnd/>
          </a:ln>
          <a:extLst/>
        </p:spPr>
        <p:txBody>
          <a:bodyPr wrap="square" numCol="1" anchor="ctr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>
              <a:defRPr/>
            </a:pPr>
            <a:r>
              <a:rPr lang="ru-RU" sz="2400" kern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ПРАВОМОЧНОСТЬ ПРИНЯТИЯ РЕШЕНИЯ</a:t>
            </a:r>
            <a:br>
              <a:rPr lang="ru-RU" sz="2400" kern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</a:br>
            <a:r>
              <a:rPr lang="ru-RU" sz="2400" kern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ИЗБИРАТЕЛЬНОЙ КОМИССИИ</a:t>
            </a:r>
            <a:endParaRPr lang="ru-RU" sz="2400" kern="0" cap="none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1463675"/>
            <a:ext cx="6840538" cy="709613"/>
          </a:xfrm>
        </p:spPr>
        <p:txBody>
          <a:bodyPr>
            <a:normAutofit/>
          </a:bodyPr>
          <a:lstStyle/>
          <a:p>
            <a:pPr marL="0" indent="0" algn="ctr" eaLnBrk="1" hangingPunct="1">
              <a:buFontTx/>
              <a:buNone/>
            </a:pPr>
            <a:r>
              <a:rPr lang="ru-RU" sz="2000" dirty="0" smtClean="0"/>
              <a:t>Решение комиссии принимается </a:t>
            </a:r>
            <a:r>
              <a:rPr lang="ru-RU" sz="2000" b="1" dirty="0" smtClean="0">
                <a:solidFill>
                  <a:srgbClr val="C00000"/>
                </a:solidFill>
              </a:rPr>
              <a:t>большинством</a:t>
            </a:r>
            <a:r>
              <a:rPr lang="ru-RU" sz="2000" dirty="0" smtClean="0">
                <a:solidFill>
                  <a:srgbClr val="C00000"/>
                </a:solidFill>
              </a:rPr>
              <a:t> </a:t>
            </a:r>
            <a:r>
              <a:rPr lang="ru-RU" sz="2000" dirty="0" smtClean="0"/>
              <a:t>голосов от состава комиссии:</a:t>
            </a:r>
            <a:endParaRPr lang="ru-RU" sz="2000" dirty="0" smtClean="0">
              <a:solidFill>
                <a:srgbClr val="009900"/>
              </a:solidFill>
            </a:endParaRPr>
          </a:p>
        </p:txBody>
      </p:sp>
      <p:grpSp>
        <p:nvGrpSpPr>
          <p:cNvPr id="12292" name="Group 76"/>
          <p:cNvGrpSpPr>
            <a:grpSpLocks/>
          </p:cNvGrpSpPr>
          <p:nvPr/>
        </p:nvGrpSpPr>
        <p:grpSpPr bwMode="auto">
          <a:xfrm>
            <a:off x="889001" y="2518969"/>
            <a:ext cx="7129462" cy="600075"/>
            <a:chOff x="657" y="2227"/>
            <a:chExt cx="4491" cy="379"/>
          </a:xfrm>
        </p:grpSpPr>
        <p:sp>
          <p:nvSpPr>
            <p:cNvPr id="9245" name="AutoShape 32"/>
            <p:cNvSpPr>
              <a:spLocks noChangeArrowheads="1"/>
            </p:cNvSpPr>
            <p:nvPr/>
          </p:nvSpPr>
          <p:spPr bwMode="auto">
            <a:xfrm>
              <a:off x="657" y="2243"/>
              <a:ext cx="1724" cy="363"/>
            </a:xfrm>
            <a:prstGeom prst="roundRect">
              <a:avLst>
                <a:gd name="adj" fmla="val 16667"/>
              </a:avLst>
            </a:prstGeom>
            <a:solidFill>
              <a:srgbClr val="E4E4E4"/>
            </a:solidFill>
            <a:ln>
              <a:solidFill>
                <a:schemeClr val="bg1">
                  <a:lumMod val="65000"/>
                </a:schemeClr>
              </a:solidFill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9246" name="Line 34"/>
            <p:cNvSpPr>
              <a:spLocks noChangeShapeType="1"/>
            </p:cNvSpPr>
            <p:nvPr/>
          </p:nvSpPr>
          <p:spPr bwMode="auto">
            <a:xfrm>
              <a:off x="2381" y="2432"/>
              <a:ext cx="1044" cy="0"/>
            </a:xfrm>
            <a:prstGeom prst="line">
              <a:avLst/>
            </a:prstGeom>
            <a:ln>
              <a:headEnd type="oval" w="med" len="med"/>
              <a:tailEnd type="triangl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9247" name="AutoShape 73"/>
            <p:cNvSpPr>
              <a:spLocks noChangeArrowheads="1"/>
            </p:cNvSpPr>
            <p:nvPr/>
          </p:nvSpPr>
          <p:spPr bwMode="auto">
            <a:xfrm>
              <a:off x="3424" y="2227"/>
              <a:ext cx="1724" cy="363"/>
            </a:xfrm>
            <a:prstGeom prst="roundRect">
              <a:avLst>
                <a:gd name="adj" fmla="val 16667"/>
              </a:avLst>
            </a:prstGeom>
            <a:solidFill>
              <a:srgbClr val="E4E4E4"/>
            </a:solidFill>
            <a:ln>
              <a:solidFill>
                <a:schemeClr val="bg1">
                  <a:lumMod val="65000"/>
                </a:schemeClr>
              </a:solidFill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9248" name="Text Box 74"/>
            <p:cNvSpPr txBox="1">
              <a:spLocks noChangeArrowheads="1"/>
            </p:cNvSpPr>
            <p:nvPr/>
          </p:nvSpPr>
          <p:spPr bwMode="auto">
            <a:xfrm>
              <a:off x="1066" y="2308"/>
              <a:ext cx="874" cy="233"/>
            </a:xfrm>
            <a:prstGeom prst="rect">
              <a:avLst/>
            </a:prstGeom>
            <a:solidFill>
              <a:srgbClr val="E4E4E4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ru-RU" b="1" dirty="0" smtClean="0"/>
                <a:t>9 членов</a:t>
              </a:r>
            </a:p>
          </p:txBody>
        </p:sp>
        <p:sp>
          <p:nvSpPr>
            <p:cNvPr id="9249" name="Text Box 75"/>
            <p:cNvSpPr txBox="1">
              <a:spLocks noChangeArrowheads="1"/>
            </p:cNvSpPr>
            <p:nvPr/>
          </p:nvSpPr>
          <p:spPr bwMode="auto">
            <a:xfrm>
              <a:off x="3878" y="2290"/>
              <a:ext cx="874" cy="233"/>
            </a:xfrm>
            <a:prstGeom prst="rect">
              <a:avLst/>
            </a:prstGeom>
            <a:solidFill>
              <a:srgbClr val="E4E4E4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ru-RU" b="1" dirty="0" smtClean="0">
                  <a:solidFill>
                    <a:srgbClr val="008000"/>
                  </a:solidFill>
                </a:rPr>
                <a:t>5 членов</a:t>
              </a:r>
            </a:p>
          </p:txBody>
        </p:sp>
      </p:grpSp>
      <p:grpSp>
        <p:nvGrpSpPr>
          <p:cNvPr id="12293" name="Group 77"/>
          <p:cNvGrpSpPr>
            <a:grpSpLocks/>
          </p:cNvGrpSpPr>
          <p:nvPr/>
        </p:nvGrpSpPr>
        <p:grpSpPr bwMode="auto">
          <a:xfrm>
            <a:off x="900113" y="3494881"/>
            <a:ext cx="7129462" cy="601663"/>
            <a:chOff x="657" y="2227"/>
            <a:chExt cx="4491" cy="379"/>
          </a:xfrm>
        </p:grpSpPr>
        <p:sp>
          <p:nvSpPr>
            <p:cNvPr id="9240" name="AutoShape 78"/>
            <p:cNvSpPr>
              <a:spLocks noChangeArrowheads="1"/>
            </p:cNvSpPr>
            <p:nvPr/>
          </p:nvSpPr>
          <p:spPr bwMode="auto">
            <a:xfrm>
              <a:off x="657" y="2243"/>
              <a:ext cx="1724" cy="363"/>
            </a:xfrm>
            <a:prstGeom prst="roundRect">
              <a:avLst>
                <a:gd name="adj" fmla="val 16667"/>
              </a:avLst>
            </a:prstGeom>
            <a:solidFill>
              <a:srgbClr val="E4E4E4"/>
            </a:solidFill>
            <a:ln>
              <a:solidFill>
                <a:schemeClr val="bg1">
                  <a:lumMod val="65000"/>
                </a:schemeClr>
              </a:solidFill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9241" name="Line 79"/>
            <p:cNvSpPr>
              <a:spLocks noChangeShapeType="1"/>
            </p:cNvSpPr>
            <p:nvPr/>
          </p:nvSpPr>
          <p:spPr bwMode="auto">
            <a:xfrm>
              <a:off x="2381" y="2432"/>
              <a:ext cx="1044" cy="0"/>
            </a:xfrm>
            <a:prstGeom prst="line">
              <a:avLst/>
            </a:prstGeom>
            <a:ln>
              <a:headEnd type="oval" w="med" len="med"/>
              <a:tailEnd type="triangl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9242" name="AutoShape 80"/>
            <p:cNvSpPr>
              <a:spLocks noChangeArrowheads="1"/>
            </p:cNvSpPr>
            <p:nvPr/>
          </p:nvSpPr>
          <p:spPr bwMode="auto">
            <a:xfrm>
              <a:off x="3424" y="2227"/>
              <a:ext cx="1724" cy="363"/>
            </a:xfrm>
            <a:prstGeom prst="roundRect">
              <a:avLst>
                <a:gd name="adj" fmla="val 16667"/>
              </a:avLst>
            </a:prstGeom>
            <a:solidFill>
              <a:srgbClr val="E4E4E4"/>
            </a:solidFill>
            <a:ln>
              <a:solidFill>
                <a:schemeClr val="bg1">
                  <a:lumMod val="65000"/>
                </a:schemeClr>
              </a:solidFill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9243" name="Text Box 81"/>
            <p:cNvSpPr txBox="1">
              <a:spLocks noChangeArrowheads="1"/>
            </p:cNvSpPr>
            <p:nvPr/>
          </p:nvSpPr>
          <p:spPr bwMode="auto">
            <a:xfrm>
              <a:off x="1066" y="2308"/>
              <a:ext cx="874" cy="231"/>
            </a:xfrm>
            <a:prstGeom prst="rect">
              <a:avLst/>
            </a:prstGeom>
            <a:solidFill>
              <a:srgbClr val="E4E4E4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ru-RU" b="1" dirty="0" smtClean="0"/>
                <a:t>10 членов</a:t>
              </a:r>
            </a:p>
          </p:txBody>
        </p:sp>
        <p:sp>
          <p:nvSpPr>
            <p:cNvPr id="9244" name="Text Box 82"/>
            <p:cNvSpPr txBox="1">
              <a:spLocks noChangeArrowheads="1"/>
            </p:cNvSpPr>
            <p:nvPr/>
          </p:nvSpPr>
          <p:spPr bwMode="auto">
            <a:xfrm>
              <a:off x="3878" y="2290"/>
              <a:ext cx="874" cy="233"/>
            </a:xfrm>
            <a:prstGeom prst="rect">
              <a:avLst/>
            </a:prstGeom>
            <a:solidFill>
              <a:srgbClr val="E4E4E4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ru-RU" b="1" dirty="0" smtClean="0">
                  <a:solidFill>
                    <a:srgbClr val="008000"/>
                  </a:solidFill>
                </a:rPr>
                <a:t>6 членов</a:t>
              </a:r>
            </a:p>
          </p:txBody>
        </p:sp>
      </p:grpSp>
      <p:grpSp>
        <p:nvGrpSpPr>
          <p:cNvPr id="12294" name="Group 83"/>
          <p:cNvGrpSpPr>
            <a:grpSpLocks/>
          </p:cNvGrpSpPr>
          <p:nvPr/>
        </p:nvGrpSpPr>
        <p:grpSpPr bwMode="auto">
          <a:xfrm>
            <a:off x="889001" y="4314031"/>
            <a:ext cx="7129462" cy="601663"/>
            <a:chOff x="657" y="2227"/>
            <a:chExt cx="4491" cy="379"/>
          </a:xfrm>
        </p:grpSpPr>
        <p:sp>
          <p:nvSpPr>
            <p:cNvPr id="9235" name="AutoShape 84"/>
            <p:cNvSpPr>
              <a:spLocks noChangeArrowheads="1"/>
            </p:cNvSpPr>
            <p:nvPr/>
          </p:nvSpPr>
          <p:spPr bwMode="auto">
            <a:xfrm>
              <a:off x="657" y="2243"/>
              <a:ext cx="1724" cy="363"/>
            </a:xfrm>
            <a:prstGeom prst="roundRect">
              <a:avLst>
                <a:gd name="adj" fmla="val 16667"/>
              </a:avLst>
            </a:prstGeom>
            <a:solidFill>
              <a:srgbClr val="E4E4E4"/>
            </a:solidFill>
            <a:ln>
              <a:solidFill>
                <a:schemeClr val="bg1">
                  <a:lumMod val="65000"/>
                </a:schemeClr>
              </a:solidFill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9236" name="Line 85"/>
            <p:cNvSpPr>
              <a:spLocks noChangeShapeType="1"/>
            </p:cNvSpPr>
            <p:nvPr/>
          </p:nvSpPr>
          <p:spPr bwMode="auto">
            <a:xfrm>
              <a:off x="2381" y="2432"/>
              <a:ext cx="1044" cy="0"/>
            </a:xfrm>
            <a:prstGeom prst="line">
              <a:avLst/>
            </a:prstGeom>
            <a:ln>
              <a:headEnd type="oval" w="med" len="med"/>
              <a:tailEnd type="triangl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9237" name="AutoShape 86"/>
            <p:cNvSpPr>
              <a:spLocks noChangeArrowheads="1"/>
            </p:cNvSpPr>
            <p:nvPr/>
          </p:nvSpPr>
          <p:spPr bwMode="auto">
            <a:xfrm>
              <a:off x="3424" y="2227"/>
              <a:ext cx="1724" cy="363"/>
            </a:xfrm>
            <a:prstGeom prst="roundRect">
              <a:avLst>
                <a:gd name="adj" fmla="val 16667"/>
              </a:avLst>
            </a:prstGeom>
            <a:solidFill>
              <a:srgbClr val="E4E4E4"/>
            </a:solidFill>
            <a:ln>
              <a:solidFill>
                <a:schemeClr val="bg1">
                  <a:lumMod val="65000"/>
                </a:schemeClr>
              </a:solidFill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9238" name="Text Box 87"/>
            <p:cNvSpPr txBox="1">
              <a:spLocks noChangeArrowheads="1"/>
            </p:cNvSpPr>
            <p:nvPr/>
          </p:nvSpPr>
          <p:spPr bwMode="auto">
            <a:xfrm>
              <a:off x="1066" y="2308"/>
              <a:ext cx="874" cy="231"/>
            </a:xfrm>
            <a:prstGeom prst="rect">
              <a:avLst/>
            </a:prstGeom>
            <a:solidFill>
              <a:srgbClr val="E4E4E4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ru-RU" b="1" dirty="0" smtClean="0"/>
                <a:t>11 членов</a:t>
              </a:r>
            </a:p>
          </p:txBody>
        </p:sp>
        <p:sp>
          <p:nvSpPr>
            <p:cNvPr id="9239" name="Text Box 88"/>
            <p:cNvSpPr txBox="1">
              <a:spLocks noChangeArrowheads="1"/>
            </p:cNvSpPr>
            <p:nvPr/>
          </p:nvSpPr>
          <p:spPr bwMode="auto">
            <a:xfrm>
              <a:off x="3878" y="2290"/>
              <a:ext cx="874" cy="233"/>
            </a:xfrm>
            <a:prstGeom prst="rect">
              <a:avLst/>
            </a:prstGeom>
            <a:solidFill>
              <a:srgbClr val="E4E4E4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ru-RU" b="1" dirty="0" smtClean="0">
                  <a:solidFill>
                    <a:srgbClr val="008000"/>
                  </a:solidFill>
                </a:rPr>
                <a:t>6 членов</a:t>
              </a:r>
            </a:p>
          </p:txBody>
        </p:sp>
      </p:grpSp>
      <p:grpSp>
        <p:nvGrpSpPr>
          <p:cNvPr id="12295" name="Group 89"/>
          <p:cNvGrpSpPr>
            <a:grpSpLocks/>
          </p:cNvGrpSpPr>
          <p:nvPr/>
        </p:nvGrpSpPr>
        <p:grpSpPr bwMode="auto">
          <a:xfrm>
            <a:off x="900907" y="5192712"/>
            <a:ext cx="7129462" cy="601662"/>
            <a:chOff x="657" y="2227"/>
            <a:chExt cx="4491" cy="379"/>
          </a:xfrm>
        </p:grpSpPr>
        <p:sp>
          <p:nvSpPr>
            <p:cNvPr id="9230" name="AutoShape 90"/>
            <p:cNvSpPr>
              <a:spLocks noChangeArrowheads="1"/>
            </p:cNvSpPr>
            <p:nvPr/>
          </p:nvSpPr>
          <p:spPr bwMode="auto">
            <a:xfrm>
              <a:off x="657" y="2243"/>
              <a:ext cx="1724" cy="363"/>
            </a:xfrm>
            <a:prstGeom prst="roundRect">
              <a:avLst>
                <a:gd name="adj" fmla="val 16667"/>
              </a:avLst>
            </a:prstGeom>
            <a:solidFill>
              <a:srgbClr val="E4E4E4"/>
            </a:solidFill>
            <a:ln>
              <a:solidFill>
                <a:schemeClr val="bg1">
                  <a:lumMod val="65000"/>
                </a:schemeClr>
              </a:solidFill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9231" name="Line 91"/>
            <p:cNvSpPr>
              <a:spLocks noChangeShapeType="1"/>
            </p:cNvSpPr>
            <p:nvPr/>
          </p:nvSpPr>
          <p:spPr bwMode="auto">
            <a:xfrm>
              <a:off x="2381" y="2432"/>
              <a:ext cx="1044" cy="0"/>
            </a:xfrm>
            <a:prstGeom prst="line">
              <a:avLst/>
            </a:prstGeom>
            <a:ln>
              <a:headEnd type="oval" w="med" len="med"/>
              <a:tailEnd type="triangl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9232" name="AutoShape 92"/>
            <p:cNvSpPr>
              <a:spLocks noChangeArrowheads="1"/>
            </p:cNvSpPr>
            <p:nvPr/>
          </p:nvSpPr>
          <p:spPr bwMode="auto">
            <a:xfrm>
              <a:off x="3424" y="2227"/>
              <a:ext cx="1724" cy="363"/>
            </a:xfrm>
            <a:prstGeom prst="roundRect">
              <a:avLst>
                <a:gd name="adj" fmla="val 16667"/>
              </a:avLst>
            </a:prstGeom>
            <a:solidFill>
              <a:srgbClr val="E4E4E4"/>
            </a:solidFill>
            <a:ln>
              <a:solidFill>
                <a:schemeClr val="bg1">
                  <a:lumMod val="65000"/>
                </a:schemeClr>
              </a:solidFill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9233" name="Text Box 93"/>
            <p:cNvSpPr txBox="1">
              <a:spLocks noChangeArrowheads="1"/>
            </p:cNvSpPr>
            <p:nvPr/>
          </p:nvSpPr>
          <p:spPr bwMode="auto">
            <a:xfrm>
              <a:off x="1066" y="2308"/>
              <a:ext cx="874" cy="233"/>
            </a:xfrm>
            <a:prstGeom prst="rect">
              <a:avLst/>
            </a:prstGeom>
            <a:solidFill>
              <a:srgbClr val="E4E4E4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ru-RU" b="1" dirty="0" smtClean="0"/>
                <a:t>12 членов</a:t>
              </a:r>
            </a:p>
          </p:txBody>
        </p:sp>
        <p:sp>
          <p:nvSpPr>
            <p:cNvPr id="9234" name="Text Box 94"/>
            <p:cNvSpPr txBox="1">
              <a:spLocks noChangeArrowheads="1"/>
            </p:cNvSpPr>
            <p:nvPr/>
          </p:nvSpPr>
          <p:spPr bwMode="auto">
            <a:xfrm>
              <a:off x="3878" y="2290"/>
              <a:ext cx="874" cy="233"/>
            </a:xfrm>
            <a:prstGeom prst="rect">
              <a:avLst/>
            </a:prstGeom>
            <a:solidFill>
              <a:srgbClr val="E4E4E4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ru-RU" b="1" dirty="0" smtClean="0">
                  <a:solidFill>
                    <a:srgbClr val="008000"/>
                  </a:solidFill>
                </a:rPr>
                <a:t>7 членов</a:t>
              </a:r>
            </a:p>
          </p:txBody>
        </p:sp>
      </p:grpSp>
      <p:grpSp>
        <p:nvGrpSpPr>
          <p:cNvPr id="12296" name="Group 95"/>
          <p:cNvGrpSpPr>
            <a:grpSpLocks/>
          </p:cNvGrpSpPr>
          <p:nvPr/>
        </p:nvGrpSpPr>
        <p:grpSpPr bwMode="auto">
          <a:xfrm>
            <a:off x="889001" y="5969000"/>
            <a:ext cx="7129462" cy="601662"/>
            <a:chOff x="657" y="2227"/>
            <a:chExt cx="4491" cy="379"/>
          </a:xfrm>
        </p:grpSpPr>
        <p:sp>
          <p:nvSpPr>
            <p:cNvPr id="9225" name="AutoShape 96"/>
            <p:cNvSpPr>
              <a:spLocks noChangeArrowheads="1"/>
            </p:cNvSpPr>
            <p:nvPr/>
          </p:nvSpPr>
          <p:spPr bwMode="auto">
            <a:xfrm>
              <a:off x="657" y="2243"/>
              <a:ext cx="1724" cy="363"/>
            </a:xfrm>
            <a:prstGeom prst="roundRect">
              <a:avLst>
                <a:gd name="adj" fmla="val 16667"/>
              </a:avLst>
            </a:prstGeom>
            <a:solidFill>
              <a:srgbClr val="E4E4E4"/>
            </a:solidFill>
            <a:ln>
              <a:solidFill>
                <a:schemeClr val="bg1">
                  <a:lumMod val="65000"/>
                </a:schemeClr>
              </a:solidFill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9226" name="Line 97"/>
            <p:cNvSpPr>
              <a:spLocks noChangeShapeType="1"/>
            </p:cNvSpPr>
            <p:nvPr/>
          </p:nvSpPr>
          <p:spPr bwMode="auto">
            <a:xfrm>
              <a:off x="2381" y="2432"/>
              <a:ext cx="1044" cy="0"/>
            </a:xfrm>
            <a:prstGeom prst="line">
              <a:avLst/>
            </a:prstGeom>
            <a:ln>
              <a:headEnd type="oval" w="med" len="med"/>
              <a:tailEnd type="triangl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9227" name="AutoShape 98"/>
            <p:cNvSpPr>
              <a:spLocks noChangeArrowheads="1"/>
            </p:cNvSpPr>
            <p:nvPr/>
          </p:nvSpPr>
          <p:spPr bwMode="auto">
            <a:xfrm>
              <a:off x="3424" y="2227"/>
              <a:ext cx="1724" cy="363"/>
            </a:xfrm>
            <a:prstGeom prst="roundRect">
              <a:avLst>
                <a:gd name="adj" fmla="val 16667"/>
              </a:avLst>
            </a:prstGeom>
            <a:solidFill>
              <a:srgbClr val="E4E4E4"/>
            </a:solidFill>
            <a:ln>
              <a:solidFill>
                <a:schemeClr val="bg1">
                  <a:lumMod val="65000"/>
                </a:schemeClr>
              </a:solidFill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9228" name="Text Box 99"/>
            <p:cNvSpPr txBox="1">
              <a:spLocks noChangeArrowheads="1"/>
            </p:cNvSpPr>
            <p:nvPr/>
          </p:nvSpPr>
          <p:spPr bwMode="auto">
            <a:xfrm>
              <a:off x="1066" y="2308"/>
              <a:ext cx="874" cy="233"/>
            </a:xfrm>
            <a:prstGeom prst="rect">
              <a:avLst/>
            </a:prstGeom>
            <a:solidFill>
              <a:srgbClr val="E4E4E4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ru-RU" b="1" dirty="0" smtClean="0"/>
                <a:t>13 членов</a:t>
              </a:r>
            </a:p>
          </p:txBody>
        </p:sp>
        <p:sp>
          <p:nvSpPr>
            <p:cNvPr id="9229" name="Text Box 100"/>
            <p:cNvSpPr txBox="1">
              <a:spLocks noChangeArrowheads="1"/>
            </p:cNvSpPr>
            <p:nvPr/>
          </p:nvSpPr>
          <p:spPr bwMode="auto">
            <a:xfrm>
              <a:off x="3878" y="2290"/>
              <a:ext cx="874" cy="233"/>
            </a:xfrm>
            <a:prstGeom prst="rect">
              <a:avLst/>
            </a:prstGeom>
            <a:solidFill>
              <a:srgbClr val="E4E4E4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ru-RU" b="1" dirty="0" smtClean="0">
                  <a:solidFill>
                    <a:srgbClr val="008000"/>
                  </a:solidFill>
                </a:rPr>
                <a:t>7 членов</a:t>
              </a:r>
            </a:p>
          </p:txBody>
        </p:sp>
      </p:grp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538"/>
    </mc:Choice>
    <mc:Fallback xmlns="">
      <p:transition spd="slow" advTm="19538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0"/>
            <a:ext cx="8136000" cy="1080000"/>
          </a:xfrm>
          <a:solidFill>
            <a:srgbClr val="F2E4CA"/>
          </a:solidFill>
          <a:ln>
            <a:miter lim="800000"/>
            <a:headEnd/>
            <a:tailEnd/>
          </a:ln>
          <a:extLst/>
        </p:spPr>
        <p:txBody>
          <a:bodyPr wrap="square" numCol="1" anchor="ctr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>
              <a:defRPr/>
            </a:pPr>
            <a:r>
              <a:rPr lang="ru-RU" sz="2400" kern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ПРАВОМОЧНОСТЬ ПРИНЯТИЯ РЕШЕНИЯ</a:t>
            </a:r>
            <a:br>
              <a:rPr lang="ru-RU" sz="2400" kern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</a:br>
            <a:r>
              <a:rPr lang="ru-RU" sz="2400" kern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ИЗБИРАТЕЛЬНОЙ КОМИССИИ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1333500"/>
            <a:ext cx="7559675" cy="625475"/>
          </a:xfrm>
        </p:spPr>
        <p:txBody>
          <a:bodyPr>
            <a:normAutofit/>
          </a:bodyPr>
          <a:lstStyle/>
          <a:p>
            <a:pPr marL="0" indent="0" algn="ctr" eaLnBrk="1" hangingPunct="1">
              <a:buFontTx/>
              <a:buNone/>
            </a:pPr>
            <a:r>
              <a:rPr lang="ru-RU" sz="2000" dirty="0" smtClean="0">
                <a:latin typeface="Arial" charset="0"/>
                <a:cs typeface="Arial" charset="0"/>
              </a:rPr>
              <a:t>При равном количестве голосов, поданных </a:t>
            </a:r>
            <a:r>
              <a:rPr lang="ru-RU" sz="2000" b="1" dirty="0" smtClean="0">
                <a:latin typeface="Arial" charset="0"/>
                <a:cs typeface="Arial" charset="0"/>
              </a:rPr>
              <a:t>«за» </a:t>
            </a:r>
            <a:r>
              <a:rPr lang="ru-RU" sz="2000" dirty="0" smtClean="0">
                <a:latin typeface="Arial" charset="0"/>
                <a:cs typeface="Arial" charset="0"/>
              </a:rPr>
              <a:t>и </a:t>
            </a:r>
            <a:r>
              <a:rPr lang="ru-RU" sz="2000" b="1" dirty="0" smtClean="0">
                <a:latin typeface="Arial" charset="0"/>
                <a:cs typeface="Arial" charset="0"/>
              </a:rPr>
              <a:t>«против»:</a:t>
            </a:r>
          </a:p>
        </p:txBody>
      </p:sp>
      <p:grpSp>
        <p:nvGrpSpPr>
          <p:cNvPr id="13316" name="Group 76"/>
          <p:cNvGrpSpPr>
            <a:grpSpLocks/>
          </p:cNvGrpSpPr>
          <p:nvPr/>
        </p:nvGrpSpPr>
        <p:grpSpPr bwMode="auto">
          <a:xfrm>
            <a:off x="646908" y="2306303"/>
            <a:ext cx="7129462" cy="745739"/>
            <a:chOff x="657" y="2227"/>
            <a:chExt cx="4491" cy="471"/>
          </a:xfrm>
        </p:grpSpPr>
        <p:sp>
          <p:nvSpPr>
            <p:cNvPr id="9245" name="AutoShape 32"/>
            <p:cNvSpPr>
              <a:spLocks noChangeArrowheads="1"/>
            </p:cNvSpPr>
            <p:nvPr/>
          </p:nvSpPr>
          <p:spPr bwMode="auto">
            <a:xfrm>
              <a:off x="657" y="2243"/>
              <a:ext cx="1746" cy="455"/>
            </a:xfrm>
            <a:prstGeom prst="roundRect">
              <a:avLst>
                <a:gd name="adj" fmla="val 16667"/>
              </a:avLst>
            </a:prstGeom>
            <a:solidFill>
              <a:srgbClr val="E4E4E4"/>
            </a:solidFill>
            <a:ln>
              <a:solidFill>
                <a:schemeClr val="bg1">
                  <a:lumMod val="65000"/>
                </a:schemeClr>
              </a:solidFill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9246" name="Line 34"/>
            <p:cNvSpPr>
              <a:spLocks noChangeShapeType="1"/>
            </p:cNvSpPr>
            <p:nvPr/>
          </p:nvSpPr>
          <p:spPr bwMode="auto">
            <a:xfrm>
              <a:off x="2403" y="2432"/>
              <a:ext cx="1022" cy="0"/>
            </a:xfrm>
            <a:prstGeom prst="line">
              <a:avLst/>
            </a:prstGeom>
            <a:ln>
              <a:headEnd type="oval" w="med" len="med"/>
              <a:tailEnd type="triangl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9247" name="AutoShape 73"/>
            <p:cNvSpPr>
              <a:spLocks noChangeArrowheads="1"/>
            </p:cNvSpPr>
            <p:nvPr/>
          </p:nvSpPr>
          <p:spPr bwMode="auto">
            <a:xfrm>
              <a:off x="3424" y="2227"/>
              <a:ext cx="1724" cy="455"/>
            </a:xfrm>
            <a:prstGeom prst="roundRect">
              <a:avLst>
                <a:gd name="adj" fmla="val 16667"/>
              </a:avLst>
            </a:prstGeom>
            <a:solidFill>
              <a:srgbClr val="E4E4E4"/>
            </a:solidFill>
            <a:ln>
              <a:solidFill>
                <a:schemeClr val="bg1">
                  <a:lumMod val="65000"/>
                </a:schemeClr>
              </a:solidFill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9248" name="Text Box 74"/>
            <p:cNvSpPr txBox="1">
              <a:spLocks noChangeArrowheads="1"/>
            </p:cNvSpPr>
            <p:nvPr/>
          </p:nvSpPr>
          <p:spPr bwMode="auto">
            <a:xfrm>
              <a:off x="1066" y="2308"/>
              <a:ext cx="874" cy="233"/>
            </a:xfrm>
            <a:prstGeom prst="rect">
              <a:avLst/>
            </a:prstGeom>
            <a:solidFill>
              <a:srgbClr val="E4E4E4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ru-RU" b="1" dirty="0" smtClean="0"/>
                <a:t>6 членов</a:t>
              </a:r>
            </a:p>
          </p:txBody>
        </p:sp>
        <p:sp>
          <p:nvSpPr>
            <p:cNvPr id="9249" name="Text Box 75"/>
            <p:cNvSpPr txBox="1">
              <a:spLocks noChangeArrowheads="1"/>
            </p:cNvSpPr>
            <p:nvPr/>
          </p:nvSpPr>
          <p:spPr bwMode="auto">
            <a:xfrm>
              <a:off x="3868" y="2318"/>
              <a:ext cx="874" cy="233"/>
            </a:xfrm>
            <a:prstGeom prst="rect">
              <a:avLst/>
            </a:prstGeom>
            <a:solidFill>
              <a:srgbClr val="E4E4E4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ru-RU" b="1" dirty="0" smtClean="0"/>
                <a:t>«за»</a:t>
              </a:r>
            </a:p>
          </p:txBody>
        </p:sp>
      </p:grpSp>
      <p:grpSp>
        <p:nvGrpSpPr>
          <p:cNvPr id="13317" name="Group 83"/>
          <p:cNvGrpSpPr>
            <a:grpSpLocks/>
          </p:cNvGrpSpPr>
          <p:nvPr/>
        </p:nvGrpSpPr>
        <p:grpSpPr bwMode="auto">
          <a:xfrm>
            <a:off x="646907" y="3293275"/>
            <a:ext cx="7129462" cy="746127"/>
            <a:chOff x="657" y="2227"/>
            <a:chExt cx="4491" cy="470"/>
          </a:xfrm>
        </p:grpSpPr>
        <p:sp>
          <p:nvSpPr>
            <p:cNvPr id="9235" name="AutoShape 84"/>
            <p:cNvSpPr>
              <a:spLocks noChangeArrowheads="1"/>
            </p:cNvSpPr>
            <p:nvPr/>
          </p:nvSpPr>
          <p:spPr bwMode="auto">
            <a:xfrm>
              <a:off x="657" y="2243"/>
              <a:ext cx="1746" cy="454"/>
            </a:xfrm>
            <a:prstGeom prst="roundRect">
              <a:avLst>
                <a:gd name="adj" fmla="val 16667"/>
              </a:avLst>
            </a:prstGeom>
            <a:solidFill>
              <a:srgbClr val="E4E4E4"/>
            </a:solidFill>
            <a:ln>
              <a:solidFill>
                <a:schemeClr val="bg1">
                  <a:lumMod val="65000"/>
                </a:schemeClr>
              </a:solidFill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9236" name="Line 85"/>
            <p:cNvSpPr>
              <a:spLocks noChangeShapeType="1"/>
            </p:cNvSpPr>
            <p:nvPr/>
          </p:nvSpPr>
          <p:spPr bwMode="auto">
            <a:xfrm>
              <a:off x="2403" y="2424"/>
              <a:ext cx="1014" cy="9"/>
            </a:xfrm>
            <a:prstGeom prst="line">
              <a:avLst/>
            </a:prstGeom>
            <a:ln>
              <a:headEnd type="oval" w="med" len="med"/>
              <a:tailEnd type="triangl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9237" name="AutoShape 86"/>
            <p:cNvSpPr>
              <a:spLocks noChangeArrowheads="1"/>
            </p:cNvSpPr>
            <p:nvPr/>
          </p:nvSpPr>
          <p:spPr bwMode="auto">
            <a:xfrm>
              <a:off x="3424" y="2227"/>
              <a:ext cx="1724" cy="454"/>
            </a:xfrm>
            <a:prstGeom prst="roundRect">
              <a:avLst>
                <a:gd name="adj" fmla="val 16667"/>
              </a:avLst>
            </a:prstGeom>
            <a:solidFill>
              <a:srgbClr val="E4E4E4"/>
            </a:solidFill>
            <a:ln>
              <a:solidFill>
                <a:schemeClr val="bg1">
                  <a:lumMod val="65000"/>
                </a:schemeClr>
              </a:solidFill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9238" name="Text Box 87"/>
            <p:cNvSpPr txBox="1">
              <a:spLocks noChangeArrowheads="1"/>
            </p:cNvSpPr>
            <p:nvPr/>
          </p:nvSpPr>
          <p:spPr bwMode="auto">
            <a:xfrm>
              <a:off x="1066" y="2308"/>
              <a:ext cx="874" cy="233"/>
            </a:xfrm>
            <a:prstGeom prst="rect">
              <a:avLst/>
            </a:prstGeom>
            <a:solidFill>
              <a:srgbClr val="E4E4E4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ru-RU" b="1" dirty="0" smtClean="0"/>
                <a:t>5 членов</a:t>
              </a:r>
            </a:p>
          </p:txBody>
        </p:sp>
        <p:sp>
          <p:nvSpPr>
            <p:cNvPr id="9239" name="Text Box 88"/>
            <p:cNvSpPr txBox="1">
              <a:spLocks noChangeArrowheads="1"/>
            </p:cNvSpPr>
            <p:nvPr/>
          </p:nvSpPr>
          <p:spPr bwMode="auto">
            <a:xfrm>
              <a:off x="3890" y="2325"/>
              <a:ext cx="874" cy="233"/>
            </a:xfrm>
            <a:prstGeom prst="rect">
              <a:avLst/>
            </a:prstGeom>
            <a:solidFill>
              <a:srgbClr val="E4E4E4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ru-RU" b="1" dirty="0" smtClean="0"/>
                <a:t>«против»</a:t>
              </a:r>
            </a:p>
          </p:txBody>
        </p:sp>
      </p:grpSp>
      <p:grpSp>
        <p:nvGrpSpPr>
          <p:cNvPr id="13318" name="Group 39"/>
          <p:cNvGrpSpPr>
            <a:grpSpLocks/>
          </p:cNvGrpSpPr>
          <p:nvPr/>
        </p:nvGrpSpPr>
        <p:grpSpPr bwMode="auto">
          <a:xfrm>
            <a:off x="682625" y="5849133"/>
            <a:ext cx="7261224" cy="746123"/>
            <a:chOff x="484" y="3793"/>
            <a:chExt cx="4574" cy="470"/>
          </a:xfrm>
        </p:grpSpPr>
        <p:sp>
          <p:nvSpPr>
            <p:cNvPr id="9225" name="AutoShape 96"/>
            <p:cNvSpPr>
              <a:spLocks noChangeArrowheads="1"/>
            </p:cNvSpPr>
            <p:nvPr/>
          </p:nvSpPr>
          <p:spPr bwMode="auto">
            <a:xfrm>
              <a:off x="484" y="3809"/>
              <a:ext cx="1724" cy="454"/>
            </a:xfrm>
            <a:prstGeom prst="roundRect">
              <a:avLst>
                <a:gd name="adj" fmla="val 16667"/>
              </a:avLst>
            </a:prstGeom>
            <a:solidFill>
              <a:srgbClr val="E4E4E4"/>
            </a:solidFill>
            <a:ln w="57150">
              <a:solidFill>
                <a:schemeClr val="bg1">
                  <a:lumMod val="65000"/>
                </a:schemeClr>
              </a:solidFill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9226" name="Line 97"/>
            <p:cNvSpPr>
              <a:spLocks noChangeShapeType="1"/>
            </p:cNvSpPr>
            <p:nvPr/>
          </p:nvSpPr>
          <p:spPr bwMode="auto">
            <a:xfrm>
              <a:off x="2291" y="3998"/>
              <a:ext cx="1044" cy="0"/>
            </a:xfrm>
            <a:prstGeom prst="line">
              <a:avLst/>
            </a:prstGeom>
            <a:ln w="57150">
              <a:headEnd type="oval" w="med" len="med"/>
              <a:tailEnd type="triangl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9227" name="AutoShape 98"/>
            <p:cNvSpPr>
              <a:spLocks noChangeArrowheads="1"/>
            </p:cNvSpPr>
            <p:nvPr/>
          </p:nvSpPr>
          <p:spPr bwMode="auto">
            <a:xfrm>
              <a:off x="3334" y="3793"/>
              <a:ext cx="1724" cy="454"/>
            </a:xfrm>
            <a:prstGeom prst="roundRect">
              <a:avLst>
                <a:gd name="adj" fmla="val 16667"/>
              </a:avLst>
            </a:prstGeom>
            <a:solidFill>
              <a:srgbClr val="E4E4E4"/>
            </a:solidFill>
            <a:ln w="57150">
              <a:solidFill>
                <a:schemeClr val="bg1">
                  <a:lumMod val="65000"/>
                </a:schemeClr>
              </a:solidFill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9228" name="Text Box 99"/>
            <p:cNvSpPr txBox="1">
              <a:spLocks noChangeArrowheads="1"/>
            </p:cNvSpPr>
            <p:nvPr/>
          </p:nvSpPr>
          <p:spPr bwMode="auto">
            <a:xfrm>
              <a:off x="976" y="3874"/>
              <a:ext cx="874" cy="233"/>
            </a:xfrm>
            <a:prstGeom prst="rect">
              <a:avLst/>
            </a:prstGeom>
            <a:solidFill>
              <a:srgbClr val="E4E4E4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ru-RU" b="1" dirty="0" smtClean="0"/>
                <a:t>решение</a:t>
              </a:r>
            </a:p>
          </p:txBody>
        </p:sp>
        <p:sp>
          <p:nvSpPr>
            <p:cNvPr id="9229" name="Text Box 100"/>
            <p:cNvSpPr txBox="1">
              <a:spLocks noChangeArrowheads="1"/>
            </p:cNvSpPr>
            <p:nvPr/>
          </p:nvSpPr>
          <p:spPr bwMode="auto">
            <a:xfrm>
              <a:off x="3788" y="3856"/>
              <a:ext cx="874" cy="233"/>
            </a:xfrm>
            <a:prstGeom prst="rect">
              <a:avLst/>
            </a:prstGeom>
            <a:solidFill>
              <a:srgbClr val="E4E4E4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ru-RU" b="1" dirty="0" smtClean="0"/>
                <a:t>«против»</a:t>
              </a:r>
            </a:p>
          </p:txBody>
        </p:sp>
      </p:grpSp>
      <p:grpSp>
        <p:nvGrpSpPr>
          <p:cNvPr id="13319" name="Group 38"/>
          <p:cNvGrpSpPr>
            <a:grpSpLocks/>
          </p:cNvGrpSpPr>
          <p:nvPr/>
        </p:nvGrpSpPr>
        <p:grpSpPr bwMode="auto">
          <a:xfrm>
            <a:off x="639762" y="4247942"/>
            <a:ext cx="7167563" cy="817270"/>
            <a:chOff x="543" y="2205"/>
            <a:chExt cx="4515" cy="457"/>
          </a:xfrm>
        </p:grpSpPr>
        <p:sp>
          <p:nvSpPr>
            <p:cNvPr id="9240" name="AutoShape 78"/>
            <p:cNvSpPr>
              <a:spLocks noChangeArrowheads="1"/>
            </p:cNvSpPr>
            <p:nvPr/>
          </p:nvSpPr>
          <p:spPr bwMode="auto">
            <a:xfrm>
              <a:off x="543" y="2270"/>
              <a:ext cx="1973" cy="392"/>
            </a:xfrm>
            <a:prstGeom prst="roundRect">
              <a:avLst>
                <a:gd name="adj" fmla="val 16667"/>
              </a:avLst>
            </a:prstGeom>
            <a:solidFill>
              <a:srgbClr val="E4E4E4"/>
            </a:solidFill>
            <a:ln>
              <a:solidFill>
                <a:schemeClr val="bg1">
                  <a:lumMod val="65000"/>
                </a:schemeClr>
              </a:solidFill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9241" name="Line 79"/>
            <p:cNvSpPr>
              <a:spLocks noChangeShapeType="1"/>
            </p:cNvSpPr>
            <p:nvPr/>
          </p:nvSpPr>
          <p:spPr bwMode="auto">
            <a:xfrm flipV="1">
              <a:off x="2516" y="2412"/>
              <a:ext cx="818" cy="0"/>
            </a:xfrm>
            <a:prstGeom prst="line">
              <a:avLst/>
            </a:prstGeom>
            <a:ln>
              <a:headEnd type="oval" w="med" len="med"/>
              <a:tailEnd type="triangl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9242" name="AutoShape 80"/>
            <p:cNvSpPr>
              <a:spLocks noChangeArrowheads="1"/>
            </p:cNvSpPr>
            <p:nvPr/>
          </p:nvSpPr>
          <p:spPr bwMode="auto">
            <a:xfrm>
              <a:off x="3334" y="2205"/>
              <a:ext cx="1724" cy="392"/>
            </a:xfrm>
            <a:prstGeom prst="roundRect">
              <a:avLst>
                <a:gd name="adj" fmla="val 16667"/>
              </a:avLst>
            </a:prstGeom>
            <a:solidFill>
              <a:srgbClr val="E4E4E4"/>
            </a:solidFill>
            <a:ln>
              <a:solidFill>
                <a:schemeClr val="bg1">
                  <a:lumMod val="65000"/>
                </a:schemeClr>
              </a:solidFill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9244" name="Text Box 82"/>
            <p:cNvSpPr txBox="1">
              <a:spLocks noChangeArrowheads="1"/>
            </p:cNvSpPr>
            <p:nvPr/>
          </p:nvSpPr>
          <p:spPr bwMode="auto">
            <a:xfrm>
              <a:off x="567" y="2315"/>
              <a:ext cx="1882" cy="302"/>
            </a:xfrm>
            <a:prstGeom prst="rect">
              <a:avLst/>
            </a:prstGeom>
            <a:solidFill>
              <a:srgbClr val="E4E4E4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ru-RU" b="1" dirty="0" smtClean="0"/>
                <a:t>председательствующий</a:t>
              </a:r>
            </a:p>
          </p:txBody>
        </p:sp>
        <p:sp>
          <p:nvSpPr>
            <p:cNvPr id="9243" name="Text Box 81"/>
            <p:cNvSpPr txBox="1">
              <a:spLocks noChangeArrowheads="1"/>
            </p:cNvSpPr>
            <p:nvPr/>
          </p:nvSpPr>
          <p:spPr bwMode="auto">
            <a:xfrm>
              <a:off x="3787" y="2296"/>
              <a:ext cx="862" cy="207"/>
            </a:xfrm>
            <a:prstGeom prst="rect">
              <a:avLst/>
            </a:prstGeom>
            <a:solidFill>
              <a:srgbClr val="E4E4E4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ru-RU" b="1" dirty="0" smtClean="0"/>
                <a:t>«против»</a:t>
              </a:r>
            </a:p>
          </p:txBody>
        </p:sp>
      </p:grpSp>
      <p:sp>
        <p:nvSpPr>
          <p:cNvPr id="3" name="Стрелка вниз 2"/>
          <p:cNvSpPr/>
          <p:nvPr/>
        </p:nvSpPr>
        <p:spPr>
          <a:xfrm>
            <a:off x="4185443" y="4714698"/>
            <a:ext cx="484187" cy="1404000"/>
          </a:xfrm>
          <a:prstGeom prst="downArrow">
            <a:avLst/>
          </a:prstGeom>
          <a:solidFill>
            <a:srgbClr val="E4E4E4"/>
          </a:solidFill>
          <a:ln w="57150">
            <a:solidFill>
              <a:srgbClr val="928E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8575" y="0"/>
            <a:ext cx="8100000" cy="1009650"/>
          </a:xfrm>
          <a:solidFill>
            <a:srgbClr val="F2E4CA"/>
          </a:solidFill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ru-RU" sz="2400" kern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КТО ВПРАВЕ ПРИСУТСТВОВАТЬ НА ЗАСЕДАНИИ ТЕРРИТОРИАЛЬНОЙ, ОКРУЖНОЙ ИЗБИРАТЕЛЬНОЙ КОМИССИИ?</a:t>
            </a:r>
            <a:endParaRPr lang="ru-RU" sz="2400" cap="none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243" name="Группа 21"/>
          <p:cNvGrpSpPr>
            <a:grpSpLocks/>
          </p:cNvGrpSpPr>
          <p:nvPr/>
        </p:nvGrpSpPr>
        <p:grpSpPr bwMode="auto">
          <a:xfrm>
            <a:off x="218525" y="1207455"/>
            <a:ext cx="7633705" cy="5399173"/>
            <a:chOff x="799148" y="1340768"/>
            <a:chExt cx="7632990" cy="5400128"/>
          </a:xfrm>
        </p:grpSpPr>
        <p:grpSp>
          <p:nvGrpSpPr>
            <p:cNvPr id="10244" name="Группа 20"/>
            <p:cNvGrpSpPr>
              <a:grpSpLocks/>
            </p:cNvGrpSpPr>
            <p:nvPr/>
          </p:nvGrpSpPr>
          <p:grpSpPr bwMode="auto">
            <a:xfrm>
              <a:off x="799148" y="1340768"/>
              <a:ext cx="7631286" cy="936790"/>
              <a:chOff x="799148" y="1340768"/>
              <a:chExt cx="7631286" cy="936790"/>
            </a:xfrm>
          </p:grpSpPr>
          <p:sp>
            <p:nvSpPr>
              <p:cNvPr id="9245" name="AutoShape 32"/>
              <p:cNvSpPr>
                <a:spLocks noChangeArrowheads="1"/>
              </p:cNvSpPr>
              <p:nvPr/>
            </p:nvSpPr>
            <p:spPr bwMode="auto">
              <a:xfrm>
                <a:off x="799148" y="1340768"/>
                <a:ext cx="7631286" cy="936790"/>
              </a:xfrm>
              <a:prstGeom prst="roundRect">
                <a:avLst>
                  <a:gd name="adj" fmla="val 16667"/>
                </a:avLst>
              </a:prstGeom>
              <a:solidFill>
                <a:srgbClr val="E4E4E4"/>
              </a:solidFill>
              <a:ln>
                <a:solidFill>
                  <a:schemeClr val="bg1">
                    <a:lumMod val="65000"/>
                  </a:schemeClr>
                </a:solidFill>
                <a:headEnd/>
                <a:tailEnd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endParaRPr lang="ru-RU" dirty="0">
                  <a:solidFill>
                    <a:srgbClr val="009900"/>
                  </a:solidFill>
                  <a:latin typeface="Arial" charset="0"/>
                </a:endParaRPr>
              </a:p>
            </p:txBody>
          </p:sp>
          <p:sp>
            <p:nvSpPr>
              <p:cNvPr id="10271" name="Text Box 74"/>
              <p:cNvSpPr txBox="1">
                <a:spLocks noChangeArrowheads="1"/>
              </p:cNvSpPr>
              <p:nvPr/>
            </p:nvSpPr>
            <p:spPr bwMode="auto">
              <a:xfrm>
                <a:off x="1349442" y="1575423"/>
                <a:ext cx="6624736" cy="461747"/>
              </a:xfrm>
              <a:prstGeom prst="rect">
                <a:avLst/>
              </a:prstGeom>
              <a:solidFill>
                <a:srgbClr val="E4E4E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ru-RU" sz="2400" dirty="0"/>
                  <a:t>заседание </a:t>
                </a:r>
                <a:r>
                  <a:rPr lang="ru-RU" sz="2400" dirty="0" smtClean="0"/>
                  <a:t>комиссии</a:t>
                </a:r>
                <a:endParaRPr lang="ru-RU" sz="2400" dirty="0"/>
              </a:p>
            </p:txBody>
          </p:sp>
        </p:grpSp>
        <p:grpSp>
          <p:nvGrpSpPr>
            <p:cNvPr id="10245" name="Группа 10"/>
            <p:cNvGrpSpPr>
              <a:grpSpLocks/>
            </p:cNvGrpSpPr>
            <p:nvPr/>
          </p:nvGrpSpPr>
          <p:grpSpPr bwMode="auto">
            <a:xfrm>
              <a:off x="824402" y="2757378"/>
              <a:ext cx="2087805" cy="1152204"/>
              <a:chOff x="824402" y="2685370"/>
              <a:chExt cx="2087805" cy="1152204"/>
            </a:xfrm>
          </p:grpSpPr>
          <p:sp>
            <p:nvSpPr>
              <p:cNvPr id="2" name="AutoShape 32"/>
              <p:cNvSpPr>
                <a:spLocks noChangeArrowheads="1"/>
              </p:cNvSpPr>
              <p:nvPr/>
            </p:nvSpPr>
            <p:spPr bwMode="auto">
              <a:xfrm>
                <a:off x="824402" y="2685370"/>
                <a:ext cx="2087805" cy="1152204"/>
              </a:xfrm>
              <a:prstGeom prst="roundRect">
                <a:avLst>
                  <a:gd name="adj" fmla="val 16667"/>
                </a:avLst>
              </a:prstGeom>
              <a:solidFill>
                <a:srgbClr val="E4E4E4"/>
              </a:solidFill>
              <a:ln>
                <a:solidFill>
                  <a:schemeClr val="bg1">
                    <a:lumMod val="65000"/>
                  </a:schemeClr>
                </a:solidFill>
                <a:headEnd/>
                <a:tailEnd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endParaRPr lang="ru-RU" dirty="0">
                  <a:solidFill>
                    <a:srgbClr val="009900"/>
                  </a:solidFill>
                  <a:latin typeface="Arial" charset="0"/>
                </a:endParaRPr>
              </a:p>
            </p:txBody>
          </p:sp>
          <p:sp>
            <p:nvSpPr>
              <p:cNvPr id="10268" name="Text Box 74"/>
              <p:cNvSpPr txBox="1">
                <a:spLocks noChangeArrowheads="1"/>
              </p:cNvSpPr>
              <p:nvPr/>
            </p:nvSpPr>
            <p:spPr bwMode="auto">
              <a:xfrm>
                <a:off x="905170" y="2771364"/>
                <a:ext cx="1871825" cy="936166"/>
              </a:xfrm>
              <a:prstGeom prst="rect">
                <a:avLst/>
              </a:prstGeom>
              <a:solidFill>
                <a:srgbClr val="E4E4E4"/>
              </a:solidFill>
              <a:ln w="9525">
                <a:noFill/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ru-RU" sz="1600" b="1" dirty="0">
                    <a:solidFill>
                      <a:srgbClr val="009900"/>
                    </a:solidFill>
                  </a:rPr>
                  <a:t>лица, выдвигаемые кандидатами </a:t>
                </a:r>
                <a:br>
                  <a:rPr lang="ru-RU" sz="1600" b="1" dirty="0">
                    <a:solidFill>
                      <a:srgbClr val="009900"/>
                    </a:solidFill>
                  </a:rPr>
                </a:br>
                <a:r>
                  <a:rPr lang="ru-RU" sz="1600" b="1" dirty="0">
                    <a:solidFill>
                      <a:srgbClr val="009900"/>
                    </a:solidFill>
                  </a:rPr>
                  <a:t>в депутаты</a:t>
                </a:r>
              </a:p>
            </p:txBody>
          </p:sp>
        </p:grpSp>
        <p:grpSp>
          <p:nvGrpSpPr>
            <p:cNvPr id="10246" name="Группа 11"/>
            <p:cNvGrpSpPr>
              <a:grpSpLocks/>
            </p:cNvGrpSpPr>
            <p:nvPr/>
          </p:nvGrpSpPr>
          <p:grpSpPr bwMode="auto">
            <a:xfrm>
              <a:off x="3222898" y="2711822"/>
              <a:ext cx="2016125" cy="1077218"/>
              <a:chOff x="3222898" y="2636913"/>
              <a:chExt cx="2016125" cy="1077218"/>
            </a:xfrm>
          </p:grpSpPr>
          <p:sp>
            <p:nvSpPr>
              <p:cNvPr id="32" name="AutoShape 32"/>
              <p:cNvSpPr>
                <a:spLocks noChangeArrowheads="1"/>
              </p:cNvSpPr>
              <p:nvPr/>
            </p:nvSpPr>
            <p:spPr bwMode="auto">
              <a:xfrm>
                <a:off x="3223041" y="2637701"/>
                <a:ext cx="2015935" cy="1076515"/>
              </a:xfrm>
              <a:prstGeom prst="roundRect">
                <a:avLst>
                  <a:gd name="adj" fmla="val 16667"/>
                </a:avLst>
              </a:prstGeom>
              <a:solidFill>
                <a:srgbClr val="E4E4E4"/>
              </a:solidFill>
              <a:ln>
                <a:solidFill>
                  <a:schemeClr val="bg1">
                    <a:lumMod val="65000"/>
                  </a:schemeClr>
                </a:solidFill>
                <a:headEnd/>
                <a:tailEnd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endParaRPr lang="ru-RU" dirty="0">
                  <a:solidFill>
                    <a:srgbClr val="009900"/>
                  </a:solidFill>
                  <a:latin typeface="Arial" charset="0"/>
                </a:endParaRPr>
              </a:p>
            </p:txBody>
          </p:sp>
          <p:sp>
            <p:nvSpPr>
              <p:cNvPr id="10266" name="Text Box 74"/>
              <p:cNvSpPr txBox="1">
                <a:spLocks noChangeArrowheads="1"/>
              </p:cNvSpPr>
              <p:nvPr/>
            </p:nvSpPr>
            <p:spPr bwMode="auto">
              <a:xfrm>
                <a:off x="3261495" y="2872800"/>
                <a:ext cx="1944216" cy="5847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ru-RU" sz="1600" b="1" dirty="0">
                    <a:solidFill>
                      <a:srgbClr val="009900"/>
                    </a:solidFill>
                  </a:rPr>
                  <a:t>кандидаты </a:t>
                </a:r>
                <a:br>
                  <a:rPr lang="ru-RU" sz="1600" b="1" dirty="0">
                    <a:solidFill>
                      <a:srgbClr val="009900"/>
                    </a:solidFill>
                  </a:rPr>
                </a:br>
                <a:r>
                  <a:rPr lang="ru-RU" sz="1600" b="1" dirty="0">
                    <a:solidFill>
                      <a:srgbClr val="009900"/>
                    </a:solidFill>
                  </a:rPr>
                  <a:t>в депутаты</a:t>
                </a:r>
              </a:p>
            </p:txBody>
          </p:sp>
        </p:grpSp>
        <p:grpSp>
          <p:nvGrpSpPr>
            <p:cNvPr id="10247" name="Группа 12"/>
            <p:cNvGrpSpPr>
              <a:grpSpLocks/>
            </p:cNvGrpSpPr>
            <p:nvPr/>
          </p:nvGrpSpPr>
          <p:grpSpPr bwMode="auto">
            <a:xfrm>
              <a:off x="5652219" y="2711822"/>
              <a:ext cx="2016125" cy="1077218"/>
              <a:chOff x="5652219" y="2636913"/>
              <a:chExt cx="2016125" cy="1077218"/>
            </a:xfrm>
          </p:grpSpPr>
          <p:sp>
            <p:nvSpPr>
              <p:cNvPr id="35" name="AutoShape 32"/>
              <p:cNvSpPr>
                <a:spLocks noChangeArrowheads="1"/>
              </p:cNvSpPr>
              <p:nvPr/>
            </p:nvSpPr>
            <p:spPr bwMode="auto">
              <a:xfrm>
                <a:off x="5651687" y="2637701"/>
                <a:ext cx="2015935" cy="1076515"/>
              </a:xfrm>
              <a:prstGeom prst="roundRect">
                <a:avLst>
                  <a:gd name="adj" fmla="val 16667"/>
                </a:avLst>
              </a:prstGeom>
              <a:solidFill>
                <a:srgbClr val="E4E4E4"/>
              </a:solidFill>
              <a:ln>
                <a:solidFill>
                  <a:schemeClr val="bg1">
                    <a:lumMod val="65000"/>
                  </a:schemeClr>
                </a:solidFill>
                <a:headEnd/>
                <a:tailEnd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endParaRPr lang="ru-RU" dirty="0">
                  <a:solidFill>
                    <a:srgbClr val="009900"/>
                  </a:solidFill>
                  <a:latin typeface="Arial" charset="0"/>
                </a:endParaRPr>
              </a:p>
            </p:txBody>
          </p:sp>
          <p:sp>
            <p:nvSpPr>
              <p:cNvPr id="10264" name="Text Box 74"/>
              <p:cNvSpPr txBox="1">
                <a:spLocks noChangeArrowheads="1"/>
              </p:cNvSpPr>
              <p:nvPr/>
            </p:nvSpPr>
            <p:spPr bwMode="auto">
              <a:xfrm>
                <a:off x="5690816" y="2775927"/>
                <a:ext cx="1944216" cy="83099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ru-RU" sz="1600" b="1" dirty="0">
                    <a:solidFill>
                      <a:srgbClr val="009900"/>
                    </a:solidFill>
                  </a:rPr>
                  <a:t>доверенные лица кандидатов </a:t>
                </a:r>
                <a:br>
                  <a:rPr lang="ru-RU" sz="1600" b="1" dirty="0">
                    <a:solidFill>
                      <a:srgbClr val="009900"/>
                    </a:solidFill>
                  </a:rPr>
                </a:br>
                <a:r>
                  <a:rPr lang="ru-RU" sz="1600" b="1" dirty="0">
                    <a:solidFill>
                      <a:srgbClr val="009900"/>
                    </a:solidFill>
                  </a:rPr>
                  <a:t>в депутаты</a:t>
                </a:r>
              </a:p>
            </p:txBody>
          </p:sp>
        </p:grpSp>
        <p:grpSp>
          <p:nvGrpSpPr>
            <p:cNvPr id="10248" name="Группа 18"/>
            <p:cNvGrpSpPr>
              <a:grpSpLocks/>
            </p:cNvGrpSpPr>
            <p:nvPr/>
          </p:nvGrpSpPr>
          <p:grpSpPr bwMode="auto">
            <a:xfrm>
              <a:off x="1580707" y="4205841"/>
              <a:ext cx="1763835" cy="839936"/>
              <a:chOff x="1580707" y="4205841"/>
              <a:chExt cx="1763835" cy="839936"/>
            </a:xfrm>
          </p:grpSpPr>
          <p:sp>
            <p:nvSpPr>
              <p:cNvPr id="3" name="AutoShape 32"/>
              <p:cNvSpPr>
                <a:spLocks noChangeArrowheads="1"/>
              </p:cNvSpPr>
              <p:nvPr/>
            </p:nvSpPr>
            <p:spPr bwMode="auto">
              <a:xfrm>
                <a:off x="1580707" y="4205841"/>
                <a:ext cx="1763835" cy="839936"/>
              </a:xfrm>
              <a:prstGeom prst="roundRect">
                <a:avLst>
                  <a:gd name="adj" fmla="val 16667"/>
                </a:avLst>
              </a:prstGeom>
              <a:solidFill>
                <a:srgbClr val="E4E4E4"/>
              </a:solidFill>
              <a:ln>
                <a:solidFill>
                  <a:schemeClr val="bg1">
                    <a:lumMod val="65000"/>
                  </a:schemeClr>
                </a:solidFill>
                <a:headEnd/>
                <a:tailEnd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endParaRPr lang="ru-RU" dirty="0">
                  <a:solidFill>
                    <a:srgbClr val="009900"/>
                  </a:solidFill>
                  <a:latin typeface="Arial" charset="0"/>
                </a:endParaRPr>
              </a:p>
            </p:txBody>
          </p:sp>
          <p:sp>
            <p:nvSpPr>
              <p:cNvPr id="10262" name="Text Box 74"/>
              <p:cNvSpPr txBox="1">
                <a:spLocks noChangeArrowheads="1"/>
              </p:cNvSpPr>
              <p:nvPr/>
            </p:nvSpPr>
            <p:spPr bwMode="auto">
              <a:xfrm>
                <a:off x="1605651" y="4423958"/>
                <a:ext cx="1655845" cy="3385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ru-RU" sz="1600" b="1" dirty="0">
                    <a:solidFill>
                      <a:srgbClr val="009900"/>
                    </a:solidFill>
                  </a:rPr>
                  <a:t> наблюдатели</a:t>
                </a:r>
              </a:p>
            </p:txBody>
          </p:sp>
        </p:grpSp>
        <p:grpSp>
          <p:nvGrpSpPr>
            <p:cNvPr id="10250" name="Группа 16"/>
            <p:cNvGrpSpPr>
              <a:grpSpLocks/>
            </p:cNvGrpSpPr>
            <p:nvPr/>
          </p:nvGrpSpPr>
          <p:grpSpPr bwMode="auto">
            <a:xfrm>
              <a:off x="4043337" y="4153460"/>
              <a:ext cx="1763835" cy="839936"/>
              <a:chOff x="4043337" y="4153460"/>
              <a:chExt cx="1763835" cy="839936"/>
            </a:xfrm>
          </p:grpSpPr>
          <p:sp>
            <p:nvSpPr>
              <p:cNvPr id="47" name="AutoShape 32"/>
              <p:cNvSpPr>
                <a:spLocks noChangeArrowheads="1"/>
              </p:cNvSpPr>
              <p:nvPr/>
            </p:nvSpPr>
            <p:spPr bwMode="auto">
              <a:xfrm>
                <a:off x="4043337" y="4153460"/>
                <a:ext cx="1763835" cy="839936"/>
              </a:xfrm>
              <a:prstGeom prst="roundRect">
                <a:avLst>
                  <a:gd name="adj" fmla="val 16667"/>
                </a:avLst>
              </a:prstGeom>
              <a:solidFill>
                <a:srgbClr val="E4E4E4"/>
              </a:solidFill>
              <a:ln>
                <a:solidFill>
                  <a:schemeClr val="bg1">
                    <a:lumMod val="65000"/>
                  </a:schemeClr>
                </a:solidFill>
                <a:headEnd/>
                <a:tailEnd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endParaRPr lang="ru-RU" dirty="0">
                  <a:solidFill>
                    <a:srgbClr val="009900"/>
                  </a:solidFill>
                  <a:latin typeface="Arial" charset="0"/>
                </a:endParaRPr>
              </a:p>
            </p:txBody>
          </p:sp>
          <p:sp>
            <p:nvSpPr>
              <p:cNvPr id="10258" name="Text Box 74"/>
              <p:cNvSpPr txBox="1">
                <a:spLocks noChangeArrowheads="1"/>
              </p:cNvSpPr>
              <p:nvPr/>
            </p:nvSpPr>
            <p:spPr bwMode="auto">
              <a:xfrm>
                <a:off x="4111438" y="4322777"/>
                <a:ext cx="1655845" cy="584878"/>
              </a:xfrm>
              <a:prstGeom prst="rect">
                <a:avLst/>
              </a:prstGeom>
              <a:solidFill>
                <a:srgbClr val="E4E4E4"/>
              </a:solidFill>
              <a:ln w="9525">
                <a:noFill/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ru-RU" sz="1600" b="1" spc="-50" dirty="0">
                    <a:solidFill>
                      <a:srgbClr val="009900"/>
                    </a:solidFill>
                  </a:rPr>
                  <a:t>представители </a:t>
                </a:r>
                <a:r>
                  <a:rPr lang="ru-RU" sz="1600" b="1" dirty="0">
                    <a:solidFill>
                      <a:srgbClr val="009900"/>
                    </a:solidFill>
                  </a:rPr>
                  <a:t>СМИ</a:t>
                </a:r>
              </a:p>
            </p:txBody>
          </p:sp>
        </p:grpSp>
        <p:grpSp>
          <p:nvGrpSpPr>
            <p:cNvPr id="10251" name="Группа 15"/>
            <p:cNvGrpSpPr>
              <a:grpSpLocks/>
            </p:cNvGrpSpPr>
            <p:nvPr/>
          </p:nvGrpSpPr>
          <p:grpSpPr bwMode="auto">
            <a:xfrm>
              <a:off x="6272340" y="4139725"/>
              <a:ext cx="2159798" cy="972171"/>
              <a:chOff x="6272340" y="4139725"/>
              <a:chExt cx="2159798" cy="972171"/>
            </a:xfrm>
          </p:grpSpPr>
          <p:sp>
            <p:nvSpPr>
              <p:cNvPr id="50" name="AutoShape 32"/>
              <p:cNvSpPr>
                <a:spLocks noChangeArrowheads="1"/>
              </p:cNvSpPr>
              <p:nvPr/>
            </p:nvSpPr>
            <p:spPr bwMode="auto">
              <a:xfrm>
                <a:off x="6272340" y="4139725"/>
                <a:ext cx="2159798" cy="972171"/>
              </a:xfrm>
              <a:prstGeom prst="roundRect">
                <a:avLst>
                  <a:gd name="adj" fmla="val 16667"/>
                </a:avLst>
              </a:prstGeom>
              <a:solidFill>
                <a:srgbClr val="E4E4E4"/>
              </a:solidFill>
              <a:ln>
                <a:solidFill>
                  <a:schemeClr val="bg1">
                    <a:lumMod val="65000"/>
                  </a:schemeClr>
                </a:solidFill>
                <a:headEnd/>
                <a:tailEnd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endParaRPr lang="ru-RU" dirty="0">
                  <a:solidFill>
                    <a:srgbClr val="009900"/>
                  </a:solidFill>
                  <a:latin typeface="Arial" charset="0"/>
                </a:endParaRPr>
              </a:p>
            </p:txBody>
          </p:sp>
          <p:sp>
            <p:nvSpPr>
              <p:cNvPr id="10256" name="Text Box 74"/>
              <p:cNvSpPr txBox="1">
                <a:spLocks noChangeArrowheads="1"/>
              </p:cNvSpPr>
              <p:nvPr/>
            </p:nvSpPr>
            <p:spPr bwMode="auto">
              <a:xfrm>
                <a:off x="6362332" y="4199643"/>
                <a:ext cx="1979815" cy="831144"/>
              </a:xfrm>
              <a:prstGeom prst="rect">
                <a:avLst/>
              </a:prstGeom>
              <a:solidFill>
                <a:srgbClr val="E4E4E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ru-RU" sz="1600" b="1" dirty="0">
                    <a:solidFill>
                      <a:srgbClr val="009900"/>
                    </a:solidFill>
                  </a:rPr>
                  <a:t>граждане, чьи обращения </a:t>
                </a:r>
                <a:r>
                  <a:rPr lang="ru-RU" sz="1600" b="1" spc="-50" dirty="0">
                    <a:solidFill>
                      <a:srgbClr val="009900"/>
                    </a:solidFill>
                  </a:rPr>
                  <a:t>рассматриваются</a:t>
                </a:r>
              </a:p>
            </p:txBody>
          </p:sp>
        </p:grpSp>
        <p:grpSp>
          <p:nvGrpSpPr>
            <p:cNvPr id="10252" name="Группа 19"/>
            <p:cNvGrpSpPr>
              <a:grpSpLocks/>
            </p:cNvGrpSpPr>
            <p:nvPr/>
          </p:nvGrpSpPr>
          <p:grpSpPr bwMode="auto">
            <a:xfrm>
              <a:off x="2142047" y="5372654"/>
              <a:ext cx="5039528" cy="1368242"/>
              <a:chOff x="2142047" y="5372654"/>
              <a:chExt cx="5039528" cy="1368242"/>
            </a:xfrm>
          </p:grpSpPr>
          <p:sp>
            <p:nvSpPr>
              <p:cNvPr id="5" name="AutoShape 32"/>
              <p:cNvSpPr>
                <a:spLocks noChangeArrowheads="1"/>
              </p:cNvSpPr>
              <p:nvPr/>
            </p:nvSpPr>
            <p:spPr bwMode="auto">
              <a:xfrm>
                <a:off x="2142047" y="5372654"/>
                <a:ext cx="5039528" cy="1368242"/>
              </a:xfrm>
              <a:prstGeom prst="roundRect">
                <a:avLst>
                  <a:gd name="adj" fmla="val 16667"/>
                </a:avLst>
              </a:prstGeom>
              <a:solidFill>
                <a:srgbClr val="E4E4E4"/>
              </a:solidFill>
              <a:ln>
                <a:solidFill>
                  <a:schemeClr val="bg1">
                    <a:lumMod val="65000"/>
                  </a:schemeClr>
                </a:solidFill>
                <a:headEnd/>
                <a:tailEnd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endParaRPr lang="ru-RU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10254" name="Text Box 74"/>
              <p:cNvSpPr txBox="1">
                <a:spLocks noChangeArrowheads="1"/>
              </p:cNvSpPr>
              <p:nvPr/>
            </p:nvSpPr>
            <p:spPr bwMode="auto">
              <a:xfrm>
                <a:off x="2322032" y="5462669"/>
                <a:ext cx="4535575" cy="1188211"/>
              </a:xfrm>
              <a:prstGeom prst="rect">
                <a:avLst/>
              </a:prstGeom>
              <a:solidFill>
                <a:srgbClr val="E4E4E4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ru-RU" sz="1600" dirty="0"/>
                  <a:t>при необходимости:</a:t>
                </a:r>
              </a:p>
              <a:p>
                <a:pPr algn="ctr" eaLnBrk="1" hangingPunct="1"/>
                <a:r>
                  <a:rPr lang="ru-RU" sz="1600" b="1" dirty="0">
                    <a:solidFill>
                      <a:srgbClr val="009900"/>
                    </a:solidFill>
                  </a:rPr>
                  <a:t>представители государственных органов,</a:t>
                </a:r>
                <a:br>
                  <a:rPr lang="ru-RU" sz="1600" b="1" dirty="0">
                    <a:solidFill>
                      <a:srgbClr val="009900"/>
                    </a:solidFill>
                  </a:rPr>
                </a:br>
                <a:r>
                  <a:rPr lang="ru-RU" sz="1600" b="1" dirty="0">
                    <a:solidFill>
                      <a:srgbClr val="009900"/>
                    </a:solidFill>
                  </a:rPr>
                  <a:t>общественных объединений,</a:t>
                </a:r>
                <a:br>
                  <a:rPr lang="ru-RU" sz="1600" b="1" dirty="0">
                    <a:solidFill>
                      <a:srgbClr val="009900"/>
                    </a:solidFill>
                  </a:rPr>
                </a:br>
                <a:r>
                  <a:rPr lang="ru-RU" sz="1600" b="1" dirty="0">
                    <a:solidFill>
                      <a:srgbClr val="009900"/>
                    </a:solidFill>
                  </a:rPr>
                  <a:t>иных организаций</a:t>
                </a:r>
              </a:p>
            </p:txBody>
          </p:sp>
        </p:grpSp>
      </p:grpSp>
      <p:cxnSp>
        <p:nvCxnSpPr>
          <p:cNvPr id="6" name="Прямая со стрелкой 5"/>
          <p:cNvCxnSpPr/>
          <p:nvPr/>
        </p:nvCxnSpPr>
        <p:spPr>
          <a:xfrm flipH="1">
            <a:off x="1272371" y="2146098"/>
            <a:ext cx="304512" cy="4622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>
            <a:endCxn id="35" idx="0"/>
          </p:cNvCxnSpPr>
          <p:nvPr/>
        </p:nvCxnSpPr>
        <p:spPr>
          <a:xfrm>
            <a:off x="5585581" y="2144079"/>
            <a:ext cx="494000" cy="4349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>
            <a:off x="4734043" y="2115434"/>
            <a:ext cx="189094" cy="18904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7055050" y="2146098"/>
            <a:ext cx="289025" cy="18598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>
            <a:off x="2301873" y="2146098"/>
            <a:ext cx="263574" cy="19561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3714986" y="2136194"/>
            <a:ext cx="0" cy="4428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572" y="0"/>
            <a:ext cx="8136000" cy="1152000"/>
          </a:xfrm>
          <a:solidFill>
            <a:srgbClr val="F2E4CA"/>
          </a:solidFill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>
              <a:defRPr/>
            </a:pPr>
            <a:r>
              <a:rPr lang="ru-RU" sz="2400" kern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В КАКИХ СЛУЧАЯХ ПО ОСОБОМУ МНЕНИЮ </a:t>
            </a:r>
            <a:br>
              <a:rPr lang="ru-RU" sz="2400" kern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</a:br>
            <a:r>
              <a:rPr lang="ru-RU" sz="2400" kern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ЧЛЕНА ИЗБИРАТЕЛЬНОЙ КОМИССИИ </a:t>
            </a:r>
            <a:br>
              <a:rPr lang="ru-RU" sz="2400" kern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</a:br>
            <a:r>
              <a:rPr lang="ru-RU" sz="2400" kern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ПРИНИМАЕТСЯ РЕШЕНИЕ?</a:t>
            </a:r>
          </a:p>
        </p:txBody>
      </p:sp>
      <p:grpSp>
        <p:nvGrpSpPr>
          <p:cNvPr id="14339" name="Группа 10"/>
          <p:cNvGrpSpPr>
            <a:grpSpLocks/>
          </p:cNvGrpSpPr>
          <p:nvPr/>
        </p:nvGrpSpPr>
        <p:grpSpPr bwMode="auto">
          <a:xfrm>
            <a:off x="231649" y="1591595"/>
            <a:ext cx="7915599" cy="4229100"/>
            <a:chOff x="755650" y="1844674"/>
            <a:chExt cx="6911975" cy="3889376"/>
          </a:xfrm>
        </p:grpSpPr>
        <p:sp>
          <p:nvSpPr>
            <p:cNvPr id="9245" name="AutoShape 32"/>
            <p:cNvSpPr>
              <a:spLocks noChangeArrowheads="1"/>
            </p:cNvSpPr>
            <p:nvPr/>
          </p:nvSpPr>
          <p:spPr bwMode="auto">
            <a:xfrm>
              <a:off x="755650" y="1844674"/>
              <a:ext cx="6911975" cy="720000"/>
            </a:xfrm>
            <a:prstGeom prst="roundRect">
              <a:avLst>
                <a:gd name="adj" fmla="val 16667"/>
              </a:avLst>
            </a:prstGeom>
            <a:solidFill>
              <a:srgbClr val="E4E4E4"/>
            </a:solidFill>
            <a:ln>
              <a:solidFill>
                <a:schemeClr val="bg1">
                  <a:lumMod val="65000"/>
                </a:schemeClr>
              </a:solidFill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ru-RU" sz="2000" dirty="0" smtClean="0">
                  <a:solidFill>
                    <a:schemeClr val="tx1"/>
                  </a:solidFill>
                  <a:latin typeface="Arial" charset="0"/>
                </a:rPr>
                <a:t>вышестоящая избирательная комиссия</a:t>
              </a:r>
              <a:endParaRPr lang="ru-RU" sz="20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" name="AutoShape 32"/>
            <p:cNvSpPr>
              <a:spLocks noChangeArrowheads="1"/>
            </p:cNvSpPr>
            <p:nvPr/>
          </p:nvSpPr>
          <p:spPr bwMode="auto">
            <a:xfrm>
              <a:off x="755650" y="3334229"/>
              <a:ext cx="3240088" cy="728379"/>
            </a:xfrm>
            <a:prstGeom prst="roundRect">
              <a:avLst>
                <a:gd name="adj" fmla="val 16667"/>
              </a:avLst>
            </a:prstGeom>
            <a:solidFill>
              <a:srgbClr val="E4E4E4"/>
            </a:solidFill>
            <a:ln>
              <a:solidFill>
                <a:schemeClr val="bg1">
                  <a:lumMod val="65000"/>
                </a:schemeClr>
              </a:solidFill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ru-RU" sz="2000" dirty="0">
                  <a:solidFill>
                    <a:schemeClr val="tx1"/>
                  </a:solidFill>
                  <a:latin typeface="Arial" charset="0"/>
                </a:rPr>
                <a:t>протокол </a:t>
              </a:r>
              <a:br>
                <a:rPr lang="ru-RU" sz="2000" dirty="0">
                  <a:solidFill>
                    <a:schemeClr val="tx1"/>
                  </a:solidFill>
                  <a:latin typeface="Arial" charset="0"/>
                </a:rPr>
              </a:br>
              <a:r>
                <a:rPr lang="ru-RU" sz="2000" dirty="0">
                  <a:solidFill>
                    <a:schemeClr val="tx1"/>
                  </a:solidFill>
                  <a:latin typeface="Arial" charset="0"/>
                </a:rPr>
                <a:t>о регистрации кандидатов</a:t>
              </a:r>
            </a:p>
          </p:txBody>
        </p:sp>
        <p:sp>
          <p:nvSpPr>
            <p:cNvPr id="4" name="AutoShape 32"/>
            <p:cNvSpPr>
              <a:spLocks noChangeArrowheads="1"/>
            </p:cNvSpPr>
            <p:nvPr/>
          </p:nvSpPr>
          <p:spPr bwMode="auto">
            <a:xfrm>
              <a:off x="4356100" y="3334229"/>
              <a:ext cx="3240088" cy="728379"/>
            </a:xfrm>
            <a:prstGeom prst="roundRect">
              <a:avLst>
                <a:gd name="adj" fmla="val 16667"/>
              </a:avLst>
            </a:prstGeom>
            <a:solidFill>
              <a:srgbClr val="E4E4E4"/>
            </a:solidFill>
            <a:ln>
              <a:solidFill>
                <a:schemeClr val="bg1">
                  <a:lumMod val="65000"/>
                </a:schemeClr>
              </a:solidFill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ru-RU" sz="2000" dirty="0">
                  <a:solidFill>
                    <a:schemeClr val="tx1"/>
                  </a:solidFill>
                  <a:latin typeface="Arial" charset="0"/>
                </a:rPr>
                <a:t>протокол </a:t>
              </a:r>
              <a:br>
                <a:rPr lang="ru-RU" sz="2000" dirty="0">
                  <a:solidFill>
                    <a:schemeClr val="tx1"/>
                  </a:solidFill>
                  <a:latin typeface="Arial" charset="0"/>
                </a:rPr>
              </a:br>
              <a:r>
                <a:rPr lang="ru-RU" sz="2000" dirty="0">
                  <a:solidFill>
                    <a:schemeClr val="tx1"/>
                  </a:solidFill>
                  <a:latin typeface="Arial" charset="0"/>
                </a:rPr>
                <a:t>о результатах выборов</a:t>
              </a:r>
            </a:p>
          </p:txBody>
        </p:sp>
        <p:sp>
          <p:nvSpPr>
            <p:cNvPr id="3" name="Стрелка вниз 2"/>
            <p:cNvSpPr>
              <a:spLocks noChangeArrowheads="1"/>
            </p:cNvSpPr>
            <p:nvPr/>
          </p:nvSpPr>
          <p:spPr bwMode="auto">
            <a:xfrm rot="10800000">
              <a:off x="2124074" y="2651620"/>
              <a:ext cx="360363" cy="562838"/>
            </a:xfrm>
            <a:prstGeom prst="downArrow">
              <a:avLst>
                <a:gd name="adj1" fmla="val 50000"/>
                <a:gd name="adj2" fmla="val 60125"/>
              </a:avLst>
            </a:prstGeom>
            <a:solidFill>
              <a:schemeClr val="accent1"/>
            </a:solidFill>
            <a:ln w="25400" algn="ctr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rot="10800000" anchor="ctr"/>
            <a:lstStyle/>
            <a:p>
              <a:pPr algn="ctr">
                <a:defRPr/>
              </a:pPr>
              <a:endParaRPr lang="ru-RU" dirty="0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5" name="Стрелка вниз 2"/>
            <p:cNvSpPr>
              <a:spLocks noChangeArrowheads="1"/>
            </p:cNvSpPr>
            <p:nvPr/>
          </p:nvSpPr>
          <p:spPr bwMode="auto">
            <a:xfrm rot="10800000">
              <a:off x="5795962" y="2651620"/>
              <a:ext cx="360362" cy="562838"/>
            </a:xfrm>
            <a:prstGeom prst="downArrow">
              <a:avLst>
                <a:gd name="adj1" fmla="val 50000"/>
                <a:gd name="adj2" fmla="val 60126"/>
              </a:avLst>
            </a:prstGeom>
            <a:solidFill>
              <a:schemeClr val="accent1"/>
            </a:solidFill>
            <a:ln w="25400" algn="ctr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rot="10800000" anchor="ctr"/>
            <a:lstStyle/>
            <a:p>
              <a:pPr algn="ctr">
                <a:defRPr/>
              </a:pPr>
              <a:endParaRPr lang="ru-RU" dirty="0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40" name="Плюс 39"/>
            <p:cNvSpPr>
              <a:spLocks noChangeAspect="1"/>
            </p:cNvSpPr>
            <p:nvPr/>
          </p:nvSpPr>
          <p:spPr>
            <a:xfrm>
              <a:off x="2048565" y="4752585"/>
              <a:ext cx="431800" cy="431800"/>
            </a:xfrm>
            <a:prstGeom prst="mathPl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grpSp>
          <p:nvGrpSpPr>
            <p:cNvPr id="14346" name="Group 27"/>
            <p:cNvGrpSpPr>
              <a:grpSpLocks/>
            </p:cNvGrpSpPr>
            <p:nvPr/>
          </p:nvGrpSpPr>
          <p:grpSpPr bwMode="auto">
            <a:xfrm>
              <a:off x="755650" y="4797425"/>
              <a:ext cx="3179763" cy="936625"/>
              <a:chOff x="476" y="3022"/>
              <a:chExt cx="2003" cy="590"/>
            </a:xfrm>
          </p:grpSpPr>
          <p:sp>
            <p:nvSpPr>
              <p:cNvPr id="6" name="AutoShape 73"/>
              <p:cNvSpPr>
                <a:spLocks noChangeArrowheads="1"/>
              </p:cNvSpPr>
              <p:nvPr/>
            </p:nvSpPr>
            <p:spPr bwMode="auto">
              <a:xfrm>
                <a:off x="476" y="3022"/>
                <a:ext cx="693" cy="590"/>
              </a:xfrm>
              <a:prstGeom prst="roundRect">
                <a:avLst>
                  <a:gd name="adj" fmla="val 16667"/>
                </a:avLst>
              </a:prstGeom>
              <a:solidFill>
                <a:srgbClr val="E4E4E4"/>
              </a:solidFill>
              <a:ln>
                <a:solidFill>
                  <a:schemeClr val="bg1">
                    <a:lumMod val="65000"/>
                  </a:schemeClr>
                </a:solidFill>
                <a:headEnd/>
                <a:tailEnd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ru-RU" b="1" dirty="0">
                    <a:solidFill>
                      <a:srgbClr val="008000"/>
                    </a:solidFill>
                    <a:latin typeface="Arial" charset="0"/>
                  </a:rPr>
                  <a:t>особое</a:t>
                </a:r>
              </a:p>
              <a:p>
                <a:pPr algn="ctr">
                  <a:defRPr/>
                </a:pPr>
                <a:r>
                  <a:rPr lang="ru-RU" b="1" dirty="0">
                    <a:solidFill>
                      <a:srgbClr val="008000"/>
                    </a:solidFill>
                    <a:latin typeface="Arial" charset="0"/>
                  </a:rPr>
                  <a:t>мнение</a:t>
                </a:r>
              </a:p>
            </p:txBody>
          </p:sp>
          <p:sp>
            <p:nvSpPr>
              <p:cNvPr id="7" name="AutoShape 73"/>
              <p:cNvSpPr>
                <a:spLocks noChangeArrowheads="1"/>
              </p:cNvSpPr>
              <p:nvPr/>
            </p:nvSpPr>
            <p:spPr bwMode="auto">
              <a:xfrm>
                <a:off x="1746" y="3022"/>
                <a:ext cx="733" cy="590"/>
              </a:xfrm>
              <a:prstGeom prst="roundRect">
                <a:avLst>
                  <a:gd name="adj" fmla="val 16667"/>
                </a:avLst>
              </a:prstGeom>
              <a:solidFill>
                <a:srgbClr val="E4E4E4"/>
              </a:solidFill>
              <a:ln>
                <a:solidFill>
                  <a:schemeClr val="bg1">
                    <a:lumMod val="65000"/>
                  </a:schemeClr>
                </a:solidFill>
                <a:headEnd/>
                <a:tailEnd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ru-RU" b="1" dirty="0">
                    <a:solidFill>
                      <a:srgbClr val="008000"/>
                    </a:solidFill>
                    <a:latin typeface="Arial" charset="0"/>
                  </a:rPr>
                  <a:t>решение</a:t>
                </a:r>
              </a:p>
              <a:p>
                <a:pPr algn="ctr">
                  <a:defRPr/>
                </a:pPr>
                <a:r>
                  <a:rPr lang="ru-RU" b="1" dirty="0">
                    <a:solidFill>
                      <a:srgbClr val="008000"/>
                    </a:solidFill>
                    <a:latin typeface="Arial" charset="0"/>
                  </a:rPr>
                  <a:t>комиссии</a:t>
                </a:r>
              </a:p>
            </p:txBody>
          </p:sp>
          <p:sp>
            <p:nvSpPr>
              <p:cNvPr id="8" name="Line 97"/>
              <p:cNvSpPr>
                <a:spLocks noChangeShapeType="1"/>
              </p:cNvSpPr>
              <p:nvPr/>
            </p:nvSpPr>
            <p:spPr bwMode="auto">
              <a:xfrm>
                <a:off x="1201" y="3339"/>
                <a:ext cx="545" cy="0"/>
              </a:xfrm>
              <a:prstGeom prst="line">
                <a:avLst/>
              </a:prstGeom>
              <a:ln>
                <a:headEnd type="oval" w="med" len="med"/>
                <a:tailEnd type="triangl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</p:grpSp>
        <p:sp>
          <p:nvSpPr>
            <p:cNvPr id="9" name="Плюс 39"/>
            <p:cNvSpPr>
              <a:spLocks noChangeAspect="1"/>
            </p:cNvSpPr>
            <p:nvPr/>
          </p:nvSpPr>
          <p:spPr>
            <a:xfrm>
              <a:off x="5760243" y="4752585"/>
              <a:ext cx="431800" cy="431800"/>
            </a:xfrm>
            <a:prstGeom prst="mathPl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grpSp>
          <p:nvGrpSpPr>
            <p:cNvPr id="14348" name="Group 28"/>
            <p:cNvGrpSpPr>
              <a:grpSpLocks/>
            </p:cNvGrpSpPr>
            <p:nvPr/>
          </p:nvGrpSpPr>
          <p:grpSpPr bwMode="auto">
            <a:xfrm>
              <a:off x="4427538" y="4797425"/>
              <a:ext cx="3179763" cy="936625"/>
              <a:chOff x="476" y="3022"/>
              <a:chExt cx="2003" cy="590"/>
            </a:xfrm>
          </p:grpSpPr>
          <p:sp>
            <p:nvSpPr>
              <p:cNvPr id="9247" name="AutoShape 73"/>
              <p:cNvSpPr>
                <a:spLocks noChangeArrowheads="1"/>
              </p:cNvSpPr>
              <p:nvPr/>
            </p:nvSpPr>
            <p:spPr bwMode="auto">
              <a:xfrm>
                <a:off x="476" y="3022"/>
                <a:ext cx="693" cy="590"/>
              </a:xfrm>
              <a:prstGeom prst="roundRect">
                <a:avLst>
                  <a:gd name="adj" fmla="val 16667"/>
                </a:avLst>
              </a:prstGeom>
              <a:solidFill>
                <a:srgbClr val="E4E4E4"/>
              </a:solidFill>
              <a:ln>
                <a:solidFill>
                  <a:schemeClr val="bg1">
                    <a:lumMod val="65000"/>
                  </a:schemeClr>
                </a:solidFill>
                <a:headEnd/>
                <a:tailEnd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ru-RU" b="1" dirty="0">
                    <a:solidFill>
                      <a:srgbClr val="008000"/>
                    </a:solidFill>
                    <a:latin typeface="Arial" charset="0"/>
                  </a:rPr>
                  <a:t>особое</a:t>
                </a:r>
              </a:p>
              <a:p>
                <a:pPr algn="ctr">
                  <a:defRPr/>
                </a:pPr>
                <a:r>
                  <a:rPr lang="ru-RU" b="1" dirty="0">
                    <a:solidFill>
                      <a:srgbClr val="008000"/>
                    </a:solidFill>
                    <a:latin typeface="Arial" charset="0"/>
                  </a:rPr>
                  <a:t>мнение</a:t>
                </a:r>
              </a:p>
            </p:txBody>
          </p:sp>
          <p:sp>
            <p:nvSpPr>
              <p:cNvPr id="10" name="AutoShape 73"/>
              <p:cNvSpPr>
                <a:spLocks noChangeArrowheads="1"/>
              </p:cNvSpPr>
              <p:nvPr/>
            </p:nvSpPr>
            <p:spPr bwMode="auto">
              <a:xfrm>
                <a:off x="1746" y="3022"/>
                <a:ext cx="733" cy="590"/>
              </a:xfrm>
              <a:prstGeom prst="roundRect">
                <a:avLst>
                  <a:gd name="adj" fmla="val 16667"/>
                </a:avLst>
              </a:prstGeom>
              <a:solidFill>
                <a:srgbClr val="E4E4E4"/>
              </a:solidFill>
              <a:ln>
                <a:solidFill>
                  <a:schemeClr val="bg1">
                    <a:lumMod val="65000"/>
                  </a:schemeClr>
                </a:solidFill>
                <a:headEnd/>
                <a:tailEnd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ru-RU" b="1" dirty="0">
                    <a:solidFill>
                      <a:srgbClr val="008000"/>
                    </a:solidFill>
                    <a:latin typeface="Arial" charset="0"/>
                  </a:rPr>
                  <a:t>решение</a:t>
                </a:r>
              </a:p>
              <a:p>
                <a:pPr algn="ctr">
                  <a:defRPr/>
                </a:pPr>
                <a:r>
                  <a:rPr lang="ru-RU" b="1" dirty="0">
                    <a:solidFill>
                      <a:srgbClr val="008000"/>
                    </a:solidFill>
                    <a:latin typeface="Arial" charset="0"/>
                  </a:rPr>
                  <a:t>комиссии</a:t>
                </a:r>
              </a:p>
            </p:txBody>
          </p:sp>
          <p:sp>
            <p:nvSpPr>
              <p:cNvPr id="9226" name="Line 97"/>
              <p:cNvSpPr>
                <a:spLocks noChangeShapeType="1"/>
              </p:cNvSpPr>
              <p:nvPr/>
            </p:nvSpPr>
            <p:spPr bwMode="auto">
              <a:xfrm>
                <a:off x="1201" y="3331"/>
                <a:ext cx="545" cy="0"/>
              </a:xfrm>
              <a:prstGeom prst="line">
                <a:avLst/>
              </a:prstGeom>
              <a:ln>
                <a:headEnd type="oval" w="med" len="med"/>
                <a:tailEnd type="triangl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14712" y="0"/>
            <a:ext cx="7920000" cy="972000"/>
          </a:xfrm>
          <a:solidFill>
            <a:srgbClr val="F2E4CA"/>
          </a:solidFill>
          <a:extLst/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>
              <a:defRPr/>
            </a:pPr>
            <a:r>
              <a:rPr lang="ru-RU" sz="2400" kern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СРОКИ РАССМОТРЕНИЯ ОБРАЩЕНИЙ</a:t>
            </a:r>
            <a:br>
              <a:rPr lang="ru-RU" sz="2400" kern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</a:br>
            <a:endParaRPr lang="ru-RU" sz="2400" kern="0" cap="none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47" name="AutoShape 73"/>
          <p:cNvSpPr>
            <a:spLocks noChangeArrowheads="1"/>
          </p:cNvSpPr>
          <p:nvPr/>
        </p:nvSpPr>
        <p:spPr bwMode="auto">
          <a:xfrm>
            <a:off x="137123" y="1270068"/>
            <a:ext cx="2160000" cy="9366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200" b="1" dirty="0" smtClean="0">
                <a:solidFill>
                  <a:srgbClr val="FF0000"/>
                </a:solidFill>
                <a:latin typeface="Arial" charset="0"/>
              </a:rPr>
              <a:t>немедленно</a:t>
            </a:r>
            <a:endParaRPr lang="ru-RU" sz="22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" name="AutoShape 73"/>
          <p:cNvSpPr>
            <a:spLocks noChangeArrowheads="1"/>
          </p:cNvSpPr>
          <p:nvPr/>
        </p:nvSpPr>
        <p:spPr bwMode="auto">
          <a:xfrm>
            <a:off x="4059237" y="1053824"/>
            <a:ext cx="3960000" cy="19080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endParaRPr lang="ru-RU" dirty="0">
              <a:solidFill>
                <a:srgbClr val="009900"/>
              </a:solidFill>
              <a:latin typeface="Arial" charset="0"/>
            </a:endParaRPr>
          </a:p>
        </p:txBody>
      </p:sp>
      <p:sp>
        <p:nvSpPr>
          <p:cNvPr id="9226" name="Line 97"/>
          <p:cNvSpPr>
            <a:spLocks noChangeShapeType="1"/>
          </p:cNvSpPr>
          <p:nvPr/>
        </p:nvSpPr>
        <p:spPr bwMode="auto">
          <a:xfrm>
            <a:off x="2297124" y="1739719"/>
            <a:ext cx="1698614" cy="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  <a:headEnd type="oval" w="med" len="med"/>
            <a:tailEnd type="triangl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3" name="AutoShape 73"/>
          <p:cNvSpPr>
            <a:spLocks noChangeArrowheads="1"/>
          </p:cNvSpPr>
          <p:nvPr/>
        </p:nvSpPr>
        <p:spPr bwMode="auto">
          <a:xfrm>
            <a:off x="126011" y="3611342"/>
            <a:ext cx="1980000" cy="9366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200" b="1" dirty="0" smtClean="0">
                <a:solidFill>
                  <a:srgbClr val="FF0000"/>
                </a:solidFill>
                <a:latin typeface="Arial" charset="0"/>
              </a:rPr>
              <a:t>3 дня</a:t>
            </a:r>
            <a:endParaRPr lang="ru-RU" sz="22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" name="AutoShape 73"/>
          <p:cNvSpPr>
            <a:spLocks noChangeArrowheads="1"/>
          </p:cNvSpPr>
          <p:nvPr/>
        </p:nvSpPr>
        <p:spPr bwMode="auto">
          <a:xfrm>
            <a:off x="126011" y="4897610"/>
            <a:ext cx="1980000" cy="1296987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200" b="1" dirty="0" smtClean="0">
                <a:solidFill>
                  <a:srgbClr val="FF0000"/>
                </a:solidFill>
                <a:latin typeface="Arial" charset="0"/>
              </a:rPr>
              <a:t>10 дней</a:t>
            </a:r>
            <a:endParaRPr lang="ru-RU" sz="22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5" name="AutoShape 73"/>
          <p:cNvSpPr>
            <a:spLocks noChangeArrowheads="1"/>
          </p:cNvSpPr>
          <p:nvPr/>
        </p:nvSpPr>
        <p:spPr bwMode="auto">
          <a:xfrm>
            <a:off x="4063568" y="3409931"/>
            <a:ext cx="3960000" cy="13680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endParaRPr lang="ru-RU" dirty="0">
              <a:solidFill>
                <a:srgbClr val="009900"/>
              </a:solidFill>
              <a:latin typeface="Arial" charset="0"/>
            </a:endParaRPr>
          </a:p>
        </p:txBody>
      </p:sp>
      <p:sp>
        <p:nvSpPr>
          <p:cNvPr id="6" name="AutoShape 73"/>
          <p:cNvSpPr>
            <a:spLocks noChangeArrowheads="1"/>
          </p:cNvSpPr>
          <p:nvPr/>
        </p:nvSpPr>
        <p:spPr bwMode="auto">
          <a:xfrm>
            <a:off x="4133769" y="4887602"/>
            <a:ext cx="3960000" cy="14400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endParaRPr lang="ru-RU" dirty="0">
              <a:solidFill>
                <a:srgbClr val="009900"/>
              </a:solidFill>
              <a:latin typeface="Arial" charset="0"/>
            </a:endParaRPr>
          </a:p>
        </p:txBody>
      </p:sp>
      <p:sp>
        <p:nvSpPr>
          <p:cNvPr id="7" name="Line 97"/>
          <p:cNvSpPr>
            <a:spLocks noChangeShapeType="1"/>
          </p:cNvSpPr>
          <p:nvPr/>
        </p:nvSpPr>
        <p:spPr bwMode="auto">
          <a:xfrm>
            <a:off x="2178523" y="4093931"/>
            <a:ext cx="1880714" cy="0"/>
          </a:xfrm>
          <a:prstGeom prst="line">
            <a:avLst/>
          </a:prstGeom>
          <a:ln>
            <a:headEnd type="oval" w="med" len="med"/>
            <a:tailEnd type="triangl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8" name="Line 97"/>
          <p:cNvSpPr>
            <a:spLocks noChangeShapeType="1"/>
          </p:cNvSpPr>
          <p:nvPr/>
        </p:nvSpPr>
        <p:spPr bwMode="auto">
          <a:xfrm>
            <a:off x="2178523" y="5445771"/>
            <a:ext cx="1955246" cy="0"/>
          </a:xfrm>
          <a:prstGeom prst="line">
            <a:avLst/>
          </a:prstGeom>
          <a:ln>
            <a:headEnd type="oval" w="med" len="med"/>
            <a:tailEnd type="triangl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16399" name="Text Box 75"/>
          <p:cNvSpPr txBox="1">
            <a:spLocks noChangeArrowheads="1"/>
          </p:cNvSpPr>
          <p:nvPr/>
        </p:nvSpPr>
        <p:spPr bwMode="auto">
          <a:xfrm>
            <a:off x="4135568" y="1270069"/>
            <a:ext cx="3816000" cy="1200329"/>
          </a:xfrm>
          <a:prstGeom prst="rect">
            <a:avLst/>
          </a:prstGeom>
          <a:ln>
            <a:noFill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dirty="0"/>
              <a:t>обращения, </a:t>
            </a:r>
            <a:r>
              <a:rPr lang="ru-RU" dirty="0" smtClean="0"/>
              <a:t>связанные </a:t>
            </a:r>
            <a:br>
              <a:rPr lang="ru-RU" dirty="0" smtClean="0"/>
            </a:br>
            <a:r>
              <a:rPr lang="ru-RU" dirty="0" smtClean="0"/>
              <a:t>с реализацией гражданами избирательного права, которые поступили в </a:t>
            </a:r>
            <a:r>
              <a:rPr lang="ru-RU" dirty="0"/>
              <a:t>день выборов</a:t>
            </a:r>
          </a:p>
        </p:txBody>
      </p:sp>
      <p:sp>
        <p:nvSpPr>
          <p:cNvPr id="16400" name="Text Box 75"/>
          <p:cNvSpPr txBox="1">
            <a:spLocks noChangeArrowheads="1"/>
          </p:cNvSpPr>
          <p:nvPr/>
        </p:nvSpPr>
        <p:spPr bwMode="auto">
          <a:xfrm>
            <a:off x="4135568" y="3756487"/>
            <a:ext cx="3824662" cy="646331"/>
          </a:xfrm>
          <a:prstGeom prst="rect">
            <a:avLst/>
          </a:prstGeom>
          <a:ln>
            <a:noFill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dirty="0"/>
              <a:t>обращения о нарушении</a:t>
            </a:r>
            <a:br>
              <a:rPr lang="ru-RU" dirty="0"/>
            </a:br>
            <a:r>
              <a:rPr lang="ru-RU" dirty="0" smtClean="0"/>
              <a:t>законодательства о </a:t>
            </a:r>
            <a:r>
              <a:rPr lang="ru-RU" dirty="0"/>
              <a:t>выборах</a:t>
            </a:r>
          </a:p>
        </p:txBody>
      </p:sp>
      <p:sp>
        <p:nvSpPr>
          <p:cNvPr id="16401" name="Text Box 75"/>
          <p:cNvSpPr txBox="1">
            <a:spLocks noChangeArrowheads="1"/>
          </p:cNvSpPr>
          <p:nvPr/>
        </p:nvSpPr>
        <p:spPr bwMode="auto">
          <a:xfrm>
            <a:off x="4311237" y="5129324"/>
            <a:ext cx="3708000" cy="923330"/>
          </a:xfrm>
          <a:prstGeom prst="rect">
            <a:avLst/>
          </a:prstGeom>
          <a:ln>
            <a:noFill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dirty="0"/>
              <a:t>обращения о нарушении</a:t>
            </a:r>
            <a:br>
              <a:rPr lang="ru-RU" dirty="0"/>
            </a:br>
            <a:r>
              <a:rPr lang="ru-RU" dirty="0" smtClean="0"/>
              <a:t>законодательства о </a:t>
            </a:r>
            <a:r>
              <a:rPr lang="ru-RU" dirty="0"/>
              <a:t>выборах,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если </a:t>
            </a:r>
            <a:r>
              <a:rPr lang="ru-RU" dirty="0"/>
              <a:t>необходима проверка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0"/>
            <a:ext cx="8136000" cy="900000"/>
          </a:xfrm>
          <a:solidFill>
            <a:srgbClr val="F2E4CA"/>
          </a:solidFill>
          <a:extLst/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>
              <a:defRPr/>
            </a:pPr>
            <a:r>
              <a:rPr lang="ru-RU" sz="2400" b="1" kern="0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Выдвижение кандидатов в депутаты</a:t>
            </a:r>
            <a:br>
              <a:rPr lang="ru-RU" sz="2400" b="1" kern="0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</a:br>
            <a:r>
              <a:rPr lang="ru-RU" sz="2400" b="1" kern="0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местных советов депутатов</a:t>
            </a:r>
          </a:p>
        </p:txBody>
      </p:sp>
      <p:grpSp>
        <p:nvGrpSpPr>
          <p:cNvPr id="18435" name="Группа 6"/>
          <p:cNvGrpSpPr>
            <a:grpSpLocks/>
          </p:cNvGrpSpPr>
          <p:nvPr/>
        </p:nvGrpSpPr>
        <p:grpSpPr bwMode="auto">
          <a:xfrm>
            <a:off x="36506" y="1090803"/>
            <a:ext cx="8139089" cy="5558529"/>
            <a:chOff x="601663" y="1871064"/>
            <a:chExt cx="7460455" cy="3756104"/>
          </a:xfrm>
        </p:grpSpPr>
        <p:sp>
          <p:nvSpPr>
            <p:cNvPr id="18436" name="AutoShape 32"/>
            <p:cNvSpPr>
              <a:spLocks noChangeArrowheads="1"/>
            </p:cNvSpPr>
            <p:nvPr/>
          </p:nvSpPr>
          <p:spPr bwMode="auto">
            <a:xfrm>
              <a:off x="601663" y="1908176"/>
              <a:ext cx="1979612" cy="688975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  <a:ex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ru-RU" sz="1600" dirty="0" smtClean="0">
                  <a:latin typeface="Arial" pitchFamily="34" charset="0"/>
                  <a:cs typeface="Arial" pitchFamily="34" charset="0"/>
                </a:rPr>
                <a:t>политические </a:t>
              </a:r>
            </a:p>
            <a:p>
              <a:pPr algn="ctr"/>
              <a:r>
                <a:rPr lang="ru-RU" sz="1600" dirty="0" smtClean="0">
                  <a:latin typeface="Arial" pitchFamily="34" charset="0"/>
                  <a:cs typeface="Arial" pitchFamily="34" charset="0"/>
                </a:rPr>
                <a:t>партии</a:t>
              </a:r>
              <a:endParaRPr lang="ru-RU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38" name="AutoShape 32"/>
            <p:cNvSpPr>
              <a:spLocks noChangeArrowheads="1"/>
            </p:cNvSpPr>
            <p:nvPr/>
          </p:nvSpPr>
          <p:spPr bwMode="auto">
            <a:xfrm>
              <a:off x="6082506" y="1924051"/>
              <a:ext cx="1979612" cy="688975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  <a:ex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ru-RU" sz="1600" dirty="0" smtClean="0">
                  <a:latin typeface="Arial" pitchFamily="34" charset="0"/>
                  <a:cs typeface="Arial" pitchFamily="34" charset="0"/>
                </a:rPr>
                <a:t>граждане путем</a:t>
              </a:r>
            </a:p>
            <a:p>
              <a:pPr algn="ctr"/>
              <a:r>
                <a:rPr lang="ru-RU" sz="1600" dirty="0" smtClean="0">
                  <a:latin typeface="Arial" pitchFamily="34" charset="0"/>
                  <a:cs typeface="Arial" pitchFamily="34" charset="0"/>
                </a:rPr>
                <a:t>сбора подписей</a:t>
              </a:r>
              <a:endParaRPr lang="ru-RU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40" name="Text Box 74"/>
            <p:cNvSpPr txBox="1">
              <a:spLocks noChangeArrowheads="1"/>
            </p:cNvSpPr>
            <p:nvPr/>
          </p:nvSpPr>
          <p:spPr bwMode="auto">
            <a:xfrm>
              <a:off x="3040256" y="1871064"/>
              <a:ext cx="2592000" cy="989435"/>
            </a:xfrm>
            <a:prstGeom prst="roundRect">
              <a:avLst/>
            </a:prstGeom>
            <a:ln/>
            <a:ex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108000" indent="-108000" eaLnBrk="1" hangingPunct="1">
                <a:buFont typeface="Arial" pitchFamily="34" charset="0"/>
                <a:buChar char="•"/>
              </a:pPr>
              <a:r>
                <a:rPr lang="ru-RU" sz="1600" dirty="0"/>
                <a:t>трудовые </a:t>
              </a:r>
              <a:r>
                <a:rPr lang="ru-RU" sz="1600" dirty="0" smtClean="0"/>
                <a:t>коллективы организаций; </a:t>
              </a:r>
            </a:p>
            <a:p>
              <a:pPr marL="108000" indent="-108000" eaLnBrk="1" hangingPunct="1">
                <a:buFont typeface="Arial" pitchFamily="34" charset="0"/>
                <a:buChar char="•"/>
              </a:pPr>
              <a:r>
                <a:rPr lang="ru-RU" sz="1600" dirty="0" smtClean="0"/>
                <a:t>коллективы структурных подразделений</a:t>
              </a:r>
              <a:endParaRPr lang="ru-RU" sz="1600" dirty="0"/>
            </a:p>
          </p:txBody>
        </p:sp>
        <p:sp>
          <p:nvSpPr>
            <p:cNvPr id="18462" name="AutoShape 32"/>
            <p:cNvSpPr>
              <a:spLocks noChangeArrowheads="1"/>
            </p:cNvSpPr>
            <p:nvPr/>
          </p:nvSpPr>
          <p:spPr bwMode="auto">
            <a:xfrm>
              <a:off x="763588" y="4581127"/>
              <a:ext cx="1522412" cy="1046041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  <a:ex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buFont typeface="Wingdings" pitchFamily="2" charset="2"/>
                <a:buChar char="§"/>
              </a:pPr>
              <a:r>
                <a:rPr lang="ru-RU" sz="1400" b="1" dirty="0" smtClean="0">
                  <a:latin typeface="Arial" pitchFamily="34" charset="0"/>
                  <a:cs typeface="Arial" pitchFamily="34" charset="0"/>
                </a:rPr>
                <a:t>гражданство </a:t>
              </a:r>
            </a:p>
            <a:p>
              <a:pPr marL="108000"/>
              <a:r>
                <a:rPr lang="ru-RU" sz="1400" b="1" dirty="0" smtClean="0">
                  <a:latin typeface="Arial" pitchFamily="34" charset="0"/>
                  <a:cs typeface="Arial" pitchFamily="34" charset="0"/>
                </a:rPr>
                <a:t>Республики </a:t>
              </a:r>
            </a:p>
            <a:p>
              <a:pPr marL="108000"/>
              <a:r>
                <a:rPr lang="ru-RU" sz="1400" b="1" dirty="0" smtClean="0">
                  <a:latin typeface="Arial" pitchFamily="34" charset="0"/>
                  <a:cs typeface="Arial" pitchFamily="34" charset="0"/>
                </a:rPr>
                <a:t>Беларусь или</a:t>
              </a:r>
            </a:p>
            <a:p>
              <a:pPr>
                <a:buFont typeface="Wingdings" pitchFamily="2" charset="2"/>
                <a:buChar char="§"/>
              </a:pPr>
              <a:r>
                <a:rPr lang="ru-RU" sz="1400" b="1" dirty="0" smtClean="0">
                  <a:latin typeface="Arial" pitchFamily="34" charset="0"/>
                  <a:cs typeface="Arial" pitchFamily="34" charset="0"/>
                </a:rPr>
                <a:t>гражданство </a:t>
              </a:r>
            </a:p>
            <a:p>
              <a:pPr marL="72000"/>
              <a:r>
                <a:rPr lang="ru-RU" sz="1400" b="1" dirty="0" smtClean="0">
                  <a:latin typeface="Arial" pitchFamily="34" charset="0"/>
                  <a:cs typeface="Arial" pitchFamily="34" charset="0"/>
                </a:rPr>
                <a:t>Российской </a:t>
              </a:r>
            </a:p>
            <a:p>
              <a:pPr marL="72000"/>
              <a:r>
                <a:rPr lang="ru-RU" sz="1400" b="1" dirty="0" smtClean="0">
                  <a:latin typeface="Arial" pitchFamily="34" charset="0"/>
                  <a:cs typeface="Arial" pitchFamily="34" charset="0"/>
                </a:rPr>
                <a:t>Федерации</a:t>
              </a:r>
            </a:p>
            <a:p>
              <a:endParaRPr lang="ru-RU" sz="14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60" name="AutoShape 32"/>
            <p:cNvSpPr>
              <a:spLocks noChangeArrowheads="1"/>
            </p:cNvSpPr>
            <p:nvPr/>
          </p:nvSpPr>
          <p:spPr bwMode="auto">
            <a:xfrm>
              <a:off x="2458828" y="4582716"/>
              <a:ext cx="1522412" cy="93345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  <a:ex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ru-RU" sz="1400" b="1" dirty="0" smtClean="0">
                  <a:latin typeface="Arial" pitchFamily="34" charset="0"/>
                  <a:cs typeface="Arial" pitchFamily="34" charset="0"/>
                </a:rPr>
                <a:t>достижение</a:t>
              </a:r>
            </a:p>
            <a:p>
              <a:pPr algn="ctr"/>
              <a:r>
                <a:rPr lang="ru-RU" sz="1400" b="1" dirty="0" smtClean="0">
                  <a:latin typeface="Arial" pitchFamily="34" charset="0"/>
                  <a:cs typeface="Arial" pitchFamily="34" charset="0"/>
                </a:rPr>
                <a:t>возраста</a:t>
              </a:r>
            </a:p>
            <a:p>
              <a:pPr algn="ctr"/>
              <a:r>
                <a:rPr lang="ru-RU" sz="1400" b="1" dirty="0" smtClean="0">
                  <a:latin typeface="Arial" pitchFamily="34" charset="0"/>
                  <a:cs typeface="Arial" pitchFamily="34" charset="0"/>
                </a:rPr>
                <a:t>18 лет</a:t>
              </a:r>
              <a:endParaRPr lang="ru-RU" sz="14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58" name="AutoShape 32"/>
            <p:cNvSpPr>
              <a:spLocks noChangeArrowheads="1"/>
            </p:cNvSpPr>
            <p:nvPr/>
          </p:nvSpPr>
          <p:spPr bwMode="auto">
            <a:xfrm>
              <a:off x="4213573" y="4605454"/>
              <a:ext cx="2045897" cy="92440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  <a:ex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ru-RU" sz="1400" b="1" dirty="0" smtClean="0">
                  <a:latin typeface="Arial" pitchFamily="34" charset="0"/>
                  <a:cs typeface="Arial" pitchFamily="34" charset="0"/>
                </a:rPr>
                <a:t>работа </a:t>
              </a:r>
              <a:r>
                <a:rPr lang="ru-RU" sz="1400" b="1" dirty="0" smtClean="0">
                  <a:latin typeface="Arial" pitchFamily="34" charset="0"/>
                  <a:cs typeface="Arial" pitchFamily="34" charset="0"/>
                </a:rPr>
                <a:t>или проживание</a:t>
              </a:r>
            </a:p>
            <a:p>
              <a:pPr algn="ctr"/>
              <a:r>
                <a:rPr lang="ru-RU" sz="1400" b="1" dirty="0" smtClean="0">
                  <a:latin typeface="Arial" pitchFamily="34" charset="0"/>
                  <a:cs typeface="Arial" pitchFamily="34" charset="0"/>
                </a:rPr>
                <a:t>на территории </a:t>
              </a:r>
              <a:endParaRPr lang="ru-RU" sz="1400" b="1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ru-RU" sz="1400" b="1" dirty="0" smtClean="0">
                  <a:latin typeface="Arial" pitchFamily="34" charset="0"/>
                  <a:cs typeface="Arial" pitchFamily="34" charset="0"/>
                </a:rPr>
                <a:t>местного Совета</a:t>
              </a:r>
            </a:p>
            <a:p>
              <a:pPr algn="ctr"/>
              <a:r>
                <a:rPr lang="ru-RU" sz="1400" b="1" dirty="0" smtClean="0">
                  <a:latin typeface="Arial" pitchFamily="34" charset="0"/>
                  <a:cs typeface="Arial" pitchFamily="34" charset="0"/>
                </a:rPr>
                <a:t>депутатов</a:t>
              </a:r>
              <a:endParaRPr lang="ru-RU" sz="14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56" name="AutoShape 32"/>
            <p:cNvSpPr>
              <a:spLocks noChangeArrowheads="1"/>
            </p:cNvSpPr>
            <p:nvPr/>
          </p:nvSpPr>
          <p:spPr bwMode="auto">
            <a:xfrm>
              <a:off x="6539706" y="4582716"/>
              <a:ext cx="1522412" cy="93345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  <a:ex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ru-RU" sz="1400" b="1" dirty="0" smtClean="0">
                  <a:latin typeface="Arial" pitchFamily="34" charset="0"/>
                  <a:cs typeface="Arial" pitchFamily="34" charset="0"/>
                </a:rPr>
                <a:t>отсутствие</a:t>
              </a:r>
            </a:p>
            <a:p>
              <a:pPr algn="ctr"/>
              <a:r>
                <a:rPr lang="ru-RU" sz="1400" b="1" dirty="0" smtClean="0">
                  <a:latin typeface="Arial" pitchFamily="34" charset="0"/>
                  <a:cs typeface="Arial" pitchFamily="34" charset="0"/>
                </a:rPr>
                <a:t>судимости</a:t>
              </a:r>
              <a:endParaRPr lang="ru-RU" sz="1400" b="1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8446" name="Группа 5"/>
            <p:cNvGrpSpPr>
              <a:grpSpLocks/>
            </p:cNvGrpSpPr>
            <p:nvPr/>
          </p:nvGrpSpPr>
          <p:grpSpPr bwMode="auto">
            <a:xfrm>
              <a:off x="725488" y="3316089"/>
              <a:ext cx="7185025" cy="688975"/>
              <a:chOff x="725488" y="3184526"/>
              <a:chExt cx="7185025" cy="688975"/>
            </a:xfrm>
          </p:grpSpPr>
          <p:sp>
            <p:nvSpPr>
              <p:cNvPr id="18454" name="AutoShape 32"/>
              <p:cNvSpPr>
                <a:spLocks noChangeArrowheads="1"/>
              </p:cNvSpPr>
              <p:nvPr/>
            </p:nvSpPr>
            <p:spPr bwMode="auto">
              <a:xfrm>
                <a:off x="725488" y="3184526"/>
                <a:ext cx="7185025" cy="688975"/>
              </a:xfrm>
              <a:prstGeom prst="roundRect">
                <a:avLst>
                  <a:gd name="adj" fmla="val 16667"/>
                </a:avLst>
              </a:prstGeom>
              <a:ln>
                <a:headEnd/>
                <a:tailEnd/>
              </a:ln>
              <a:extLst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ru-RU" dirty="0"/>
              </a:p>
            </p:txBody>
          </p:sp>
          <p:sp>
            <p:nvSpPr>
              <p:cNvPr id="18455" name="Text Box 74"/>
              <p:cNvSpPr txBox="1">
                <a:spLocks noChangeArrowheads="1"/>
              </p:cNvSpPr>
              <p:nvPr/>
            </p:nvSpPr>
            <p:spPr bwMode="auto">
              <a:xfrm>
                <a:off x="733425" y="3319463"/>
                <a:ext cx="7177087" cy="33364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ru-RU" sz="2200" b="1" dirty="0">
                    <a:solidFill>
                      <a:srgbClr val="008000"/>
                    </a:solidFill>
                  </a:rPr>
                  <a:t>гражданин, выдвигаемый кандидатом в депутаты</a:t>
                </a:r>
              </a:p>
            </p:txBody>
          </p:sp>
        </p:grpSp>
        <p:sp>
          <p:nvSpPr>
            <p:cNvPr id="41" name="Стрелка вниз 40"/>
            <p:cNvSpPr/>
            <p:nvPr/>
          </p:nvSpPr>
          <p:spPr bwMode="auto">
            <a:xfrm>
              <a:off x="1427163" y="2719298"/>
              <a:ext cx="328612" cy="49365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45" name="Стрелка вниз 44"/>
            <p:cNvSpPr/>
            <p:nvPr/>
          </p:nvSpPr>
          <p:spPr bwMode="auto">
            <a:xfrm>
              <a:off x="1403350" y="4085986"/>
              <a:ext cx="258763" cy="422229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46" name="Стрелка вниз 45"/>
            <p:cNvSpPr/>
            <p:nvPr/>
          </p:nvSpPr>
          <p:spPr bwMode="auto">
            <a:xfrm>
              <a:off x="4171950" y="2910414"/>
              <a:ext cx="328612" cy="405676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47" name="Стрелка вниз 46"/>
            <p:cNvSpPr/>
            <p:nvPr/>
          </p:nvSpPr>
          <p:spPr bwMode="auto">
            <a:xfrm>
              <a:off x="6888163" y="2719298"/>
              <a:ext cx="330200" cy="49365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48" name="Стрелка вниз 47"/>
            <p:cNvSpPr/>
            <p:nvPr/>
          </p:nvSpPr>
          <p:spPr bwMode="auto">
            <a:xfrm>
              <a:off x="3025116" y="4085986"/>
              <a:ext cx="258762" cy="422229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49" name="Стрелка вниз 48"/>
            <p:cNvSpPr/>
            <p:nvPr/>
          </p:nvSpPr>
          <p:spPr bwMode="auto">
            <a:xfrm>
              <a:off x="4977759" y="4085986"/>
              <a:ext cx="258762" cy="422229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50" name="Стрелка вниз 49"/>
            <p:cNvSpPr/>
            <p:nvPr/>
          </p:nvSpPr>
          <p:spPr bwMode="auto">
            <a:xfrm>
              <a:off x="7300912" y="4099243"/>
              <a:ext cx="258763" cy="422229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</p:grp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88" y="4485748"/>
            <a:ext cx="414337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5728" y="4505366"/>
            <a:ext cx="414337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1026" y="4505366"/>
            <a:ext cx="414337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0"/>
            <a:ext cx="8136000" cy="1044575"/>
          </a:xfrm>
          <a:solidFill>
            <a:srgbClr val="F2E4CA"/>
          </a:solidFill>
          <a:extLst/>
        </p:spPr>
        <p:txBody>
          <a:bodyPr wrap="square" numCol="1" anchor="ctr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ru-RU" sz="2400" kern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/>
            </a:r>
            <a:br>
              <a:rPr lang="ru-RU" sz="2400" kern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</a:br>
            <a:r>
              <a:rPr lang="ru-RU" sz="2400" kern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ПЕРИОД ВЫДВИЖЕНИЯ </a:t>
            </a:r>
            <a:br>
              <a:rPr lang="ru-RU" sz="2400" kern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</a:br>
            <a:r>
              <a:rPr lang="ru-RU" sz="2400" kern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КАНДИДАТОВ В ДЕПУТАТЫ</a:t>
            </a:r>
            <a:br>
              <a:rPr lang="ru-RU" sz="2400" kern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</a:br>
            <a:endParaRPr lang="ru-RU" sz="2400" kern="0" cap="none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9459" name="Group 13"/>
          <p:cNvGrpSpPr>
            <a:grpSpLocks/>
          </p:cNvGrpSpPr>
          <p:nvPr/>
        </p:nvGrpSpPr>
        <p:grpSpPr bwMode="auto">
          <a:xfrm>
            <a:off x="89063" y="1807149"/>
            <a:ext cx="8196177" cy="3948410"/>
            <a:chOff x="30" y="1716"/>
            <a:chExt cx="5426" cy="601"/>
          </a:xfrm>
        </p:grpSpPr>
        <p:cxnSp>
          <p:nvCxnSpPr>
            <p:cNvPr id="19461" name="Прямая соединительная линия 8"/>
            <p:cNvCxnSpPr>
              <a:cxnSpLocks noChangeShapeType="1"/>
            </p:cNvCxnSpPr>
            <p:nvPr/>
          </p:nvCxnSpPr>
          <p:spPr bwMode="auto">
            <a:xfrm>
              <a:off x="350" y="1786"/>
              <a:ext cx="4499" cy="5"/>
            </a:xfrm>
            <a:prstGeom prst="line">
              <a:avLst/>
            </a:prstGeom>
            <a:noFill/>
            <a:ln w="76200" algn="ctr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63" name="Прямая соединительная линия 54"/>
            <p:cNvCxnSpPr>
              <a:cxnSpLocks noChangeShapeType="1"/>
            </p:cNvCxnSpPr>
            <p:nvPr/>
          </p:nvCxnSpPr>
          <p:spPr bwMode="auto">
            <a:xfrm>
              <a:off x="366" y="1790"/>
              <a:ext cx="0" cy="167"/>
            </a:xfrm>
            <a:prstGeom prst="line">
              <a:avLst/>
            </a:prstGeom>
            <a:ln>
              <a:solidFill>
                <a:srgbClr val="009900"/>
              </a:solidFill>
              <a:headEnd type="oval" w="med" len="med"/>
              <a:tailEnd type="triangle" w="med" len="med"/>
            </a:ln>
            <a:extLst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7416" name="Прямая соединительная линия 57"/>
            <p:cNvCxnSpPr>
              <a:cxnSpLocks noChangeShapeType="1"/>
            </p:cNvCxnSpPr>
            <p:nvPr/>
          </p:nvCxnSpPr>
          <p:spPr bwMode="auto">
            <a:xfrm flipV="1">
              <a:off x="4875" y="1791"/>
              <a:ext cx="0" cy="217"/>
            </a:xfrm>
            <a:prstGeom prst="line">
              <a:avLst/>
            </a:prstGeom>
            <a:ln>
              <a:solidFill>
                <a:srgbClr val="009900"/>
              </a:solidFill>
              <a:headEnd type="oval" w="med" len="med"/>
              <a:tailEnd type="oval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sp>
          <p:nvSpPr>
            <p:cNvPr id="19466" name="Text Box 74"/>
            <p:cNvSpPr txBox="1">
              <a:spLocks noChangeArrowheads="1"/>
            </p:cNvSpPr>
            <p:nvPr/>
          </p:nvSpPr>
          <p:spPr bwMode="auto">
            <a:xfrm>
              <a:off x="471" y="1716"/>
              <a:ext cx="2530" cy="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600" b="1" dirty="0" smtClean="0">
                  <a:solidFill>
                    <a:srgbClr val="009900"/>
                  </a:solidFill>
                </a:rPr>
                <a:t>ВЫДВИЖЕНИЕ КАНДИДАТОВ</a:t>
              </a:r>
              <a:endParaRPr lang="ru-RU" sz="1600" b="1" dirty="0">
                <a:solidFill>
                  <a:srgbClr val="009900"/>
                </a:solidFill>
              </a:endParaRPr>
            </a:p>
          </p:txBody>
        </p:sp>
        <p:sp>
          <p:nvSpPr>
            <p:cNvPr id="17418" name="Text Box 74"/>
            <p:cNvSpPr txBox="1">
              <a:spLocks noChangeArrowheads="1"/>
            </p:cNvSpPr>
            <p:nvPr/>
          </p:nvSpPr>
          <p:spPr bwMode="auto">
            <a:xfrm>
              <a:off x="30" y="1959"/>
              <a:ext cx="1192" cy="358"/>
            </a:xfrm>
            <a:prstGeom prst="roundRect">
              <a:avLst/>
            </a:prstGeom>
            <a:ln>
              <a:solidFill>
                <a:srgbClr val="009900"/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ru-RU" sz="1600" dirty="0" smtClean="0">
                  <a:solidFill>
                    <a:srgbClr val="009900"/>
                  </a:solidFill>
                </a:rPr>
                <a:t>70 дней </a:t>
              </a:r>
              <a:br>
                <a:rPr lang="ru-RU" sz="1600" dirty="0" smtClean="0">
                  <a:solidFill>
                    <a:srgbClr val="009900"/>
                  </a:solidFill>
                </a:rPr>
              </a:br>
              <a:r>
                <a:rPr lang="ru-RU" sz="1600" dirty="0" smtClean="0">
                  <a:solidFill>
                    <a:srgbClr val="009900"/>
                  </a:solidFill>
                </a:rPr>
                <a:t>до выборов</a:t>
              </a:r>
            </a:p>
            <a:p>
              <a:pPr algn="ctr" eaLnBrk="1" hangingPunct="1">
                <a:defRPr/>
              </a:pPr>
              <a:endParaRPr lang="ru-RU" sz="1600" dirty="0" smtClean="0">
                <a:solidFill>
                  <a:srgbClr val="009900"/>
                </a:solidFill>
              </a:endParaRPr>
            </a:p>
            <a:p>
              <a:pPr algn="ctr" eaLnBrk="1" hangingPunct="1">
                <a:defRPr/>
              </a:pPr>
              <a:endParaRPr lang="ru-RU" sz="1600" dirty="0" smtClean="0">
                <a:solidFill>
                  <a:srgbClr val="009900"/>
                </a:solidFill>
              </a:endParaRPr>
            </a:p>
            <a:p>
              <a:pPr algn="ctr" eaLnBrk="1" hangingPunct="1">
                <a:defRPr/>
              </a:pPr>
              <a:r>
                <a:rPr lang="ru-RU" b="1" dirty="0">
                  <a:solidFill>
                    <a:srgbClr val="009900"/>
                  </a:solidFill>
                </a:rPr>
                <a:t>12 января </a:t>
              </a:r>
              <a:r>
                <a:rPr lang="ru-RU" sz="1600" b="1" dirty="0">
                  <a:solidFill>
                    <a:srgbClr val="009900"/>
                  </a:solidFill>
                </a:rPr>
                <a:t>2014 г.</a:t>
              </a:r>
            </a:p>
            <a:p>
              <a:pPr algn="ctr" eaLnBrk="1" hangingPunct="1">
                <a:defRPr/>
              </a:pPr>
              <a:endParaRPr lang="ru-RU" sz="1600" dirty="0" smtClean="0">
                <a:solidFill>
                  <a:srgbClr val="009900"/>
                </a:solidFill>
              </a:endParaRPr>
            </a:p>
          </p:txBody>
        </p:sp>
        <p:sp>
          <p:nvSpPr>
            <p:cNvPr id="17419" name="Text Box 74"/>
            <p:cNvSpPr txBox="1">
              <a:spLocks noChangeArrowheads="1"/>
            </p:cNvSpPr>
            <p:nvPr/>
          </p:nvSpPr>
          <p:spPr bwMode="auto">
            <a:xfrm>
              <a:off x="2405" y="1993"/>
              <a:ext cx="1192" cy="315"/>
            </a:xfrm>
            <a:prstGeom prst="roundRect">
              <a:avLst/>
            </a:prstGeom>
            <a:ln>
              <a:solidFill>
                <a:srgbClr val="009900"/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ru-RU" sz="1600" dirty="0" smtClean="0">
                  <a:solidFill>
                    <a:srgbClr val="009900"/>
                  </a:solidFill>
                </a:rPr>
                <a:t>40 дней </a:t>
              </a:r>
              <a:br>
                <a:rPr lang="ru-RU" sz="1600" dirty="0" smtClean="0">
                  <a:solidFill>
                    <a:srgbClr val="009900"/>
                  </a:solidFill>
                </a:rPr>
              </a:br>
              <a:r>
                <a:rPr lang="ru-RU" sz="1600" dirty="0" smtClean="0">
                  <a:solidFill>
                    <a:srgbClr val="009900"/>
                  </a:solidFill>
                </a:rPr>
                <a:t>до выборов</a:t>
              </a:r>
            </a:p>
            <a:p>
              <a:pPr algn="ctr" eaLnBrk="1" hangingPunct="1">
                <a:defRPr/>
              </a:pPr>
              <a:endParaRPr lang="ru-RU" sz="1600" dirty="0" smtClean="0">
                <a:solidFill>
                  <a:srgbClr val="009900"/>
                </a:solidFill>
              </a:endParaRPr>
            </a:p>
            <a:p>
              <a:pPr algn="ctr" eaLnBrk="1" hangingPunct="1">
                <a:defRPr/>
              </a:pPr>
              <a:r>
                <a:rPr lang="ru-RU" b="1" dirty="0" smtClean="0">
                  <a:solidFill>
                    <a:srgbClr val="009900"/>
                  </a:solidFill>
                </a:rPr>
                <a:t>10 февраля </a:t>
              </a:r>
              <a:r>
                <a:rPr lang="ru-RU" sz="1600" b="1" dirty="0" smtClean="0">
                  <a:solidFill>
                    <a:srgbClr val="009900"/>
                  </a:solidFill>
                </a:rPr>
                <a:t>2014 г.</a:t>
              </a:r>
            </a:p>
            <a:p>
              <a:pPr algn="ctr" eaLnBrk="1" hangingPunct="1">
                <a:defRPr/>
              </a:pPr>
              <a:endParaRPr lang="ru-RU" sz="1600" dirty="0" smtClean="0">
                <a:solidFill>
                  <a:srgbClr val="009900"/>
                </a:solidFill>
              </a:endParaRPr>
            </a:p>
          </p:txBody>
        </p:sp>
        <p:sp>
          <p:nvSpPr>
            <p:cNvPr id="17420" name="Text Box 74"/>
            <p:cNvSpPr txBox="1">
              <a:spLocks noChangeArrowheads="1"/>
            </p:cNvSpPr>
            <p:nvPr/>
          </p:nvSpPr>
          <p:spPr bwMode="auto">
            <a:xfrm>
              <a:off x="4169" y="2008"/>
              <a:ext cx="1287" cy="309"/>
            </a:xfrm>
            <a:prstGeom prst="roundRect">
              <a:avLst/>
            </a:prstGeom>
            <a:ln>
              <a:solidFill>
                <a:srgbClr val="009900"/>
              </a:solidFill>
            </a:ln>
            <a:scene3d>
              <a:camera prst="obliqueBottomLeft"/>
              <a:lightRig rig="threePt" dir="t"/>
            </a:scene3d>
            <a:sp3d>
              <a:bevelT prst="angle"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ru-RU" sz="1400" b="1" dirty="0" smtClean="0">
                  <a:solidFill>
                    <a:srgbClr val="C00000"/>
                  </a:solidFill>
                </a:rPr>
                <a:t>ДЕНЬ</a:t>
              </a:r>
            </a:p>
            <a:p>
              <a:pPr algn="ctr" eaLnBrk="1" hangingPunct="1">
                <a:defRPr/>
              </a:pPr>
              <a:r>
                <a:rPr lang="ru-RU" sz="1400" b="1" dirty="0" smtClean="0">
                  <a:solidFill>
                    <a:srgbClr val="C00000"/>
                  </a:solidFill>
                </a:rPr>
                <a:t>ВЫБОРОВ</a:t>
              </a:r>
            </a:p>
            <a:p>
              <a:pPr algn="ctr" eaLnBrk="1" hangingPunct="1">
                <a:defRPr/>
              </a:pPr>
              <a:endParaRPr lang="ru-RU" sz="1600" dirty="0" smtClean="0">
                <a:solidFill>
                  <a:srgbClr val="009900"/>
                </a:solidFill>
              </a:endParaRPr>
            </a:p>
            <a:p>
              <a:pPr algn="ctr" eaLnBrk="1" hangingPunct="1">
                <a:defRPr/>
              </a:pPr>
              <a:endParaRPr lang="ru-RU" sz="1600" b="1" dirty="0" smtClean="0">
                <a:solidFill>
                  <a:srgbClr val="009900"/>
                </a:solidFill>
              </a:endParaRPr>
            </a:p>
            <a:p>
              <a:pPr algn="ctr" eaLnBrk="1" hangingPunct="1">
                <a:defRPr/>
              </a:pPr>
              <a:r>
                <a:rPr lang="ru-RU" b="1" dirty="0" smtClean="0">
                  <a:solidFill>
                    <a:srgbClr val="009900"/>
                  </a:solidFill>
                </a:rPr>
                <a:t>23 марта </a:t>
              </a:r>
              <a:br>
                <a:rPr lang="ru-RU" b="1" dirty="0" smtClean="0">
                  <a:solidFill>
                    <a:srgbClr val="009900"/>
                  </a:solidFill>
                </a:rPr>
              </a:br>
              <a:r>
                <a:rPr lang="ru-RU" sz="1600" b="1" dirty="0" smtClean="0">
                  <a:solidFill>
                    <a:srgbClr val="009900"/>
                  </a:solidFill>
                </a:rPr>
                <a:t>2014 г.</a:t>
              </a:r>
              <a:endParaRPr lang="ru-RU" b="1" dirty="0" smtClean="0">
                <a:solidFill>
                  <a:srgbClr val="009900"/>
                </a:solidFill>
              </a:endParaRPr>
            </a:p>
          </p:txBody>
        </p:sp>
      </p:grpSp>
      <p:cxnSp>
        <p:nvCxnSpPr>
          <p:cNvPr id="3" name="Прямая соединительная линия 2"/>
          <p:cNvCxnSpPr/>
          <p:nvPr/>
        </p:nvCxnSpPr>
        <p:spPr>
          <a:xfrm flipH="1">
            <a:off x="4760549" y="1578018"/>
            <a:ext cx="7047" cy="496009"/>
          </a:xfrm>
          <a:prstGeom prst="line">
            <a:avLst/>
          </a:prstGeom>
          <a:ln>
            <a:solidFill>
              <a:srgbClr val="C4163B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H="1" flipV="1">
            <a:off x="593583" y="1599952"/>
            <a:ext cx="3021" cy="948149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72435" y="1719655"/>
            <a:ext cx="4212659" cy="1"/>
          </a:xfrm>
          <a:prstGeom prst="straightConnector1">
            <a:avLst/>
          </a:prstGeom>
          <a:ln>
            <a:solidFill>
              <a:srgbClr val="0099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 стрелкой 3"/>
          <p:cNvCxnSpPr/>
          <p:nvPr/>
        </p:nvCxnSpPr>
        <p:spPr>
          <a:xfrm>
            <a:off x="4759039" y="2074027"/>
            <a:ext cx="0" cy="1514831"/>
          </a:xfrm>
          <a:prstGeom prst="straightConnector1">
            <a:avLst/>
          </a:prstGeom>
          <a:ln>
            <a:solidFill>
              <a:srgbClr val="009900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7463594" y="1719655"/>
            <a:ext cx="0" cy="523170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136000" cy="900000"/>
          </a:xfrm>
          <a:solidFill>
            <a:srgbClr val="F2E4CA"/>
          </a:solidFill>
        </p:spPr>
        <p:txBody>
          <a:bodyPr/>
          <a:lstStyle/>
          <a:p>
            <a:pPr algn="ctr"/>
            <a:r>
              <a:rPr lang="ru-RU" sz="2400" kern="0" dirty="0">
                <a:ln w="10541" cmpd="sng">
                  <a:solidFill>
                    <a:srgbClr val="7A7A7A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7A7A7A">
                        <a:tint val="40000"/>
                        <a:satMod val="250000"/>
                      </a:srgbClr>
                    </a:gs>
                    <a:gs pos="9000">
                      <a:srgbClr val="7A7A7A">
                        <a:tint val="52000"/>
                        <a:satMod val="300000"/>
                      </a:srgbClr>
                    </a:gs>
                    <a:gs pos="50000">
                      <a:srgbClr val="7A7A7A">
                        <a:shade val="20000"/>
                        <a:satMod val="300000"/>
                      </a:srgbClr>
                    </a:gs>
                    <a:gs pos="79000">
                      <a:srgbClr val="7A7A7A">
                        <a:tint val="52000"/>
                        <a:satMod val="300000"/>
                      </a:srgbClr>
                    </a:gs>
                    <a:gs pos="100000">
                      <a:srgbClr val="7A7A7A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Выдвижение кандидатов в депутаты</a:t>
            </a:r>
            <a:br>
              <a:rPr lang="ru-RU" sz="2400" kern="0" dirty="0">
                <a:ln w="10541" cmpd="sng">
                  <a:solidFill>
                    <a:srgbClr val="7A7A7A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7A7A7A">
                        <a:tint val="40000"/>
                        <a:satMod val="250000"/>
                      </a:srgbClr>
                    </a:gs>
                    <a:gs pos="9000">
                      <a:srgbClr val="7A7A7A">
                        <a:tint val="52000"/>
                        <a:satMod val="300000"/>
                      </a:srgbClr>
                    </a:gs>
                    <a:gs pos="50000">
                      <a:srgbClr val="7A7A7A">
                        <a:shade val="20000"/>
                        <a:satMod val="300000"/>
                      </a:srgbClr>
                    </a:gs>
                    <a:gs pos="79000">
                      <a:srgbClr val="7A7A7A">
                        <a:tint val="52000"/>
                        <a:satMod val="300000"/>
                      </a:srgbClr>
                    </a:gs>
                    <a:gs pos="100000">
                      <a:srgbClr val="7A7A7A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</a:br>
            <a:r>
              <a:rPr lang="ru-RU" sz="2400" kern="0" dirty="0" smtClean="0">
                <a:ln w="10541" cmpd="sng">
                  <a:solidFill>
                    <a:srgbClr val="7A7A7A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7A7A7A">
                        <a:tint val="40000"/>
                        <a:satMod val="250000"/>
                      </a:srgbClr>
                    </a:gs>
                    <a:gs pos="9000">
                      <a:srgbClr val="7A7A7A">
                        <a:tint val="52000"/>
                        <a:satMod val="300000"/>
                      </a:srgbClr>
                    </a:gs>
                    <a:gs pos="50000">
                      <a:srgbClr val="7A7A7A">
                        <a:shade val="20000"/>
                        <a:satMod val="300000"/>
                      </a:srgbClr>
                    </a:gs>
                    <a:gs pos="79000">
                      <a:srgbClr val="7A7A7A">
                        <a:tint val="52000"/>
                        <a:satMod val="300000"/>
                      </a:srgbClr>
                    </a:gs>
                    <a:gs pos="100000">
                      <a:srgbClr val="7A7A7A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политическими партиями</a:t>
            </a:r>
            <a:endParaRPr lang="ru-RU" dirty="0"/>
          </a:p>
        </p:txBody>
      </p:sp>
      <p:sp>
        <p:nvSpPr>
          <p:cNvPr id="5" name="Полилиния 4"/>
          <p:cNvSpPr/>
          <p:nvPr/>
        </p:nvSpPr>
        <p:spPr>
          <a:xfrm>
            <a:off x="0" y="5944904"/>
            <a:ext cx="8039100" cy="936000"/>
          </a:xfrm>
          <a:custGeom>
            <a:avLst/>
            <a:gdLst>
              <a:gd name="connsiteX0" fmla="*/ 0 w 8039100"/>
              <a:gd name="connsiteY0" fmla="*/ 0 h 995795"/>
              <a:gd name="connsiteX1" fmla="*/ 8039100 w 8039100"/>
              <a:gd name="connsiteY1" fmla="*/ 0 h 995795"/>
              <a:gd name="connsiteX2" fmla="*/ 8039100 w 8039100"/>
              <a:gd name="connsiteY2" fmla="*/ 995795 h 995795"/>
              <a:gd name="connsiteX3" fmla="*/ 0 w 8039100"/>
              <a:gd name="connsiteY3" fmla="*/ 995795 h 995795"/>
              <a:gd name="connsiteX4" fmla="*/ 0 w 8039100"/>
              <a:gd name="connsiteY4" fmla="*/ 0 h 995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39100" h="995795">
                <a:moveTo>
                  <a:pt x="0" y="0"/>
                </a:moveTo>
                <a:lnTo>
                  <a:pt x="8039100" y="0"/>
                </a:lnTo>
                <a:lnTo>
                  <a:pt x="8039100" y="995795"/>
                </a:lnTo>
                <a:lnTo>
                  <a:pt x="0" y="995795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2240" tIns="142240" rIns="142240" bIns="600306" numCol="1" spcCol="127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kern="1200" dirty="0" smtClean="0">
                <a:solidFill>
                  <a:srgbClr val="FBE0BD"/>
                </a:solidFill>
                <a:latin typeface="Arial" pitchFamily="34" charset="0"/>
                <a:cs typeface="Arial" pitchFamily="34" charset="0"/>
              </a:rPr>
              <a:t>выдвигаемый гражданин</a:t>
            </a:r>
          </a:p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000" kern="1200" dirty="0"/>
          </a:p>
        </p:txBody>
      </p:sp>
      <p:sp>
        <p:nvSpPr>
          <p:cNvPr id="6" name="Полилиния 5"/>
          <p:cNvSpPr/>
          <p:nvPr/>
        </p:nvSpPr>
        <p:spPr>
          <a:xfrm>
            <a:off x="0" y="6390000"/>
            <a:ext cx="8039100" cy="468000"/>
          </a:xfrm>
          <a:custGeom>
            <a:avLst/>
            <a:gdLst>
              <a:gd name="connsiteX0" fmla="*/ 0 w 8039100"/>
              <a:gd name="connsiteY0" fmla="*/ 0 h 668787"/>
              <a:gd name="connsiteX1" fmla="*/ 8039100 w 8039100"/>
              <a:gd name="connsiteY1" fmla="*/ 0 h 668787"/>
              <a:gd name="connsiteX2" fmla="*/ 8039100 w 8039100"/>
              <a:gd name="connsiteY2" fmla="*/ 668787 h 668787"/>
              <a:gd name="connsiteX3" fmla="*/ 0 w 8039100"/>
              <a:gd name="connsiteY3" fmla="*/ 668787 h 668787"/>
              <a:gd name="connsiteX4" fmla="*/ 0 w 8039100"/>
              <a:gd name="connsiteY4" fmla="*/ 0 h 668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39100" h="668787">
                <a:moveTo>
                  <a:pt x="0" y="0"/>
                </a:moveTo>
                <a:lnTo>
                  <a:pt x="8039100" y="0"/>
                </a:lnTo>
                <a:lnTo>
                  <a:pt x="8039100" y="668787"/>
                </a:lnTo>
                <a:lnTo>
                  <a:pt x="0" y="668787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chilly" dir="t"/>
          </a:scene3d>
          <a:sp3d z="12700" extrusionH="1700" prstMaterial="dkEdge">
            <a:bevelT w="25400" h="6350" prst="softRound"/>
            <a:bevelB w="0" h="0" prst="convex"/>
          </a:sp3d>
        </p:spPr>
        <p:style>
          <a:ln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2240" tIns="25400" rIns="142240" bIns="2540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kern="1200" dirty="0" smtClean="0">
                <a:latin typeface="Arial" pitchFamily="34" charset="0"/>
                <a:cs typeface="Arial" pitchFamily="34" charset="0"/>
              </a:rPr>
              <a:t>проживать или работать на территории области, г. Минска</a:t>
            </a:r>
            <a:endParaRPr lang="ru-RU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олилиния 6"/>
          <p:cNvSpPr/>
          <p:nvPr/>
        </p:nvSpPr>
        <p:spPr>
          <a:xfrm>
            <a:off x="9334" y="3448798"/>
            <a:ext cx="8039101" cy="2496105"/>
          </a:xfrm>
          <a:custGeom>
            <a:avLst/>
            <a:gdLst>
              <a:gd name="connsiteX0" fmla="*/ 0 w 8039100"/>
              <a:gd name="connsiteY0" fmla="*/ 857359 h 2447989"/>
              <a:gd name="connsiteX1" fmla="*/ 3713551 w 8039100"/>
              <a:gd name="connsiteY1" fmla="*/ 857359 h 2447989"/>
              <a:gd name="connsiteX2" fmla="*/ 3713551 w 8039100"/>
              <a:gd name="connsiteY2" fmla="*/ 611997 h 2447989"/>
              <a:gd name="connsiteX3" fmla="*/ 3407553 w 8039100"/>
              <a:gd name="connsiteY3" fmla="*/ 611997 h 2447989"/>
              <a:gd name="connsiteX4" fmla="*/ 4019550 w 8039100"/>
              <a:gd name="connsiteY4" fmla="*/ 0 h 2447989"/>
              <a:gd name="connsiteX5" fmla="*/ 4631547 w 8039100"/>
              <a:gd name="connsiteY5" fmla="*/ 611997 h 2447989"/>
              <a:gd name="connsiteX6" fmla="*/ 4325549 w 8039100"/>
              <a:gd name="connsiteY6" fmla="*/ 611997 h 2447989"/>
              <a:gd name="connsiteX7" fmla="*/ 4325549 w 8039100"/>
              <a:gd name="connsiteY7" fmla="*/ 857359 h 2447989"/>
              <a:gd name="connsiteX8" fmla="*/ 8039100 w 8039100"/>
              <a:gd name="connsiteY8" fmla="*/ 857359 h 2447989"/>
              <a:gd name="connsiteX9" fmla="*/ 8039100 w 8039100"/>
              <a:gd name="connsiteY9" fmla="*/ 2447989 h 2447989"/>
              <a:gd name="connsiteX10" fmla="*/ 0 w 8039100"/>
              <a:gd name="connsiteY10" fmla="*/ 2447989 h 2447989"/>
              <a:gd name="connsiteX11" fmla="*/ 0 w 8039100"/>
              <a:gd name="connsiteY11" fmla="*/ 857359 h 2447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039100" h="2447989">
                <a:moveTo>
                  <a:pt x="8039100" y="1590630"/>
                </a:moveTo>
                <a:lnTo>
                  <a:pt x="4325549" y="1590630"/>
                </a:lnTo>
                <a:lnTo>
                  <a:pt x="4325549" y="1835992"/>
                </a:lnTo>
                <a:lnTo>
                  <a:pt x="4631547" y="1835992"/>
                </a:lnTo>
                <a:lnTo>
                  <a:pt x="4019550" y="2447988"/>
                </a:lnTo>
                <a:lnTo>
                  <a:pt x="3407553" y="1835992"/>
                </a:lnTo>
                <a:lnTo>
                  <a:pt x="3713551" y="1835992"/>
                </a:lnTo>
                <a:lnTo>
                  <a:pt x="3713551" y="1590630"/>
                </a:lnTo>
                <a:lnTo>
                  <a:pt x="0" y="1590630"/>
                </a:lnTo>
                <a:lnTo>
                  <a:pt x="0" y="1"/>
                </a:lnTo>
                <a:lnTo>
                  <a:pt x="8039100" y="1"/>
                </a:lnTo>
                <a:lnTo>
                  <a:pt x="8039100" y="1590630"/>
                </a:lnTo>
                <a:close/>
              </a:path>
            </a:pathLst>
          </a:custGeom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2241" tIns="142240" rIns="142240" bIns="1730986" numCol="1" spcCol="1270" anchor="ctr" anchorCtr="0">
            <a:noAutofit/>
          </a:bodyPr>
          <a:lstStyle/>
          <a:p>
            <a:pPr lvl="0" algn="ctr" defTabSz="8890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</a:pPr>
            <a:endParaRPr lang="ru-RU" b="1" kern="1200" dirty="0" smtClean="0">
              <a:solidFill>
                <a:srgbClr val="FBE0BD"/>
              </a:solidFill>
              <a:latin typeface="Arial" pitchFamily="34" charset="0"/>
              <a:cs typeface="Arial" pitchFamily="34" charset="0"/>
            </a:endParaRPr>
          </a:p>
          <a:p>
            <a:pPr lvl="0" algn="ctr" defTabSz="8890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</a:pPr>
            <a:endParaRPr lang="ru-RU" b="1" dirty="0">
              <a:solidFill>
                <a:srgbClr val="FBE0BD"/>
              </a:solidFill>
              <a:latin typeface="Arial" pitchFamily="34" charset="0"/>
              <a:cs typeface="Arial" pitchFamily="34" charset="0"/>
            </a:endParaRPr>
          </a:p>
          <a:p>
            <a:pPr lvl="0" algn="ctr" defTabSz="8890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</a:pPr>
            <a:r>
              <a:rPr lang="ru-RU" sz="2000" b="1" kern="1200" dirty="0" smtClean="0">
                <a:solidFill>
                  <a:srgbClr val="FBE0BD"/>
                </a:solidFill>
                <a:latin typeface="Arial" pitchFamily="34" charset="0"/>
                <a:cs typeface="Arial" pitchFamily="34" charset="0"/>
              </a:rPr>
              <a:t>областная, Минская городская оргструктура </a:t>
            </a:r>
            <a:r>
              <a:rPr lang="ru-RU" b="1" kern="1200" dirty="0" smtClean="0">
                <a:solidFill>
                  <a:srgbClr val="FBE0BD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b="1" kern="1200" dirty="0" smtClean="0">
                <a:solidFill>
                  <a:srgbClr val="FBE0BD"/>
                </a:solidFill>
                <a:latin typeface="Arial" pitchFamily="34" charset="0"/>
                <a:cs typeface="Arial" pitchFamily="34" charset="0"/>
              </a:rPr>
            </a:br>
            <a:r>
              <a:rPr lang="ru-RU" kern="1200" dirty="0" smtClean="0">
                <a:solidFill>
                  <a:srgbClr val="FBE0BD"/>
                </a:solidFill>
                <a:latin typeface="Arial" pitchFamily="34" charset="0"/>
                <a:cs typeface="Arial" pitchFamily="34" charset="0"/>
              </a:rPr>
              <a:t>вправе выдвинуть кандидатов  в депутаты </a:t>
            </a:r>
            <a:br>
              <a:rPr lang="ru-RU" kern="1200" dirty="0" smtClean="0">
                <a:solidFill>
                  <a:srgbClr val="FBE0BD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rgbClr val="FBE0BD"/>
                </a:solidFill>
                <a:latin typeface="Arial" pitchFamily="34" charset="0"/>
                <a:cs typeface="Arial" pitchFamily="34" charset="0"/>
              </a:rPr>
              <a:t>соответственно </a:t>
            </a:r>
            <a:r>
              <a:rPr lang="ru-RU" sz="2000" b="1" kern="1200" dirty="0" smtClean="0">
                <a:solidFill>
                  <a:srgbClr val="FBE0BD"/>
                </a:solidFill>
                <a:latin typeface="Arial" pitchFamily="34" charset="0"/>
                <a:cs typeface="Arial" pitchFamily="34" charset="0"/>
              </a:rPr>
              <a:t>областного, Минского городского</a:t>
            </a:r>
            <a:r>
              <a:rPr lang="ru-RU" sz="2000" kern="1200" dirty="0" smtClean="0">
                <a:solidFill>
                  <a:srgbClr val="FBE0B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kern="1200" dirty="0" smtClean="0">
                <a:solidFill>
                  <a:srgbClr val="FBE0BD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kern="1200" dirty="0" smtClean="0">
                <a:solidFill>
                  <a:srgbClr val="FBE0BD"/>
                </a:solidFill>
                <a:latin typeface="Arial" pitchFamily="34" charset="0"/>
                <a:cs typeface="Arial" pitchFamily="34" charset="0"/>
              </a:rPr>
            </a:br>
            <a:r>
              <a:rPr lang="ru-RU" kern="1200" dirty="0" smtClean="0">
                <a:solidFill>
                  <a:srgbClr val="FBE0BD"/>
                </a:solidFill>
                <a:latin typeface="Arial" pitchFamily="34" charset="0"/>
                <a:cs typeface="Arial" pitchFamily="34" charset="0"/>
              </a:rPr>
              <a:t>Совета депутатов</a:t>
            </a:r>
            <a:endParaRPr lang="ru-RU" kern="1200" dirty="0">
              <a:solidFill>
                <a:srgbClr val="FBE0B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олилиния 7"/>
          <p:cNvSpPr/>
          <p:nvPr/>
        </p:nvSpPr>
        <p:spPr>
          <a:xfrm>
            <a:off x="0" y="4821885"/>
            <a:ext cx="8039100" cy="542277"/>
          </a:xfrm>
          <a:custGeom>
            <a:avLst/>
            <a:gdLst>
              <a:gd name="connsiteX0" fmla="*/ 0 w 8039100"/>
              <a:gd name="connsiteY0" fmla="*/ 90381 h 542277"/>
              <a:gd name="connsiteX1" fmla="*/ 90381 w 8039100"/>
              <a:gd name="connsiteY1" fmla="*/ 0 h 542277"/>
              <a:gd name="connsiteX2" fmla="*/ 7948719 w 8039100"/>
              <a:gd name="connsiteY2" fmla="*/ 0 h 542277"/>
              <a:gd name="connsiteX3" fmla="*/ 8039100 w 8039100"/>
              <a:gd name="connsiteY3" fmla="*/ 90381 h 542277"/>
              <a:gd name="connsiteX4" fmla="*/ 8039100 w 8039100"/>
              <a:gd name="connsiteY4" fmla="*/ 451896 h 542277"/>
              <a:gd name="connsiteX5" fmla="*/ 7948719 w 8039100"/>
              <a:gd name="connsiteY5" fmla="*/ 542277 h 542277"/>
              <a:gd name="connsiteX6" fmla="*/ 90381 w 8039100"/>
              <a:gd name="connsiteY6" fmla="*/ 542277 h 542277"/>
              <a:gd name="connsiteX7" fmla="*/ 0 w 8039100"/>
              <a:gd name="connsiteY7" fmla="*/ 451896 h 542277"/>
              <a:gd name="connsiteX8" fmla="*/ 0 w 8039100"/>
              <a:gd name="connsiteY8" fmla="*/ 90381 h 542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39100" h="542277">
                <a:moveTo>
                  <a:pt x="0" y="90381"/>
                </a:moveTo>
                <a:cubicBezTo>
                  <a:pt x="0" y="40465"/>
                  <a:pt x="40465" y="0"/>
                  <a:pt x="90381" y="0"/>
                </a:cubicBezTo>
                <a:lnTo>
                  <a:pt x="7948719" y="0"/>
                </a:lnTo>
                <a:cubicBezTo>
                  <a:pt x="7998635" y="0"/>
                  <a:pt x="8039100" y="40465"/>
                  <a:pt x="8039100" y="90381"/>
                </a:cubicBezTo>
                <a:lnTo>
                  <a:pt x="8039100" y="451896"/>
                </a:lnTo>
                <a:cubicBezTo>
                  <a:pt x="8039100" y="501812"/>
                  <a:pt x="7998635" y="542277"/>
                  <a:pt x="7948719" y="542277"/>
                </a:cubicBezTo>
                <a:lnTo>
                  <a:pt x="90381" y="542277"/>
                </a:lnTo>
                <a:cubicBezTo>
                  <a:pt x="40465" y="542277"/>
                  <a:pt x="0" y="501812"/>
                  <a:pt x="0" y="451896"/>
                </a:cubicBezTo>
                <a:lnTo>
                  <a:pt x="0" y="90381"/>
                </a:lnTo>
                <a:close/>
              </a:path>
            </a:pathLst>
          </a:custGeom>
          <a:scene3d>
            <a:camera prst="orthographicFront"/>
            <a:lightRig rig="chilly" dir="t"/>
          </a:scene3d>
          <a:sp3d z="12700" extrusionH="1700" prstMaterial="dkEdge">
            <a:bevelT w="25400" h="6350" prst="softRound"/>
            <a:bevelB w="0" h="0" prst="convex"/>
          </a:sp3d>
        </p:spPr>
        <p:style>
          <a:ln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8712" tIns="51872" rIns="168712" bIns="51872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kern="1200" dirty="0" smtClean="0">
                <a:latin typeface="Arial" pitchFamily="34" charset="0"/>
                <a:cs typeface="Arial" pitchFamily="34" charset="0"/>
              </a:rPr>
              <a:t>по каждому избирательному округу  - одного</a:t>
            </a:r>
            <a:endParaRPr lang="ru-RU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олилиния 8"/>
          <p:cNvSpPr/>
          <p:nvPr/>
        </p:nvSpPr>
        <p:spPr>
          <a:xfrm>
            <a:off x="-27161" y="892799"/>
            <a:ext cx="8039100" cy="2556000"/>
          </a:xfrm>
          <a:custGeom>
            <a:avLst/>
            <a:gdLst>
              <a:gd name="connsiteX0" fmla="*/ 0 w 8039100"/>
              <a:gd name="connsiteY0" fmla="*/ 783141 h 2236076"/>
              <a:gd name="connsiteX1" fmla="*/ 3740041 w 8039100"/>
              <a:gd name="connsiteY1" fmla="*/ 783141 h 2236076"/>
              <a:gd name="connsiteX2" fmla="*/ 3740041 w 8039100"/>
              <a:gd name="connsiteY2" fmla="*/ 559019 h 2236076"/>
              <a:gd name="connsiteX3" fmla="*/ 3460531 w 8039100"/>
              <a:gd name="connsiteY3" fmla="*/ 559019 h 2236076"/>
              <a:gd name="connsiteX4" fmla="*/ 4019550 w 8039100"/>
              <a:gd name="connsiteY4" fmla="*/ 0 h 2236076"/>
              <a:gd name="connsiteX5" fmla="*/ 4578569 w 8039100"/>
              <a:gd name="connsiteY5" fmla="*/ 559019 h 2236076"/>
              <a:gd name="connsiteX6" fmla="*/ 4299060 w 8039100"/>
              <a:gd name="connsiteY6" fmla="*/ 559019 h 2236076"/>
              <a:gd name="connsiteX7" fmla="*/ 4299060 w 8039100"/>
              <a:gd name="connsiteY7" fmla="*/ 783141 h 2236076"/>
              <a:gd name="connsiteX8" fmla="*/ 8039100 w 8039100"/>
              <a:gd name="connsiteY8" fmla="*/ 783141 h 2236076"/>
              <a:gd name="connsiteX9" fmla="*/ 8039100 w 8039100"/>
              <a:gd name="connsiteY9" fmla="*/ 2236076 h 2236076"/>
              <a:gd name="connsiteX10" fmla="*/ 0 w 8039100"/>
              <a:gd name="connsiteY10" fmla="*/ 2236076 h 2236076"/>
              <a:gd name="connsiteX11" fmla="*/ 0 w 8039100"/>
              <a:gd name="connsiteY11" fmla="*/ 783141 h 2236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039100" h="2236076">
                <a:moveTo>
                  <a:pt x="8039100" y="1452935"/>
                </a:moveTo>
                <a:lnTo>
                  <a:pt x="4299059" y="1452935"/>
                </a:lnTo>
                <a:lnTo>
                  <a:pt x="4299059" y="1677057"/>
                </a:lnTo>
                <a:lnTo>
                  <a:pt x="4578569" y="1677057"/>
                </a:lnTo>
                <a:lnTo>
                  <a:pt x="4019550" y="2236075"/>
                </a:lnTo>
                <a:lnTo>
                  <a:pt x="3460531" y="1677057"/>
                </a:lnTo>
                <a:lnTo>
                  <a:pt x="3740040" y="1677057"/>
                </a:lnTo>
                <a:lnTo>
                  <a:pt x="3740040" y="1452935"/>
                </a:lnTo>
                <a:lnTo>
                  <a:pt x="0" y="1452935"/>
                </a:lnTo>
                <a:lnTo>
                  <a:pt x="0" y="1"/>
                </a:lnTo>
                <a:lnTo>
                  <a:pt x="8039100" y="1"/>
                </a:lnTo>
                <a:lnTo>
                  <a:pt x="8039100" y="1452935"/>
                </a:lnTo>
                <a:close/>
              </a:path>
            </a:pathLst>
          </a:custGeom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8016" tIns="128017" rIns="128016" bIns="1579231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800" b="1" kern="1200" dirty="0" smtClean="0">
                <a:solidFill>
                  <a:srgbClr val="FBE0BD"/>
                </a:solidFill>
                <a:latin typeface="Arial" pitchFamily="34" charset="0"/>
                <a:cs typeface="Arial" pitchFamily="34" charset="0"/>
              </a:rPr>
              <a:t>кандидатов в депутаты выдвигают  </a:t>
            </a:r>
            <a:r>
              <a:rPr lang="ru-RU" sz="2000" b="1" kern="1200" dirty="0" smtClean="0">
                <a:solidFill>
                  <a:srgbClr val="FBE0BD"/>
                </a:solidFill>
                <a:latin typeface="Arial" pitchFamily="34" charset="0"/>
                <a:cs typeface="Arial" pitchFamily="34" charset="0"/>
              </a:rPr>
              <a:t>руководящие органы организационных структур  </a:t>
            </a:r>
            <a:r>
              <a:rPr lang="ru-RU" sz="1800" b="1" kern="1200" dirty="0" smtClean="0">
                <a:solidFill>
                  <a:srgbClr val="FBE0BD"/>
                </a:solidFill>
                <a:latin typeface="Arial" pitchFamily="34" charset="0"/>
                <a:cs typeface="Arial" pitchFamily="34" charset="0"/>
              </a:rPr>
              <a:t>политических партий </a:t>
            </a:r>
            <a:br>
              <a:rPr lang="ru-RU" sz="1800" b="1" kern="1200" dirty="0" smtClean="0">
                <a:solidFill>
                  <a:srgbClr val="FBE0BD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b="1" kern="1200" dirty="0" smtClean="0">
                <a:solidFill>
                  <a:srgbClr val="FBE0BD"/>
                </a:solidFill>
                <a:latin typeface="Arial" pitchFamily="34" charset="0"/>
                <a:cs typeface="Arial" pitchFamily="34" charset="0"/>
              </a:rPr>
              <a:t>из числа членов партии</a:t>
            </a:r>
            <a:endParaRPr lang="ru-RU" sz="1800" b="1" kern="1200" dirty="0">
              <a:solidFill>
                <a:srgbClr val="FBE0B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олилиния 9"/>
          <p:cNvSpPr/>
          <p:nvPr/>
        </p:nvSpPr>
        <p:spPr>
          <a:xfrm>
            <a:off x="-1" y="1960736"/>
            <a:ext cx="8028000" cy="834543"/>
          </a:xfrm>
          <a:custGeom>
            <a:avLst/>
            <a:gdLst>
              <a:gd name="connsiteX0" fmla="*/ 0 w 5363989"/>
              <a:gd name="connsiteY0" fmla="*/ 139093 h 834543"/>
              <a:gd name="connsiteX1" fmla="*/ 139093 w 5363989"/>
              <a:gd name="connsiteY1" fmla="*/ 0 h 834543"/>
              <a:gd name="connsiteX2" fmla="*/ 5224896 w 5363989"/>
              <a:gd name="connsiteY2" fmla="*/ 0 h 834543"/>
              <a:gd name="connsiteX3" fmla="*/ 5363989 w 5363989"/>
              <a:gd name="connsiteY3" fmla="*/ 139093 h 834543"/>
              <a:gd name="connsiteX4" fmla="*/ 5363989 w 5363989"/>
              <a:gd name="connsiteY4" fmla="*/ 695450 h 834543"/>
              <a:gd name="connsiteX5" fmla="*/ 5224896 w 5363989"/>
              <a:gd name="connsiteY5" fmla="*/ 834543 h 834543"/>
              <a:gd name="connsiteX6" fmla="*/ 139093 w 5363989"/>
              <a:gd name="connsiteY6" fmla="*/ 834543 h 834543"/>
              <a:gd name="connsiteX7" fmla="*/ 0 w 5363989"/>
              <a:gd name="connsiteY7" fmla="*/ 695450 h 834543"/>
              <a:gd name="connsiteX8" fmla="*/ 0 w 5363989"/>
              <a:gd name="connsiteY8" fmla="*/ 139093 h 834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63989" h="834543">
                <a:moveTo>
                  <a:pt x="0" y="139093"/>
                </a:moveTo>
                <a:cubicBezTo>
                  <a:pt x="0" y="62274"/>
                  <a:pt x="62274" y="0"/>
                  <a:pt x="139093" y="0"/>
                </a:cubicBezTo>
                <a:lnTo>
                  <a:pt x="5224896" y="0"/>
                </a:lnTo>
                <a:cubicBezTo>
                  <a:pt x="5301715" y="0"/>
                  <a:pt x="5363989" y="62274"/>
                  <a:pt x="5363989" y="139093"/>
                </a:cubicBezTo>
                <a:lnTo>
                  <a:pt x="5363989" y="695450"/>
                </a:lnTo>
                <a:cubicBezTo>
                  <a:pt x="5363989" y="772269"/>
                  <a:pt x="5301715" y="834543"/>
                  <a:pt x="5224896" y="834543"/>
                </a:cubicBezTo>
                <a:lnTo>
                  <a:pt x="139093" y="834543"/>
                </a:lnTo>
                <a:cubicBezTo>
                  <a:pt x="62274" y="834543"/>
                  <a:pt x="0" y="772269"/>
                  <a:pt x="0" y="695450"/>
                </a:cubicBezTo>
                <a:lnTo>
                  <a:pt x="0" y="139093"/>
                </a:lnTo>
                <a:close/>
              </a:path>
            </a:pathLst>
          </a:custGeom>
          <a:scene3d>
            <a:camera prst="orthographicFront"/>
            <a:lightRig rig="chilly" dir="t"/>
          </a:scene3d>
          <a:sp3d z="12700" extrusionH="1700" prstMaterial="dkEdge">
            <a:bevelT w="25400" h="6350" prst="softRound"/>
            <a:bevelB w="0" h="0" prst="convex"/>
          </a:sp3d>
        </p:spPr>
        <p:style>
          <a:ln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8755" tIns="63599" rIns="168755" bIns="63599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800" b="1" kern="1200" dirty="0" smtClean="0">
                <a:latin typeface="Arial" pitchFamily="34" charset="0"/>
                <a:cs typeface="Arial" pitchFamily="34" charset="0"/>
              </a:rPr>
              <a:t>оргструктура</a:t>
            </a:r>
            <a:r>
              <a:rPr lang="ru-RU" sz="1800" kern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kern="1200" dirty="0" smtClean="0">
                <a:latin typeface="Arial" pitchFamily="34" charset="0"/>
                <a:cs typeface="Arial" pitchFamily="34" charset="0"/>
              </a:rPr>
              <a:t>должна быть зарегистрирована </a:t>
            </a:r>
            <a:r>
              <a:rPr lang="ru-RU" sz="1800" kern="1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800" kern="1200" dirty="0" smtClean="0">
                <a:latin typeface="Arial" pitchFamily="34" charset="0"/>
                <a:cs typeface="Arial" pitchFamily="34" charset="0"/>
              </a:rPr>
            </a:br>
            <a:r>
              <a:rPr lang="ru-RU" sz="1800" kern="1200" smtClean="0">
                <a:latin typeface="Arial" pitchFamily="34" charset="0"/>
                <a:cs typeface="Arial" pitchFamily="34" charset="0"/>
              </a:rPr>
              <a:t>в главном </a:t>
            </a:r>
            <a:r>
              <a:rPr lang="ru-RU" sz="1800" kern="1200" dirty="0" smtClean="0">
                <a:latin typeface="Arial" pitchFamily="34" charset="0"/>
                <a:cs typeface="Arial" pitchFamily="34" charset="0"/>
              </a:rPr>
              <a:t>управлении юстиции облисполкома, Мингорисполкома </a:t>
            </a:r>
            <a:br>
              <a:rPr lang="ru-RU" sz="1800" kern="1200" dirty="0" smtClean="0">
                <a:latin typeface="Arial" pitchFamily="34" charset="0"/>
                <a:cs typeface="Arial" pitchFamily="34" charset="0"/>
              </a:rPr>
            </a:br>
            <a:r>
              <a:rPr lang="ru-RU" sz="1800" b="1" kern="1200" dirty="0" smtClean="0">
                <a:latin typeface="Arial" pitchFamily="34" charset="0"/>
                <a:cs typeface="Arial" pitchFamily="34" charset="0"/>
              </a:rPr>
              <a:t>до назначения выборов  </a:t>
            </a:r>
            <a:endParaRPr lang="ru-RU" sz="1800" b="1" kern="1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56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Заголовок 27"/>
          <p:cNvSpPr>
            <a:spLocks noGrp="1"/>
          </p:cNvSpPr>
          <p:nvPr>
            <p:ph type="title"/>
          </p:nvPr>
        </p:nvSpPr>
        <p:spPr>
          <a:xfrm>
            <a:off x="0" y="0"/>
            <a:ext cx="8136000" cy="720000"/>
          </a:xfrm>
          <a:solidFill>
            <a:srgbClr val="F2E4CA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400" kern="0" dirty="0">
                <a:ln w="10541" cmpd="sng">
                  <a:solidFill>
                    <a:srgbClr val="7A7A7A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7A7A7A">
                        <a:tint val="40000"/>
                        <a:satMod val="250000"/>
                      </a:srgbClr>
                    </a:gs>
                    <a:gs pos="9000">
                      <a:srgbClr val="7A7A7A">
                        <a:tint val="52000"/>
                        <a:satMod val="300000"/>
                      </a:srgbClr>
                    </a:gs>
                    <a:gs pos="50000">
                      <a:srgbClr val="7A7A7A">
                        <a:shade val="20000"/>
                        <a:satMod val="300000"/>
                      </a:srgbClr>
                    </a:gs>
                    <a:gs pos="79000">
                      <a:srgbClr val="7A7A7A">
                        <a:tint val="52000"/>
                        <a:satMod val="300000"/>
                      </a:srgbClr>
                    </a:gs>
                    <a:gs pos="100000">
                      <a:srgbClr val="7A7A7A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Выдвижение кандидатов в депутаты</a:t>
            </a:r>
            <a:br>
              <a:rPr lang="ru-RU" sz="2400" kern="0" dirty="0">
                <a:ln w="10541" cmpd="sng">
                  <a:solidFill>
                    <a:srgbClr val="7A7A7A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7A7A7A">
                        <a:tint val="40000"/>
                        <a:satMod val="250000"/>
                      </a:srgbClr>
                    </a:gs>
                    <a:gs pos="9000">
                      <a:srgbClr val="7A7A7A">
                        <a:tint val="52000"/>
                        <a:satMod val="300000"/>
                      </a:srgbClr>
                    </a:gs>
                    <a:gs pos="50000">
                      <a:srgbClr val="7A7A7A">
                        <a:shade val="20000"/>
                        <a:satMod val="300000"/>
                      </a:srgbClr>
                    </a:gs>
                    <a:gs pos="79000">
                      <a:srgbClr val="7A7A7A">
                        <a:tint val="52000"/>
                        <a:satMod val="300000"/>
                      </a:srgbClr>
                    </a:gs>
                    <a:gs pos="100000">
                      <a:srgbClr val="7A7A7A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</a:br>
            <a:r>
              <a:rPr lang="ru-RU" sz="2400" kern="0" dirty="0">
                <a:ln w="10541" cmpd="sng">
                  <a:solidFill>
                    <a:srgbClr val="7A7A7A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7A7A7A">
                        <a:tint val="40000"/>
                        <a:satMod val="250000"/>
                      </a:srgbClr>
                    </a:gs>
                    <a:gs pos="9000">
                      <a:srgbClr val="7A7A7A">
                        <a:tint val="52000"/>
                        <a:satMod val="300000"/>
                      </a:srgbClr>
                    </a:gs>
                    <a:gs pos="50000">
                      <a:srgbClr val="7A7A7A">
                        <a:shade val="20000"/>
                        <a:satMod val="300000"/>
                      </a:srgbClr>
                    </a:gs>
                    <a:gs pos="79000">
                      <a:srgbClr val="7A7A7A">
                        <a:tint val="52000"/>
                        <a:satMod val="300000"/>
                      </a:srgbClr>
                    </a:gs>
                    <a:gs pos="100000">
                      <a:srgbClr val="7A7A7A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политическими партиями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9" name="Схема 28"/>
          <p:cNvGraphicFramePr/>
          <p:nvPr>
            <p:extLst>
              <p:ext uri="{D42A27DB-BD31-4B8C-83A1-F6EECF244321}">
                <p14:modId xmlns:p14="http://schemas.microsoft.com/office/powerpoint/2010/main" val="2644526658"/>
              </p:ext>
            </p:extLst>
          </p:nvPr>
        </p:nvGraphicFramePr>
        <p:xfrm>
          <a:off x="85725" y="835025"/>
          <a:ext cx="7920000" cy="612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Скругленный прямоугольник 1"/>
          <p:cNvSpPr/>
          <p:nvPr/>
        </p:nvSpPr>
        <p:spPr>
          <a:xfrm>
            <a:off x="209550" y="2419350"/>
            <a:ext cx="7560000" cy="576000"/>
          </a:xfrm>
          <a:prstGeom prst="roundRect">
            <a:avLst/>
          </a:prstGeom>
          <a:ln>
            <a:solidFill>
              <a:srgbClr val="F7D5B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вправе выдвинуть одного кандидата в депутаты </a:t>
            </a:r>
            <a:br>
              <a:rPr lang="ru-RU" b="1" dirty="0" smtClean="0"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latin typeface="Arial" pitchFamily="34" charset="0"/>
                <a:cs typeface="Arial" pitchFamily="34" charset="0"/>
              </a:rPr>
              <a:t>по каждому избирательному округу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42875" y="6267450"/>
            <a:ext cx="7920000" cy="648000"/>
          </a:xfrm>
          <a:prstGeom prst="roundRect">
            <a:avLst/>
          </a:prstGeom>
          <a:solidFill>
            <a:schemeClr val="bg1"/>
          </a:solidFill>
          <a:ln>
            <a:solidFill>
              <a:srgbClr val="F7D5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гражданин, выдвигаемый кандидатом, должен проживать или работать на территории соответствующего местного Совета депутатов </a:t>
            </a:r>
            <a:endParaRPr lang="ru-RU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90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136000" cy="864000"/>
          </a:xfrm>
          <a:solidFill>
            <a:srgbClr val="F2E4CA"/>
          </a:solidFill>
        </p:spPr>
        <p:txBody>
          <a:bodyPr anchor="ctr">
            <a:normAutofit/>
          </a:bodyPr>
          <a:lstStyle/>
          <a:p>
            <a:pPr algn="ctr"/>
            <a:r>
              <a:rPr lang="ru-RU" sz="20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ВЫДВИЖЕНИЕ КАНДИДАТОВ В ДЕПУТАТЫ ТРУДОВЫМИ КОЛЛЕКТИВАМИ ОРГАНИЗАЦИЙ</a:t>
            </a:r>
            <a:endParaRPr lang="ru-RU" sz="2000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3500471044"/>
              </p:ext>
            </p:extLst>
          </p:nvPr>
        </p:nvGraphicFramePr>
        <p:xfrm>
          <a:off x="118350" y="1074075"/>
          <a:ext cx="7812000" cy="565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Скругленный прямоугольник 8"/>
          <p:cNvSpPr/>
          <p:nvPr/>
        </p:nvSpPr>
        <p:spPr>
          <a:xfrm>
            <a:off x="942150" y="5629275"/>
            <a:ext cx="6480000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проводится только на общем собрании и от каждого коллектива должно присутствовать более половины его состава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4029750" y="4079079"/>
            <a:ext cx="66974" cy="15501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1752600" y="4079080"/>
            <a:ext cx="1466850" cy="15501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H="1">
            <a:off x="6162675" y="3952874"/>
            <a:ext cx="404813" cy="167640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244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592" y="0"/>
            <a:ext cx="8100000" cy="1152000"/>
          </a:xfrm>
          <a:solidFill>
            <a:srgbClr val="F2E4CA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2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СИСТЕМА КОМИССИЙ ПО ПОДГОТОВКЕ </a:t>
            </a:r>
            <a:br>
              <a:rPr lang="ru-RU" sz="22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</a:br>
            <a:r>
              <a:rPr lang="ru-RU" sz="22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И ПРОВЕДЕНИЮ ВЫБОРОВ В МЕСТНЫЕ </a:t>
            </a:r>
            <a:br>
              <a:rPr lang="ru-RU" sz="22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</a:br>
            <a:r>
              <a:rPr lang="ru-RU" sz="22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СОВЕТЫ ДЕПУТАТОВ</a:t>
            </a:r>
            <a:endParaRPr lang="ru-RU" sz="2200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7094" y="1622425"/>
            <a:ext cx="8100000" cy="5256000"/>
          </a:xfrm>
        </p:spPr>
      </p:sp>
      <p:cxnSp>
        <p:nvCxnSpPr>
          <p:cNvPr id="6" name="Прямая со стрелкой 5"/>
          <p:cNvCxnSpPr/>
          <p:nvPr/>
        </p:nvCxnSpPr>
        <p:spPr>
          <a:xfrm>
            <a:off x="5308600" y="1644650"/>
            <a:ext cx="127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Скругленный прямоугольник 6"/>
          <p:cNvSpPr/>
          <p:nvPr/>
        </p:nvSpPr>
        <p:spPr>
          <a:xfrm>
            <a:off x="173094" y="1588594"/>
            <a:ext cx="7848000" cy="1008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A95007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A95007"/>
                </a:solidFill>
                <a:effectLst/>
                <a:ea typeface="Calibri"/>
                <a:cs typeface="Times New Roman"/>
              </a:rPr>
              <a:t>Центральная комиссия Республики Беларусь по выборам </a:t>
            </a:r>
            <a:endParaRPr lang="ru-RU" sz="1200" b="1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A95007"/>
                </a:solidFill>
                <a:effectLst/>
                <a:ea typeface="Calibri"/>
                <a:cs typeface="Times New Roman"/>
              </a:rPr>
              <a:t>и проведению республиканских референдумов</a:t>
            </a:r>
            <a:endParaRPr lang="ru-RU" sz="1200" b="1" dirty="0">
              <a:effectLst/>
              <a:ea typeface="Calibri"/>
              <a:cs typeface="Times New Roman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276032" y="3134360"/>
            <a:ext cx="2159635" cy="719455"/>
          </a:xfrm>
          <a:prstGeom prst="roundRect">
            <a:avLst/>
          </a:prstGeom>
          <a:solidFill>
            <a:srgbClr val="E5F6FB"/>
          </a:solidFill>
          <a:ln>
            <a:solidFill>
              <a:schemeClr val="accent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100" dirty="0">
                <a:solidFill>
                  <a:srgbClr val="365F91"/>
                </a:solidFill>
                <a:effectLst/>
                <a:ea typeface="Calibri"/>
                <a:cs typeface="Times New Roman"/>
              </a:rPr>
              <a:t>областные территориальные избирательные комиссии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551487" y="3134360"/>
            <a:ext cx="2159635" cy="719455"/>
          </a:xfrm>
          <a:prstGeom prst="roundRect">
            <a:avLst/>
          </a:prstGeom>
          <a:solidFill>
            <a:srgbClr val="E5F6FB"/>
          </a:solidFill>
          <a:ln>
            <a:solidFill>
              <a:schemeClr val="accent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100" dirty="0">
                <a:solidFill>
                  <a:srgbClr val="365F91"/>
                </a:solidFill>
                <a:effectLst/>
                <a:ea typeface="Calibri"/>
                <a:cs typeface="Times New Roman"/>
              </a:rPr>
              <a:t>Минская городская </a:t>
            </a:r>
            <a:r>
              <a:rPr lang="ru-RU" sz="1100" dirty="0" smtClean="0">
                <a:solidFill>
                  <a:srgbClr val="365F91"/>
                </a:solidFill>
                <a:effectLst/>
                <a:ea typeface="Calibri"/>
                <a:cs typeface="Times New Roman"/>
              </a:rPr>
              <a:t>территориальная избирательная </a:t>
            </a:r>
            <a:r>
              <a:rPr lang="ru-RU" sz="1100" dirty="0">
                <a:solidFill>
                  <a:srgbClr val="365F91"/>
                </a:solidFill>
                <a:effectLst/>
                <a:ea typeface="Calibri"/>
                <a:cs typeface="Times New Roman"/>
              </a:rPr>
              <a:t>комиссия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93749" y="4277517"/>
            <a:ext cx="1800000" cy="1260000"/>
          </a:xfrm>
          <a:prstGeom prst="roundRect">
            <a:avLst>
              <a:gd name="adj" fmla="val 21480"/>
            </a:avLst>
          </a:prstGeom>
          <a:solidFill>
            <a:srgbClr val="EEE3FD"/>
          </a:solidFill>
          <a:ln>
            <a:solidFill>
              <a:srgbClr val="88439B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000" dirty="0">
                <a:solidFill>
                  <a:srgbClr val="5F497A"/>
                </a:solidFill>
                <a:effectLst/>
                <a:ea typeface="Calibri"/>
                <a:cs typeface="Times New Roman"/>
              </a:rPr>
              <a:t>районные, городские </a:t>
            </a:r>
            <a:br>
              <a:rPr lang="ru-RU" sz="1000" dirty="0">
                <a:solidFill>
                  <a:srgbClr val="5F497A"/>
                </a:solidFill>
                <a:effectLst/>
                <a:ea typeface="Calibri"/>
                <a:cs typeface="Times New Roman"/>
              </a:rPr>
            </a:br>
            <a:r>
              <a:rPr lang="ru-RU" sz="1000" dirty="0">
                <a:solidFill>
                  <a:srgbClr val="5F497A"/>
                </a:solidFill>
                <a:effectLst/>
                <a:ea typeface="Calibri"/>
                <a:cs typeface="Times New Roman"/>
              </a:rPr>
              <a:t>(в городах областного и районного подчинения), поселковые и сельские</a:t>
            </a:r>
            <a:r>
              <a:rPr lang="ru-RU" sz="1100" dirty="0">
                <a:solidFill>
                  <a:srgbClr val="5F497A"/>
                </a:solidFill>
                <a:effectLst/>
                <a:ea typeface="Calibri"/>
                <a:cs typeface="Times New Roman"/>
              </a:rPr>
              <a:t> </a:t>
            </a:r>
            <a:r>
              <a:rPr lang="ru-RU" sz="1000" dirty="0">
                <a:solidFill>
                  <a:srgbClr val="5F497A"/>
                </a:solidFill>
                <a:effectLst/>
                <a:ea typeface="Calibri"/>
                <a:cs typeface="Times New Roman"/>
              </a:rPr>
              <a:t>территориальные избирательные комиссии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885757" y="4301487"/>
            <a:ext cx="1727835" cy="1079500"/>
          </a:xfrm>
          <a:prstGeom prst="roundRect">
            <a:avLst/>
          </a:prstGeom>
          <a:solidFill>
            <a:srgbClr val="EEE3FD"/>
          </a:solidFill>
          <a:ln>
            <a:solidFill>
              <a:srgbClr val="88439B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000" dirty="0">
                <a:solidFill>
                  <a:srgbClr val="5F497A"/>
                </a:solidFill>
                <a:effectLst/>
                <a:ea typeface="Calibri"/>
                <a:cs typeface="Times New Roman"/>
              </a:rPr>
              <a:t>окружные избирательные комиссии по выборам в областные Советы депутатов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969190" y="4307344"/>
            <a:ext cx="2088000" cy="1259840"/>
          </a:xfrm>
          <a:prstGeom prst="roundRect">
            <a:avLst/>
          </a:prstGeom>
          <a:solidFill>
            <a:srgbClr val="EEE3FD"/>
          </a:solidFill>
          <a:ln>
            <a:solidFill>
              <a:srgbClr val="88439B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000" dirty="0">
                <a:solidFill>
                  <a:srgbClr val="5F497A"/>
                </a:solidFill>
                <a:effectLst/>
                <a:ea typeface="Calibri"/>
                <a:cs typeface="Times New Roman"/>
              </a:rPr>
              <a:t>территориальные избирательные комиссии, осуществляющие в районах г. Минска полномочия окружных избирательных комиссий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37698" y="5919286"/>
            <a:ext cx="3239770" cy="684000"/>
          </a:xfrm>
          <a:prstGeom prst="roundRect">
            <a:avLst/>
          </a:prstGeom>
          <a:solidFill>
            <a:srgbClr val="D0FAC6"/>
          </a:solidFill>
          <a:ln>
            <a:solidFill>
              <a:srgbClr val="008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000" dirty="0">
                <a:solidFill>
                  <a:srgbClr val="008000"/>
                </a:solidFill>
                <a:effectLst/>
                <a:ea typeface="Calibri"/>
                <a:cs typeface="Times New Roman"/>
              </a:rPr>
              <a:t>участковые избирательные комиссии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806950" y="5845491"/>
            <a:ext cx="3239770" cy="684000"/>
          </a:xfrm>
          <a:prstGeom prst="roundRect">
            <a:avLst/>
          </a:prstGeom>
          <a:solidFill>
            <a:srgbClr val="D0FAC6"/>
          </a:solidFill>
          <a:ln>
            <a:solidFill>
              <a:srgbClr val="008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000" dirty="0">
                <a:solidFill>
                  <a:srgbClr val="008000"/>
                </a:solidFill>
                <a:effectLst/>
                <a:ea typeface="Calibri"/>
                <a:cs typeface="Times New Roman"/>
              </a:rPr>
              <a:t>участковые избирательные комиссии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2270125" y="2611120"/>
            <a:ext cx="0" cy="523240"/>
          </a:xfrm>
          <a:prstGeom prst="straightConnector1">
            <a:avLst/>
          </a:prstGeom>
          <a:ln>
            <a:solidFill>
              <a:srgbClr val="A95007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1123950" y="2633344"/>
            <a:ext cx="0" cy="1656000"/>
          </a:xfrm>
          <a:prstGeom prst="straightConnector1">
            <a:avLst/>
          </a:prstGeom>
          <a:ln>
            <a:solidFill>
              <a:srgbClr val="A95007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3886200" y="2630804"/>
            <a:ext cx="0" cy="1656000"/>
          </a:xfrm>
          <a:prstGeom prst="straightConnector1">
            <a:avLst/>
          </a:prstGeom>
          <a:ln>
            <a:solidFill>
              <a:srgbClr val="A95007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6631305" y="2611120"/>
            <a:ext cx="0" cy="508000"/>
          </a:xfrm>
          <a:prstGeom prst="straightConnector1">
            <a:avLst/>
          </a:prstGeom>
          <a:ln>
            <a:solidFill>
              <a:srgbClr val="A95007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5412740" y="2615344"/>
            <a:ext cx="0" cy="1692000"/>
          </a:xfrm>
          <a:prstGeom prst="straightConnector1">
            <a:avLst/>
          </a:prstGeom>
          <a:ln>
            <a:solidFill>
              <a:srgbClr val="A95007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1971675" y="3881517"/>
            <a:ext cx="0" cy="39600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3273425" y="3874132"/>
            <a:ext cx="0" cy="432000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6403340" y="3860758"/>
            <a:ext cx="0" cy="437517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7430769" y="3871751"/>
            <a:ext cx="0" cy="1995298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6176641" y="5560987"/>
            <a:ext cx="0" cy="288000"/>
          </a:xfrm>
          <a:prstGeom prst="straightConnector1">
            <a:avLst/>
          </a:prstGeom>
          <a:ln>
            <a:solidFill>
              <a:srgbClr val="88439B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1965325" y="5536374"/>
            <a:ext cx="6350" cy="396000"/>
          </a:xfrm>
          <a:prstGeom prst="straightConnector1">
            <a:avLst/>
          </a:prstGeom>
          <a:ln>
            <a:solidFill>
              <a:srgbClr val="88439B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3435667" y="5380987"/>
            <a:ext cx="0" cy="540000"/>
          </a:xfrm>
          <a:prstGeom prst="straightConnector1">
            <a:avLst/>
          </a:prstGeom>
          <a:ln>
            <a:solidFill>
              <a:srgbClr val="88439B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2730694" y="3886832"/>
            <a:ext cx="0" cy="201600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605790" y="2596594"/>
            <a:ext cx="0" cy="3312000"/>
          </a:xfrm>
          <a:prstGeom prst="straightConnector1">
            <a:avLst/>
          </a:prstGeom>
          <a:ln>
            <a:solidFill>
              <a:srgbClr val="A95007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7851983" y="2605492"/>
            <a:ext cx="0" cy="3240000"/>
          </a:xfrm>
          <a:prstGeom prst="straightConnector1">
            <a:avLst/>
          </a:prstGeom>
          <a:ln>
            <a:solidFill>
              <a:srgbClr val="A95007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ectangle 25"/>
          <p:cNvSpPr>
            <a:spLocks noChangeArrowheads="1"/>
          </p:cNvSpPr>
          <p:nvPr/>
        </p:nvSpPr>
        <p:spPr bwMode="auto">
          <a:xfrm>
            <a:off x="41592" y="0"/>
            <a:ext cx="903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0" name="Rectangle 3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9299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34"/>
    </mc:Choice>
    <mc:Fallback xmlns="">
      <p:transition spd="slow" advTm="1434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136000" cy="864000"/>
          </a:xfrm>
          <a:solidFill>
            <a:srgbClr val="F2E4CA"/>
          </a:solidFill>
        </p:spPr>
        <p:txBody>
          <a:bodyPr anchor="ctr">
            <a:normAutofit/>
          </a:bodyPr>
          <a:lstStyle/>
          <a:p>
            <a:pPr algn="ctr"/>
            <a:r>
              <a:rPr lang="ru-RU" sz="20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ВЫДВИЖЕНИЕ КАНДИДАТОВ В ДЕПУТАТЫ ТРУДОВЫМИ КОЛЛЕКТИВАМИ ОРГАНИЗАЦИЙ</a:t>
            </a:r>
            <a:endParaRPr lang="ru-RU" sz="2000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2250288426"/>
              </p:ext>
            </p:extLst>
          </p:nvPr>
        </p:nvGraphicFramePr>
        <p:xfrm>
          <a:off x="209550" y="1828800"/>
          <a:ext cx="7800300" cy="44984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кругленный прямоугольник 2"/>
          <p:cNvSpPr/>
          <p:nvPr/>
        </p:nvSpPr>
        <p:spPr>
          <a:xfrm>
            <a:off x="333375" y="895350"/>
            <a:ext cx="7560000" cy="540000"/>
          </a:xfrm>
          <a:prstGeom prst="roundRect">
            <a:avLst/>
          </a:prstGeom>
          <a:solidFill>
            <a:srgbClr val="F2E4CA"/>
          </a:solidFill>
          <a:ln>
            <a:solidFill>
              <a:srgbClr val="F2E4CA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требования по количеству работающих в организации </a:t>
            </a:r>
            <a:br>
              <a:rPr lang="ru-RU" b="1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и месту ее расположения</a:t>
            </a:r>
            <a:endParaRPr lang="ru-RU" b="1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4208625" y="1442567"/>
            <a:ext cx="0" cy="3862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1447800" y="1520587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6557962" y="1474555"/>
            <a:ext cx="300038" cy="3542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>
            <a:off x="1485900" y="1435350"/>
            <a:ext cx="323850" cy="3934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616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136000" cy="1008000"/>
          </a:xfrm>
          <a:solidFill>
            <a:srgbClr val="F2E4CA"/>
          </a:solidFill>
        </p:spPr>
        <p:txBody>
          <a:bodyPr anchor="ctr">
            <a:normAutofit/>
          </a:bodyPr>
          <a:lstStyle/>
          <a:p>
            <a:pPr algn="ctr"/>
            <a:r>
              <a:rPr lang="ru-RU" sz="24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ВЫДВИЖЕНИЕ КАНДИДАТОВ В ДЕПУТАТЫ ТРУДОВЫМИ КОЛЛЕКТИВАМИ ОРГАНИЗАЦИЙ</a:t>
            </a:r>
            <a:endParaRPr lang="ru-RU" sz="2400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00025" y="1201425"/>
            <a:ext cx="7920000" cy="468000"/>
          </a:xfrm>
          <a:prstGeom prst="roundRect">
            <a:avLst/>
          </a:prstGeom>
          <a:solidFill>
            <a:srgbClr val="F2E4CA"/>
          </a:solidFill>
          <a:ln>
            <a:solidFill>
              <a:srgbClr val="F2E4C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ОБЩИЕ ПРАВИЛА ВЫДВИЖЕНИЯ 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801394802"/>
              </p:ext>
            </p:extLst>
          </p:nvPr>
        </p:nvGraphicFramePr>
        <p:xfrm>
          <a:off x="0" y="1669425"/>
          <a:ext cx="8223675" cy="5188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3714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136000" cy="936000"/>
          </a:xfrm>
          <a:solidFill>
            <a:srgbClr val="F2E4CA"/>
          </a:solidFill>
        </p:spPr>
        <p:txBody>
          <a:bodyPr anchor="ctr">
            <a:normAutofit/>
          </a:bodyPr>
          <a:lstStyle/>
          <a:p>
            <a:pPr algn="ctr"/>
            <a:r>
              <a:rPr lang="ru-RU" sz="24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ВЫДВИЖЕНИЕ КАНДИДАТОВ В ДЕПУТАТЫ ГРАЖДАНАМИ ПУТЕМ</a:t>
            </a:r>
            <a:r>
              <a:rPr lang="en-US" sz="24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СБОРА ПОДПИСЕЙ</a:t>
            </a:r>
            <a:endParaRPr lang="ru-RU" sz="2400" cap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трелка углом вверх 5"/>
          <p:cNvSpPr/>
          <p:nvPr/>
        </p:nvSpPr>
        <p:spPr>
          <a:xfrm rot="5400000">
            <a:off x="379725" y="2462285"/>
            <a:ext cx="1152000" cy="431999"/>
          </a:xfrm>
          <a:prstGeom prst="bentUpArrow">
            <a:avLst>
              <a:gd name="adj1" fmla="val 32840"/>
              <a:gd name="adj2" fmla="val 25000"/>
              <a:gd name="adj3" fmla="val 35780"/>
            </a:avLst>
          </a:prstGeom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1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Полилиния 6"/>
          <p:cNvSpPr/>
          <p:nvPr/>
        </p:nvSpPr>
        <p:spPr>
          <a:xfrm>
            <a:off x="125318" y="945132"/>
            <a:ext cx="2162460" cy="1207754"/>
          </a:xfrm>
          <a:custGeom>
            <a:avLst/>
            <a:gdLst>
              <a:gd name="connsiteX0" fmla="*/ 0 w 1680489"/>
              <a:gd name="connsiteY0" fmla="*/ 168686 h 1011912"/>
              <a:gd name="connsiteX1" fmla="*/ 168686 w 1680489"/>
              <a:gd name="connsiteY1" fmla="*/ 0 h 1011912"/>
              <a:gd name="connsiteX2" fmla="*/ 1511803 w 1680489"/>
              <a:gd name="connsiteY2" fmla="*/ 0 h 1011912"/>
              <a:gd name="connsiteX3" fmla="*/ 1680489 w 1680489"/>
              <a:gd name="connsiteY3" fmla="*/ 168686 h 1011912"/>
              <a:gd name="connsiteX4" fmla="*/ 1680489 w 1680489"/>
              <a:gd name="connsiteY4" fmla="*/ 843226 h 1011912"/>
              <a:gd name="connsiteX5" fmla="*/ 1511803 w 1680489"/>
              <a:gd name="connsiteY5" fmla="*/ 1011912 h 1011912"/>
              <a:gd name="connsiteX6" fmla="*/ 168686 w 1680489"/>
              <a:gd name="connsiteY6" fmla="*/ 1011912 h 1011912"/>
              <a:gd name="connsiteX7" fmla="*/ 0 w 1680489"/>
              <a:gd name="connsiteY7" fmla="*/ 843226 h 1011912"/>
              <a:gd name="connsiteX8" fmla="*/ 0 w 1680489"/>
              <a:gd name="connsiteY8" fmla="*/ 168686 h 1011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0489" h="1011912">
                <a:moveTo>
                  <a:pt x="0" y="168686"/>
                </a:moveTo>
                <a:cubicBezTo>
                  <a:pt x="0" y="75523"/>
                  <a:pt x="75523" y="0"/>
                  <a:pt x="168686" y="0"/>
                </a:cubicBezTo>
                <a:lnTo>
                  <a:pt x="1511803" y="0"/>
                </a:lnTo>
                <a:cubicBezTo>
                  <a:pt x="1604966" y="0"/>
                  <a:pt x="1680489" y="75523"/>
                  <a:pt x="1680489" y="168686"/>
                </a:cubicBezTo>
                <a:lnTo>
                  <a:pt x="1680489" y="843226"/>
                </a:lnTo>
                <a:cubicBezTo>
                  <a:pt x="1680489" y="936389"/>
                  <a:pt x="1604966" y="1011912"/>
                  <a:pt x="1511803" y="1011912"/>
                </a:cubicBezTo>
                <a:lnTo>
                  <a:pt x="168686" y="1011912"/>
                </a:lnTo>
                <a:cubicBezTo>
                  <a:pt x="75523" y="1011912"/>
                  <a:pt x="0" y="936389"/>
                  <a:pt x="0" y="843226"/>
                </a:cubicBezTo>
                <a:lnTo>
                  <a:pt x="0" y="168686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02746" tIns="102746" rIns="102746" bIns="102746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kern="1200" dirty="0" smtClean="0">
                <a:latin typeface="Arial" pitchFamily="34" charset="0"/>
                <a:cs typeface="Arial" pitchFamily="34" charset="0"/>
              </a:rPr>
              <a:t>ФОРМИРОВАНИЕ ИНИЦИАТИВНОЙ ГРУППЫ ПО СБОРУ ПОДПИСЕЙ</a:t>
            </a:r>
            <a:endParaRPr lang="ru-RU" sz="1400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олилиния 7"/>
          <p:cNvSpPr/>
          <p:nvPr/>
        </p:nvSpPr>
        <p:spPr>
          <a:xfrm>
            <a:off x="2209708" y="1436283"/>
            <a:ext cx="5586554" cy="1331999"/>
          </a:xfrm>
          <a:custGeom>
            <a:avLst/>
            <a:gdLst>
              <a:gd name="connsiteX0" fmla="*/ 0 w 4341418"/>
              <a:gd name="connsiteY0" fmla="*/ 231547 h 1389254"/>
              <a:gd name="connsiteX1" fmla="*/ 231547 w 4341418"/>
              <a:gd name="connsiteY1" fmla="*/ 0 h 1389254"/>
              <a:gd name="connsiteX2" fmla="*/ 4109871 w 4341418"/>
              <a:gd name="connsiteY2" fmla="*/ 0 h 1389254"/>
              <a:gd name="connsiteX3" fmla="*/ 4341418 w 4341418"/>
              <a:gd name="connsiteY3" fmla="*/ 231547 h 1389254"/>
              <a:gd name="connsiteX4" fmla="*/ 4341418 w 4341418"/>
              <a:gd name="connsiteY4" fmla="*/ 1157707 h 1389254"/>
              <a:gd name="connsiteX5" fmla="*/ 4109871 w 4341418"/>
              <a:gd name="connsiteY5" fmla="*/ 1389254 h 1389254"/>
              <a:gd name="connsiteX6" fmla="*/ 231547 w 4341418"/>
              <a:gd name="connsiteY6" fmla="*/ 1389254 h 1389254"/>
              <a:gd name="connsiteX7" fmla="*/ 0 w 4341418"/>
              <a:gd name="connsiteY7" fmla="*/ 1157707 h 1389254"/>
              <a:gd name="connsiteX8" fmla="*/ 0 w 4341418"/>
              <a:gd name="connsiteY8" fmla="*/ 231547 h 1389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41418" h="1389254">
                <a:moveTo>
                  <a:pt x="0" y="231547"/>
                </a:moveTo>
                <a:cubicBezTo>
                  <a:pt x="0" y="103667"/>
                  <a:pt x="103667" y="0"/>
                  <a:pt x="231547" y="0"/>
                </a:cubicBezTo>
                <a:lnTo>
                  <a:pt x="4109871" y="0"/>
                </a:lnTo>
                <a:cubicBezTo>
                  <a:pt x="4237751" y="0"/>
                  <a:pt x="4341418" y="103667"/>
                  <a:pt x="4341418" y="231547"/>
                </a:cubicBezTo>
                <a:lnTo>
                  <a:pt x="4341418" y="1157707"/>
                </a:lnTo>
                <a:cubicBezTo>
                  <a:pt x="4341418" y="1285587"/>
                  <a:pt x="4237751" y="1389254"/>
                  <a:pt x="4109871" y="1389254"/>
                </a:cubicBezTo>
                <a:lnTo>
                  <a:pt x="231547" y="1389254"/>
                </a:lnTo>
                <a:cubicBezTo>
                  <a:pt x="103667" y="1389254"/>
                  <a:pt x="0" y="1285587"/>
                  <a:pt x="0" y="1157707"/>
                </a:cubicBezTo>
                <a:lnTo>
                  <a:pt x="0" y="231547"/>
                </a:lnTo>
                <a:close/>
              </a:path>
            </a:pathLst>
          </a:cu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1158" tIns="121158" rIns="121158" bIns="121158" numCol="1" spcCol="1270" anchor="t" anchorCtr="0">
            <a:noAutofit/>
          </a:bodyPr>
          <a:lstStyle/>
          <a:p>
            <a:pPr marL="114300" lvl="1" indent="-114300" algn="just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1400" kern="1200" dirty="0" smtClean="0">
                <a:latin typeface="Arial" pitchFamily="34" charset="0"/>
                <a:cs typeface="Arial" pitchFamily="34" charset="0"/>
              </a:rPr>
              <a:t>лицо, имеющее намерение выдвинуться кандидатом в депутаты, формирует инициативную группу по выдвижению его кандидатом в депутаты;</a:t>
            </a:r>
            <a:endParaRPr lang="ru-RU" sz="1400" kern="1200" dirty="0">
              <a:latin typeface="Arial" pitchFamily="34" charset="0"/>
              <a:cs typeface="Arial" pitchFamily="34" charset="0"/>
            </a:endParaRPr>
          </a:p>
          <a:p>
            <a:pPr marL="114300" lvl="1" indent="-114300" algn="just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1400" kern="1200" dirty="0" smtClean="0">
                <a:latin typeface="Arial" pitchFamily="34" charset="0"/>
                <a:cs typeface="Arial" pitchFamily="34" charset="0"/>
              </a:rPr>
              <a:t>количественный состав группы – не менее  3 и не более 10 человек.</a:t>
            </a:r>
            <a:endParaRPr lang="ru-RU" sz="1400" kern="1200" dirty="0">
              <a:latin typeface="Arial" pitchFamily="34" charset="0"/>
              <a:cs typeface="Arial" pitchFamily="34" charset="0"/>
            </a:endParaRPr>
          </a:p>
          <a:p>
            <a:pPr marL="114300" lvl="1" indent="-114300" algn="l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ru-RU" sz="1200" kern="1200" dirty="0"/>
          </a:p>
          <a:p>
            <a:pPr marL="114300" lvl="1" indent="-114300" algn="l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ru-RU" sz="1200" kern="1200" dirty="0"/>
          </a:p>
        </p:txBody>
      </p:sp>
      <p:sp>
        <p:nvSpPr>
          <p:cNvPr id="9" name="Стрелка углом вверх 8"/>
          <p:cNvSpPr/>
          <p:nvPr/>
        </p:nvSpPr>
        <p:spPr>
          <a:xfrm rot="5400000">
            <a:off x="1477779" y="4022556"/>
            <a:ext cx="756000" cy="431999"/>
          </a:xfrm>
          <a:prstGeom prst="bentUpArrow">
            <a:avLst>
              <a:gd name="adj1" fmla="val 32840"/>
              <a:gd name="adj2" fmla="val 25000"/>
              <a:gd name="adj3" fmla="val 35780"/>
            </a:avLst>
          </a:prstGeom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1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Полилиния 9"/>
          <p:cNvSpPr/>
          <p:nvPr/>
        </p:nvSpPr>
        <p:spPr>
          <a:xfrm>
            <a:off x="1171725" y="3084044"/>
            <a:ext cx="2075956" cy="776514"/>
          </a:xfrm>
          <a:custGeom>
            <a:avLst/>
            <a:gdLst>
              <a:gd name="connsiteX0" fmla="*/ 0 w 1613265"/>
              <a:gd name="connsiteY0" fmla="*/ 108455 h 650599"/>
              <a:gd name="connsiteX1" fmla="*/ 108455 w 1613265"/>
              <a:gd name="connsiteY1" fmla="*/ 0 h 650599"/>
              <a:gd name="connsiteX2" fmla="*/ 1504810 w 1613265"/>
              <a:gd name="connsiteY2" fmla="*/ 0 h 650599"/>
              <a:gd name="connsiteX3" fmla="*/ 1613265 w 1613265"/>
              <a:gd name="connsiteY3" fmla="*/ 108455 h 650599"/>
              <a:gd name="connsiteX4" fmla="*/ 1613265 w 1613265"/>
              <a:gd name="connsiteY4" fmla="*/ 542144 h 650599"/>
              <a:gd name="connsiteX5" fmla="*/ 1504810 w 1613265"/>
              <a:gd name="connsiteY5" fmla="*/ 650599 h 650599"/>
              <a:gd name="connsiteX6" fmla="*/ 108455 w 1613265"/>
              <a:gd name="connsiteY6" fmla="*/ 650599 h 650599"/>
              <a:gd name="connsiteX7" fmla="*/ 0 w 1613265"/>
              <a:gd name="connsiteY7" fmla="*/ 542144 h 650599"/>
              <a:gd name="connsiteX8" fmla="*/ 0 w 1613265"/>
              <a:gd name="connsiteY8" fmla="*/ 108455 h 650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13265" h="650599">
                <a:moveTo>
                  <a:pt x="0" y="108455"/>
                </a:moveTo>
                <a:cubicBezTo>
                  <a:pt x="0" y="48557"/>
                  <a:pt x="48557" y="0"/>
                  <a:pt x="108455" y="0"/>
                </a:cubicBezTo>
                <a:lnTo>
                  <a:pt x="1504810" y="0"/>
                </a:lnTo>
                <a:cubicBezTo>
                  <a:pt x="1564708" y="0"/>
                  <a:pt x="1613265" y="48557"/>
                  <a:pt x="1613265" y="108455"/>
                </a:cubicBezTo>
                <a:lnTo>
                  <a:pt x="1613265" y="542144"/>
                </a:lnTo>
                <a:cubicBezTo>
                  <a:pt x="1613265" y="602042"/>
                  <a:pt x="1564708" y="650599"/>
                  <a:pt x="1504810" y="650599"/>
                </a:cubicBezTo>
                <a:lnTo>
                  <a:pt x="108455" y="650599"/>
                </a:lnTo>
                <a:cubicBezTo>
                  <a:pt x="48557" y="650599"/>
                  <a:pt x="0" y="602042"/>
                  <a:pt x="0" y="542144"/>
                </a:cubicBezTo>
                <a:lnTo>
                  <a:pt x="0" y="108455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85105" tIns="85105" rIns="85105" bIns="85105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kern="1200" dirty="0" smtClean="0">
                <a:latin typeface="Arial" pitchFamily="34" charset="0"/>
                <a:cs typeface="Arial" pitchFamily="34" charset="0"/>
              </a:rPr>
              <a:t>РЕГИСТРАЦИЯ ИНИЦИАТИВНОЙ ГРУППЫ</a:t>
            </a:r>
            <a:endParaRPr lang="ru-RU" sz="1400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олилиния 10"/>
          <p:cNvSpPr/>
          <p:nvPr/>
        </p:nvSpPr>
        <p:spPr>
          <a:xfrm>
            <a:off x="3181006" y="3254285"/>
            <a:ext cx="3892424" cy="1070877"/>
          </a:xfrm>
          <a:custGeom>
            <a:avLst/>
            <a:gdLst>
              <a:gd name="connsiteX0" fmla="*/ 0 w 3024877"/>
              <a:gd name="connsiteY0" fmla="*/ 149541 h 897230"/>
              <a:gd name="connsiteX1" fmla="*/ 149541 w 3024877"/>
              <a:gd name="connsiteY1" fmla="*/ 0 h 897230"/>
              <a:gd name="connsiteX2" fmla="*/ 2875336 w 3024877"/>
              <a:gd name="connsiteY2" fmla="*/ 0 h 897230"/>
              <a:gd name="connsiteX3" fmla="*/ 3024877 w 3024877"/>
              <a:gd name="connsiteY3" fmla="*/ 149541 h 897230"/>
              <a:gd name="connsiteX4" fmla="*/ 3024877 w 3024877"/>
              <a:gd name="connsiteY4" fmla="*/ 747689 h 897230"/>
              <a:gd name="connsiteX5" fmla="*/ 2875336 w 3024877"/>
              <a:gd name="connsiteY5" fmla="*/ 897230 h 897230"/>
              <a:gd name="connsiteX6" fmla="*/ 149541 w 3024877"/>
              <a:gd name="connsiteY6" fmla="*/ 897230 h 897230"/>
              <a:gd name="connsiteX7" fmla="*/ 0 w 3024877"/>
              <a:gd name="connsiteY7" fmla="*/ 747689 h 897230"/>
              <a:gd name="connsiteX8" fmla="*/ 0 w 3024877"/>
              <a:gd name="connsiteY8" fmla="*/ 149541 h 897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24877" h="897230">
                <a:moveTo>
                  <a:pt x="0" y="149541"/>
                </a:moveTo>
                <a:cubicBezTo>
                  <a:pt x="0" y="66952"/>
                  <a:pt x="66952" y="0"/>
                  <a:pt x="149541" y="0"/>
                </a:cubicBezTo>
                <a:lnTo>
                  <a:pt x="2875336" y="0"/>
                </a:lnTo>
                <a:cubicBezTo>
                  <a:pt x="2957925" y="0"/>
                  <a:pt x="3024877" y="66952"/>
                  <a:pt x="3024877" y="149541"/>
                </a:cubicBezTo>
                <a:lnTo>
                  <a:pt x="3024877" y="747689"/>
                </a:lnTo>
                <a:cubicBezTo>
                  <a:pt x="3024877" y="830278"/>
                  <a:pt x="2957925" y="897230"/>
                  <a:pt x="2875336" y="897230"/>
                </a:cubicBezTo>
                <a:lnTo>
                  <a:pt x="149541" y="897230"/>
                </a:lnTo>
                <a:cubicBezTo>
                  <a:pt x="66952" y="897230"/>
                  <a:pt x="0" y="830278"/>
                  <a:pt x="0" y="747689"/>
                </a:cubicBezTo>
                <a:lnTo>
                  <a:pt x="0" y="149541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7139" tIns="97139" rIns="97139" bIns="97139" numCol="1" spcCol="1270" anchor="ctr" anchorCtr="0">
            <a:noAutofit/>
          </a:bodyPr>
          <a:lstStyle/>
          <a:p>
            <a:pPr marL="114300" lvl="1" indent="-114300" algn="just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1400" kern="1200" dirty="0" smtClean="0">
                <a:latin typeface="Arial" pitchFamily="34" charset="0"/>
                <a:cs typeface="Arial" pitchFamily="34" charset="0"/>
              </a:rPr>
              <a:t>осуществляется избирательной комиссией при представлении документов, определенных Избирательным кодексом Республики Беларусь.</a:t>
            </a:r>
            <a:endParaRPr lang="ru-RU" sz="1400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олилиния 11"/>
          <p:cNvSpPr/>
          <p:nvPr/>
        </p:nvSpPr>
        <p:spPr>
          <a:xfrm>
            <a:off x="2033843" y="4425872"/>
            <a:ext cx="1616672" cy="768953"/>
          </a:xfrm>
          <a:custGeom>
            <a:avLst/>
            <a:gdLst>
              <a:gd name="connsiteX0" fmla="*/ 0 w 1256347"/>
              <a:gd name="connsiteY0" fmla="*/ 107399 h 644264"/>
              <a:gd name="connsiteX1" fmla="*/ 107399 w 1256347"/>
              <a:gd name="connsiteY1" fmla="*/ 0 h 644264"/>
              <a:gd name="connsiteX2" fmla="*/ 1148948 w 1256347"/>
              <a:gd name="connsiteY2" fmla="*/ 0 h 644264"/>
              <a:gd name="connsiteX3" fmla="*/ 1256347 w 1256347"/>
              <a:gd name="connsiteY3" fmla="*/ 107399 h 644264"/>
              <a:gd name="connsiteX4" fmla="*/ 1256347 w 1256347"/>
              <a:gd name="connsiteY4" fmla="*/ 536865 h 644264"/>
              <a:gd name="connsiteX5" fmla="*/ 1148948 w 1256347"/>
              <a:gd name="connsiteY5" fmla="*/ 644264 h 644264"/>
              <a:gd name="connsiteX6" fmla="*/ 107399 w 1256347"/>
              <a:gd name="connsiteY6" fmla="*/ 644264 h 644264"/>
              <a:gd name="connsiteX7" fmla="*/ 0 w 1256347"/>
              <a:gd name="connsiteY7" fmla="*/ 536865 h 644264"/>
              <a:gd name="connsiteX8" fmla="*/ 0 w 1256347"/>
              <a:gd name="connsiteY8" fmla="*/ 107399 h 644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56347" h="644264">
                <a:moveTo>
                  <a:pt x="0" y="107399"/>
                </a:moveTo>
                <a:cubicBezTo>
                  <a:pt x="0" y="48084"/>
                  <a:pt x="48084" y="0"/>
                  <a:pt x="107399" y="0"/>
                </a:cubicBezTo>
                <a:lnTo>
                  <a:pt x="1148948" y="0"/>
                </a:lnTo>
                <a:cubicBezTo>
                  <a:pt x="1208263" y="0"/>
                  <a:pt x="1256347" y="48084"/>
                  <a:pt x="1256347" y="107399"/>
                </a:cubicBezTo>
                <a:lnTo>
                  <a:pt x="1256347" y="536865"/>
                </a:lnTo>
                <a:cubicBezTo>
                  <a:pt x="1256347" y="596180"/>
                  <a:pt x="1208263" y="644264"/>
                  <a:pt x="1148948" y="644264"/>
                </a:cubicBezTo>
                <a:lnTo>
                  <a:pt x="107399" y="644264"/>
                </a:lnTo>
                <a:cubicBezTo>
                  <a:pt x="48084" y="644264"/>
                  <a:pt x="0" y="596180"/>
                  <a:pt x="0" y="536865"/>
                </a:cubicBezTo>
                <a:lnTo>
                  <a:pt x="0" y="107399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84796" tIns="84796" rIns="84796" bIns="84796" numCol="1" spcCol="127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400" kern="12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kern="1200" dirty="0" smtClean="0">
                <a:latin typeface="Arial" pitchFamily="34" charset="0"/>
                <a:cs typeface="Arial" pitchFamily="34" charset="0"/>
              </a:rPr>
              <a:t>СБОР ПОДПИСЕЙ</a:t>
            </a:r>
          </a:p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200" kern="1200" dirty="0"/>
          </a:p>
        </p:txBody>
      </p:sp>
      <p:sp>
        <p:nvSpPr>
          <p:cNvPr id="13" name="Полилиния 12"/>
          <p:cNvSpPr/>
          <p:nvPr/>
        </p:nvSpPr>
        <p:spPr>
          <a:xfrm>
            <a:off x="3564789" y="4616557"/>
            <a:ext cx="4536000" cy="2016000"/>
          </a:xfrm>
          <a:custGeom>
            <a:avLst/>
            <a:gdLst>
              <a:gd name="connsiteX0" fmla="*/ 0 w 3024877"/>
              <a:gd name="connsiteY0" fmla="*/ 196060 h 1176337"/>
              <a:gd name="connsiteX1" fmla="*/ 196060 w 3024877"/>
              <a:gd name="connsiteY1" fmla="*/ 0 h 1176337"/>
              <a:gd name="connsiteX2" fmla="*/ 2828817 w 3024877"/>
              <a:gd name="connsiteY2" fmla="*/ 0 h 1176337"/>
              <a:gd name="connsiteX3" fmla="*/ 3024877 w 3024877"/>
              <a:gd name="connsiteY3" fmla="*/ 196060 h 1176337"/>
              <a:gd name="connsiteX4" fmla="*/ 3024877 w 3024877"/>
              <a:gd name="connsiteY4" fmla="*/ 980277 h 1176337"/>
              <a:gd name="connsiteX5" fmla="*/ 2828817 w 3024877"/>
              <a:gd name="connsiteY5" fmla="*/ 1176337 h 1176337"/>
              <a:gd name="connsiteX6" fmla="*/ 196060 w 3024877"/>
              <a:gd name="connsiteY6" fmla="*/ 1176337 h 1176337"/>
              <a:gd name="connsiteX7" fmla="*/ 0 w 3024877"/>
              <a:gd name="connsiteY7" fmla="*/ 980277 h 1176337"/>
              <a:gd name="connsiteX8" fmla="*/ 0 w 3024877"/>
              <a:gd name="connsiteY8" fmla="*/ 196060 h 1176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24877" h="1176337">
                <a:moveTo>
                  <a:pt x="0" y="196060"/>
                </a:moveTo>
                <a:cubicBezTo>
                  <a:pt x="0" y="87779"/>
                  <a:pt x="87779" y="0"/>
                  <a:pt x="196060" y="0"/>
                </a:cubicBezTo>
                <a:lnTo>
                  <a:pt x="2828817" y="0"/>
                </a:lnTo>
                <a:cubicBezTo>
                  <a:pt x="2937098" y="0"/>
                  <a:pt x="3024877" y="87779"/>
                  <a:pt x="3024877" y="196060"/>
                </a:cubicBezTo>
                <a:lnTo>
                  <a:pt x="3024877" y="980277"/>
                </a:lnTo>
                <a:cubicBezTo>
                  <a:pt x="3024877" y="1088558"/>
                  <a:pt x="2937098" y="1176337"/>
                  <a:pt x="2828817" y="1176337"/>
                </a:cubicBezTo>
                <a:lnTo>
                  <a:pt x="196060" y="1176337"/>
                </a:lnTo>
                <a:cubicBezTo>
                  <a:pt x="87779" y="1176337"/>
                  <a:pt x="0" y="1088558"/>
                  <a:pt x="0" y="980277"/>
                </a:cubicBezTo>
                <a:lnTo>
                  <a:pt x="0" y="196060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0764" tIns="110764" rIns="110764" bIns="110764" numCol="1" spcCol="1270" anchor="ctr" anchorCtr="0">
            <a:noAutofit/>
          </a:bodyPr>
          <a:lstStyle/>
          <a:p>
            <a:pPr marL="0" lvl="1" algn="just" defTabSz="6223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har char="••"/>
            </a:pPr>
            <a:r>
              <a:rPr lang="ru-RU" sz="1400" kern="1200" dirty="0" smtClean="0">
                <a:latin typeface="Arial" pitchFamily="34" charset="0"/>
                <a:cs typeface="Arial" pitchFamily="34" charset="0"/>
              </a:rPr>
              <a:t>проводится членами инициативной группы;</a:t>
            </a:r>
          </a:p>
          <a:p>
            <a:pPr marL="0" lvl="1" algn="just" defTabSz="6223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har char="••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число подписей избирателей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соответствующего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избирательного округа, необходимое для выдвижение кандидатом в депутаты:</a:t>
            </a:r>
          </a:p>
          <a:p>
            <a:pPr marL="0" lvl="1" indent="216000" algn="just" defTabSz="6223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har char="••"/>
            </a:pPr>
            <a:r>
              <a:rPr lang="ru-RU" sz="12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областного, Минского городского Совета депутатов – не менее 150;</a:t>
            </a:r>
          </a:p>
          <a:p>
            <a:pPr marL="0" lvl="1" indent="216000" algn="just" defTabSz="6223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har char="••"/>
            </a:pPr>
            <a:r>
              <a:rPr lang="ru-RU" sz="12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районного, городского (города областного подчинения) Совета депутатов – не менее 75;</a:t>
            </a:r>
          </a:p>
          <a:p>
            <a:pPr marL="0" lvl="1" indent="216000" algn="just" defTabSz="6223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har char="••"/>
            </a:pPr>
            <a:r>
              <a:rPr lang="ru-RU" sz="12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городского (города районного подчинения), поселкового, сельского Совета депутатов – не менее 20. </a:t>
            </a:r>
            <a:r>
              <a:rPr lang="ru-RU" sz="1200" b="1" kern="12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200" b="1" kern="12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424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0"/>
            <a:ext cx="8136000" cy="1188000"/>
          </a:xfrm>
          <a:solidFill>
            <a:srgbClr val="F2E4CA"/>
          </a:solidFill>
          <a:extLst/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ru-RU" sz="2600" kern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СРОК ПОДАЧИ ДОКУМЕНТОВ </a:t>
            </a:r>
            <a:r>
              <a:rPr lang="ru-RU" sz="2700" kern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ДЛЯ</a:t>
            </a:r>
            <a:r>
              <a:rPr lang="ru-RU" sz="2600" kern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 РЕГИСТРАЦИИ ИНИЦИАТИВНОЙ ГРУППЫ.</a:t>
            </a:r>
            <a:br>
              <a:rPr lang="ru-RU" sz="2600" kern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</a:br>
            <a:r>
              <a:rPr lang="ru-RU" sz="2600" kern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 ПЕРИОД РЕГИСТРАЦИИ ИНИЦИАТИВНОЙ ГРУППЫ</a:t>
            </a:r>
          </a:p>
        </p:txBody>
      </p:sp>
      <p:grpSp>
        <p:nvGrpSpPr>
          <p:cNvPr id="20483" name="Группа 3"/>
          <p:cNvGrpSpPr>
            <a:grpSpLocks/>
          </p:cNvGrpSpPr>
          <p:nvPr/>
        </p:nvGrpSpPr>
        <p:grpSpPr bwMode="auto">
          <a:xfrm>
            <a:off x="173838" y="1532014"/>
            <a:ext cx="7964903" cy="2102690"/>
            <a:chOff x="323741" y="1866171"/>
            <a:chExt cx="7965393" cy="2102984"/>
          </a:xfrm>
        </p:grpSpPr>
        <p:cxnSp>
          <p:nvCxnSpPr>
            <p:cNvPr id="20498" name="Прямая соединительная линия 8"/>
            <p:cNvCxnSpPr>
              <a:cxnSpLocks noChangeShapeType="1"/>
            </p:cNvCxnSpPr>
            <p:nvPr/>
          </p:nvCxnSpPr>
          <p:spPr bwMode="auto">
            <a:xfrm>
              <a:off x="323741" y="2861560"/>
              <a:ext cx="4307108" cy="10231"/>
            </a:xfrm>
            <a:prstGeom prst="line">
              <a:avLst/>
            </a:prstGeom>
            <a:noFill/>
            <a:ln w="76200" algn="ctr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499" name="Прямая соединительная линия 12"/>
            <p:cNvCxnSpPr>
              <a:cxnSpLocks noChangeShapeType="1"/>
            </p:cNvCxnSpPr>
            <p:nvPr/>
          </p:nvCxnSpPr>
          <p:spPr bwMode="auto">
            <a:xfrm>
              <a:off x="4630847" y="2620932"/>
              <a:ext cx="1" cy="501720"/>
            </a:xfrm>
            <a:prstGeom prst="line">
              <a:avLst/>
            </a:prstGeom>
            <a:ln>
              <a:headEnd type="oval" w="med" len="med"/>
              <a:tailEnd type="triangle" w="med" len="med"/>
            </a:ln>
            <a:extLst/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8452" name="Прямая соединительная линия 55"/>
            <p:cNvCxnSpPr>
              <a:cxnSpLocks noChangeShapeType="1"/>
            </p:cNvCxnSpPr>
            <p:nvPr/>
          </p:nvCxnSpPr>
          <p:spPr bwMode="auto">
            <a:xfrm flipV="1">
              <a:off x="4611687" y="2871086"/>
              <a:ext cx="3159320" cy="9526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8453" name="Прямая соединительная линия 57"/>
            <p:cNvCxnSpPr>
              <a:cxnSpLocks noChangeShapeType="1"/>
              <a:stCxn id="20504" idx="0"/>
            </p:cNvCxnSpPr>
            <p:nvPr/>
          </p:nvCxnSpPr>
          <p:spPr bwMode="auto">
            <a:xfrm flipV="1">
              <a:off x="7731100" y="2620931"/>
              <a:ext cx="0" cy="517110"/>
            </a:xfrm>
            <a:prstGeom prst="line">
              <a:avLst/>
            </a:prstGeom>
            <a:ln>
              <a:headEnd type="oval" w="med" len="med"/>
              <a:tailEnd type="oval" w="med" len="med"/>
            </a:ln>
            <a:extLst/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sp>
          <p:nvSpPr>
            <p:cNvPr id="20502" name="Text Box 74"/>
            <p:cNvSpPr txBox="1">
              <a:spLocks noChangeArrowheads="1"/>
            </p:cNvSpPr>
            <p:nvPr/>
          </p:nvSpPr>
          <p:spPr bwMode="auto">
            <a:xfrm>
              <a:off x="323741" y="1866171"/>
              <a:ext cx="4248261" cy="9001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sz="1600" b="1" dirty="0">
                  <a:solidFill>
                    <a:srgbClr val="009900"/>
                  </a:solidFill>
                </a:rPr>
                <a:t>подача документов </a:t>
              </a:r>
              <a:r>
                <a:rPr lang="ru-RU" sz="1600" b="1" dirty="0" smtClean="0">
                  <a:solidFill>
                    <a:srgbClr val="009900"/>
                  </a:solidFill>
                </a:rPr>
                <a:t>для </a:t>
              </a:r>
              <a:r>
                <a:rPr lang="ru-RU" sz="1600" b="1" dirty="0">
                  <a:solidFill>
                    <a:srgbClr val="009900"/>
                  </a:solidFill>
                </a:rPr>
                <a:t>регистрации инициативной группы в </a:t>
              </a:r>
              <a:r>
                <a:rPr lang="ru-RU" sz="1600" b="1" dirty="0" smtClean="0">
                  <a:solidFill>
                    <a:srgbClr val="009900"/>
                  </a:solidFill>
                </a:rPr>
                <a:t>территориальную, окружную комиссию</a:t>
              </a:r>
              <a:endParaRPr lang="ru-RU" sz="1600" b="1" dirty="0">
                <a:solidFill>
                  <a:srgbClr val="009900"/>
                </a:solidFill>
              </a:endParaRPr>
            </a:p>
          </p:txBody>
        </p:sp>
        <p:sp>
          <p:nvSpPr>
            <p:cNvPr id="20503" name="Text Box 74"/>
            <p:cNvSpPr txBox="1">
              <a:spLocks noChangeArrowheads="1"/>
            </p:cNvSpPr>
            <p:nvPr/>
          </p:nvSpPr>
          <p:spPr bwMode="auto">
            <a:xfrm>
              <a:off x="3617942" y="3084703"/>
              <a:ext cx="1908118" cy="4771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ts val="1500"/>
                </a:lnSpc>
              </a:pPr>
              <a:endParaRPr lang="ru-RU" sz="1600" dirty="0">
                <a:solidFill>
                  <a:srgbClr val="009900"/>
                </a:solidFill>
              </a:endParaRPr>
            </a:p>
            <a:p>
              <a:pPr algn="ctr" eaLnBrk="1" hangingPunct="1">
                <a:lnSpc>
                  <a:spcPts val="1500"/>
                </a:lnSpc>
              </a:pPr>
              <a:r>
                <a:rPr lang="ru-RU" sz="1600" b="1" dirty="0" smtClean="0">
                  <a:solidFill>
                    <a:srgbClr val="C00000"/>
                  </a:solidFill>
                </a:rPr>
                <a:t>16 января 2014 </a:t>
              </a:r>
              <a:r>
                <a:rPr lang="ru-RU" sz="1600" b="1" dirty="0">
                  <a:solidFill>
                    <a:srgbClr val="C00000"/>
                  </a:solidFill>
                </a:rPr>
                <a:t>г.</a:t>
              </a:r>
            </a:p>
          </p:txBody>
        </p:sp>
        <p:sp>
          <p:nvSpPr>
            <p:cNvPr id="20504" name="Text Box 74"/>
            <p:cNvSpPr txBox="1">
              <a:spLocks noChangeArrowheads="1"/>
            </p:cNvSpPr>
            <p:nvPr/>
          </p:nvSpPr>
          <p:spPr bwMode="auto">
            <a:xfrm>
              <a:off x="7173065" y="3138042"/>
              <a:ext cx="1116069" cy="831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600" b="1" dirty="0">
                  <a:solidFill>
                    <a:srgbClr val="C00000"/>
                  </a:solidFill>
                </a:rPr>
                <a:t>день</a:t>
              </a:r>
            </a:p>
            <a:p>
              <a:pPr algn="ctr" eaLnBrk="1" hangingPunct="1"/>
              <a:r>
                <a:rPr lang="ru-RU" sz="1600" b="1" dirty="0">
                  <a:solidFill>
                    <a:srgbClr val="C00000"/>
                  </a:solidFill>
                </a:rPr>
                <a:t>выборов</a:t>
              </a:r>
            </a:p>
          </p:txBody>
        </p:sp>
      </p:grpSp>
      <p:grpSp>
        <p:nvGrpSpPr>
          <p:cNvPr id="20484" name="Группа 34"/>
          <p:cNvGrpSpPr>
            <a:grpSpLocks/>
          </p:cNvGrpSpPr>
          <p:nvPr/>
        </p:nvGrpSpPr>
        <p:grpSpPr bwMode="auto">
          <a:xfrm>
            <a:off x="7866" y="4137024"/>
            <a:ext cx="8147158" cy="2146519"/>
            <a:chOff x="107950" y="4061127"/>
            <a:chExt cx="8314856" cy="2146900"/>
          </a:xfrm>
        </p:grpSpPr>
        <p:cxnSp>
          <p:nvCxnSpPr>
            <p:cNvPr id="20485" name="Прямая соединительная линия 8"/>
            <p:cNvCxnSpPr>
              <a:cxnSpLocks noChangeShapeType="1"/>
            </p:cNvCxnSpPr>
            <p:nvPr/>
          </p:nvCxnSpPr>
          <p:spPr bwMode="auto">
            <a:xfrm>
              <a:off x="647701" y="5282777"/>
              <a:ext cx="7236667" cy="11906"/>
            </a:xfrm>
            <a:prstGeom prst="line">
              <a:avLst/>
            </a:prstGeom>
            <a:noFill/>
            <a:ln w="76200" algn="ctr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486" name="Прямая соединительная линия 12"/>
            <p:cNvCxnSpPr>
              <a:cxnSpLocks noChangeShapeType="1"/>
            </p:cNvCxnSpPr>
            <p:nvPr/>
          </p:nvCxnSpPr>
          <p:spPr bwMode="auto">
            <a:xfrm flipV="1">
              <a:off x="7884368" y="5178002"/>
              <a:ext cx="0" cy="228600"/>
            </a:xfrm>
            <a:prstGeom prst="line">
              <a:avLst/>
            </a:prstGeom>
            <a:noFill/>
            <a:ln w="38100" algn="ctr">
              <a:solidFill>
                <a:srgbClr val="0099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487" name="Прямая соединительная линия 54"/>
            <p:cNvCxnSpPr>
              <a:cxnSpLocks noChangeShapeType="1"/>
            </p:cNvCxnSpPr>
            <p:nvPr/>
          </p:nvCxnSpPr>
          <p:spPr bwMode="auto">
            <a:xfrm flipV="1">
              <a:off x="675626" y="5188049"/>
              <a:ext cx="0" cy="230188"/>
            </a:xfrm>
            <a:prstGeom prst="line">
              <a:avLst/>
            </a:prstGeom>
            <a:noFill/>
            <a:ln w="38100" algn="ctr">
              <a:solidFill>
                <a:srgbClr val="0099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488" name="Text Box 74"/>
            <p:cNvSpPr txBox="1">
              <a:spLocks noChangeArrowheads="1"/>
            </p:cNvSpPr>
            <p:nvPr/>
          </p:nvSpPr>
          <p:spPr bwMode="auto">
            <a:xfrm>
              <a:off x="107950" y="4061127"/>
              <a:ext cx="2519774" cy="11184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ts val="1600"/>
                </a:lnSpc>
              </a:pPr>
              <a:r>
                <a:rPr lang="ru-RU" sz="1600" b="1" dirty="0">
                  <a:solidFill>
                    <a:srgbClr val="009900"/>
                  </a:solidFill>
                </a:rPr>
                <a:t>срок рассмотрения заявления  </a:t>
              </a:r>
              <a:br>
                <a:rPr lang="ru-RU" sz="1600" b="1" dirty="0">
                  <a:solidFill>
                    <a:srgbClr val="009900"/>
                  </a:solidFill>
                </a:rPr>
              </a:br>
              <a:r>
                <a:rPr lang="ru-RU" sz="1600" b="1" dirty="0">
                  <a:solidFill>
                    <a:srgbClr val="009900"/>
                  </a:solidFill>
                </a:rPr>
                <a:t>о регистрации инициативной группы</a:t>
              </a:r>
            </a:p>
          </p:txBody>
        </p:sp>
        <p:sp>
          <p:nvSpPr>
            <p:cNvPr id="20489" name="Text Box 74"/>
            <p:cNvSpPr txBox="1">
              <a:spLocks noChangeArrowheads="1"/>
            </p:cNvSpPr>
            <p:nvPr/>
          </p:nvSpPr>
          <p:spPr bwMode="auto">
            <a:xfrm>
              <a:off x="107950" y="5612977"/>
              <a:ext cx="1065489" cy="5848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600" b="1" dirty="0">
                  <a:solidFill>
                    <a:srgbClr val="008000"/>
                  </a:solidFill>
                </a:rPr>
                <a:t>1-й день</a:t>
              </a:r>
            </a:p>
          </p:txBody>
        </p:sp>
        <p:cxnSp>
          <p:nvCxnSpPr>
            <p:cNvPr id="20490" name="Прямая соединительная линия 12"/>
            <p:cNvCxnSpPr>
              <a:cxnSpLocks noChangeShapeType="1"/>
            </p:cNvCxnSpPr>
            <p:nvPr/>
          </p:nvCxnSpPr>
          <p:spPr bwMode="auto">
            <a:xfrm flipV="1">
              <a:off x="2464718" y="5183929"/>
              <a:ext cx="0" cy="228600"/>
            </a:xfrm>
            <a:prstGeom prst="line">
              <a:avLst/>
            </a:prstGeom>
            <a:noFill/>
            <a:ln w="38100" algn="ctr">
              <a:solidFill>
                <a:srgbClr val="0099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491" name="Прямая соединительная линия 12"/>
            <p:cNvCxnSpPr>
              <a:cxnSpLocks noChangeShapeType="1"/>
            </p:cNvCxnSpPr>
            <p:nvPr/>
          </p:nvCxnSpPr>
          <p:spPr bwMode="auto">
            <a:xfrm flipV="1">
              <a:off x="4370834" y="5183929"/>
              <a:ext cx="0" cy="228600"/>
            </a:xfrm>
            <a:prstGeom prst="line">
              <a:avLst/>
            </a:prstGeom>
            <a:noFill/>
            <a:ln w="38100" algn="ctr">
              <a:solidFill>
                <a:srgbClr val="0099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492" name="Прямая соединительная линия 12"/>
            <p:cNvCxnSpPr>
              <a:cxnSpLocks noChangeShapeType="1"/>
            </p:cNvCxnSpPr>
            <p:nvPr/>
          </p:nvCxnSpPr>
          <p:spPr bwMode="auto">
            <a:xfrm flipV="1">
              <a:off x="6151565" y="5188049"/>
              <a:ext cx="0" cy="228600"/>
            </a:xfrm>
            <a:prstGeom prst="line">
              <a:avLst/>
            </a:prstGeom>
            <a:noFill/>
            <a:ln w="38100" algn="ctr">
              <a:solidFill>
                <a:srgbClr val="0099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493" name="Text Box 74"/>
            <p:cNvSpPr txBox="1">
              <a:spLocks noChangeArrowheads="1"/>
            </p:cNvSpPr>
            <p:nvPr/>
          </p:nvSpPr>
          <p:spPr bwMode="auto">
            <a:xfrm>
              <a:off x="1935137" y="5613623"/>
              <a:ext cx="1065489" cy="5848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600" b="1" dirty="0">
                  <a:solidFill>
                    <a:srgbClr val="008000"/>
                  </a:solidFill>
                </a:rPr>
                <a:t>2-й день</a:t>
              </a:r>
            </a:p>
          </p:txBody>
        </p:sp>
        <p:sp>
          <p:nvSpPr>
            <p:cNvPr id="20494" name="Text Box 74"/>
            <p:cNvSpPr txBox="1">
              <a:spLocks noChangeArrowheads="1"/>
            </p:cNvSpPr>
            <p:nvPr/>
          </p:nvSpPr>
          <p:spPr bwMode="auto">
            <a:xfrm>
              <a:off x="5624513" y="5620975"/>
              <a:ext cx="1065489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600" b="1" dirty="0">
                  <a:solidFill>
                    <a:srgbClr val="008000"/>
                  </a:solidFill>
                </a:rPr>
                <a:t>4-й день</a:t>
              </a:r>
            </a:p>
          </p:txBody>
        </p:sp>
        <p:sp>
          <p:nvSpPr>
            <p:cNvPr id="20495" name="Text Box 74"/>
            <p:cNvSpPr txBox="1">
              <a:spLocks noChangeArrowheads="1"/>
            </p:cNvSpPr>
            <p:nvPr/>
          </p:nvSpPr>
          <p:spPr bwMode="auto">
            <a:xfrm>
              <a:off x="3843782" y="5623148"/>
              <a:ext cx="1065489" cy="5848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600" b="1" dirty="0">
                  <a:solidFill>
                    <a:srgbClr val="008000"/>
                  </a:solidFill>
                </a:rPr>
                <a:t>3-й день</a:t>
              </a:r>
            </a:p>
          </p:txBody>
        </p:sp>
        <p:sp>
          <p:nvSpPr>
            <p:cNvPr id="20496" name="Text Box 74"/>
            <p:cNvSpPr txBox="1">
              <a:spLocks noChangeArrowheads="1"/>
            </p:cNvSpPr>
            <p:nvPr/>
          </p:nvSpPr>
          <p:spPr bwMode="auto">
            <a:xfrm>
              <a:off x="7357317" y="5607363"/>
              <a:ext cx="1065489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600" b="1" dirty="0">
                  <a:solidFill>
                    <a:srgbClr val="008000"/>
                  </a:solidFill>
                </a:rPr>
                <a:t>5-й день</a:t>
              </a:r>
            </a:p>
          </p:txBody>
        </p:sp>
        <p:cxnSp>
          <p:nvCxnSpPr>
            <p:cNvPr id="20497" name="Прямая соединительная линия 8"/>
            <p:cNvCxnSpPr>
              <a:cxnSpLocks noChangeShapeType="1"/>
            </p:cNvCxnSpPr>
            <p:nvPr/>
          </p:nvCxnSpPr>
          <p:spPr bwMode="auto">
            <a:xfrm>
              <a:off x="7893893" y="5302349"/>
              <a:ext cx="359525" cy="0"/>
            </a:xfrm>
            <a:prstGeom prst="line">
              <a:avLst/>
            </a:prstGeom>
            <a:noFill/>
            <a:ln w="7620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" name="Прямоугольник 3"/>
          <p:cNvSpPr/>
          <p:nvPr/>
        </p:nvSpPr>
        <p:spPr>
          <a:xfrm>
            <a:off x="730065" y="2729183"/>
            <a:ext cx="2286000" cy="66941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lnSpc>
                <a:spcPts val="1500"/>
              </a:lnSpc>
            </a:pPr>
            <a:r>
              <a:rPr lang="ru-RU" sz="1600" b="1" dirty="0" smtClean="0">
                <a:solidFill>
                  <a:srgbClr val="009900"/>
                </a:solidFill>
              </a:rPr>
              <a:t>не позднее </a:t>
            </a:r>
          </a:p>
          <a:p>
            <a:pPr lvl="0" algn="ctr">
              <a:lnSpc>
                <a:spcPts val="1500"/>
              </a:lnSpc>
            </a:pPr>
            <a:r>
              <a:rPr lang="ru-RU" sz="1600" b="1" dirty="0" smtClean="0">
                <a:solidFill>
                  <a:srgbClr val="009900"/>
                </a:solidFill>
              </a:rPr>
              <a:t>чем за 65 </a:t>
            </a:r>
            <a:r>
              <a:rPr lang="ru-RU" sz="1600" b="1" dirty="0">
                <a:solidFill>
                  <a:srgbClr val="009900"/>
                </a:solidFill>
              </a:rPr>
              <a:t>дней </a:t>
            </a:r>
            <a:br>
              <a:rPr lang="ru-RU" sz="1600" b="1" dirty="0">
                <a:solidFill>
                  <a:srgbClr val="009900"/>
                </a:solidFill>
              </a:rPr>
            </a:br>
            <a:r>
              <a:rPr lang="ru-RU" sz="1600" b="1" dirty="0">
                <a:solidFill>
                  <a:srgbClr val="009900"/>
                </a:solidFill>
              </a:rPr>
              <a:t>до выборов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0"/>
            <a:ext cx="7920038" cy="1116000"/>
          </a:xfrm>
          <a:solidFill>
            <a:srgbClr val="F2E4CA"/>
          </a:solidFill>
          <a:extLst/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>
              <a:lnSpc>
                <a:spcPts val="2400"/>
              </a:lnSpc>
              <a:defRPr/>
            </a:pPr>
            <a:r>
              <a:rPr lang="ru-RU" sz="24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ОБЖАЛОВАНИЕ РЕШЕНИЯ ОБ ОТКАЗЕ </a:t>
            </a:r>
            <a:br>
              <a:rPr lang="ru-RU" sz="24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</a:br>
            <a:r>
              <a:rPr lang="ru-RU" sz="24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В РЕГИСТРАЦИИ ИНИЦИАТИВНОЙ ГРУППЫ</a:t>
            </a:r>
            <a:br>
              <a:rPr lang="ru-RU" sz="24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</a:br>
            <a:endParaRPr lang="ru-RU" sz="2400" cap="none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1507" name="Group 26"/>
          <p:cNvGrpSpPr>
            <a:grpSpLocks/>
          </p:cNvGrpSpPr>
          <p:nvPr/>
        </p:nvGrpSpPr>
        <p:grpSpPr bwMode="auto">
          <a:xfrm>
            <a:off x="258405" y="1645956"/>
            <a:ext cx="7797518" cy="1639313"/>
            <a:chOff x="612" y="1218"/>
            <a:chExt cx="4363" cy="982"/>
          </a:xfrm>
        </p:grpSpPr>
        <p:sp>
          <p:nvSpPr>
            <p:cNvPr id="5" name="Line 97"/>
            <p:cNvSpPr>
              <a:spLocks noChangeShapeType="1"/>
            </p:cNvSpPr>
            <p:nvPr/>
          </p:nvSpPr>
          <p:spPr bwMode="auto">
            <a:xfrm>
              <a:off x="2125" y="1676"/>
              <a:ext cx="1549" cy="0"/>
            </a:xfrm>
            <a:prstGeom prst="line">
              <a:avLst/>
            </a:prstGeom>
            <a:ln w="38100">
              <a:headEnd type="oval" w="med" len="med"/>
              <a:tailEnd type="triangl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 b="1" dirty="0"/>
            </a:p>
          </p:txBody>
        </p:sp>
        <p:sp>
          <p:nvSpPr>
            <p:cNvPr id="6" name="AutoShape 73"/>
            <p:cNvSpPr>
              <a:spLocks noChangeArrowheads="1"/>
            </p:cNvSpPr>
            <p:nvPr/>
          </p:nvSpPr>
          <p:spPr bwMode="auto">
            <a:xfrm>
              <a:off x="612" y="1239"/>
              <a:ext cx="1471" cy="907"/>
            </a:xfrm>
            <a:prstGeom prst="roundRect">
              <a:avLst>
                <a:gd name="adj" fmla="val 16667"/>
              </a:avLst>
            </a:prstGeom>
            <a:ln w="28575"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ru-RU" sz="1400" b="1" dirty="0" smtClean="0">
                  <a:solidFill>
                    <a:schemeClr val="tx1"/>
                  </a:solidFill>
                  <a:latin typeface="Arial" charset="0"/>
                </a:rPr>
                <a:t>решение </a:t>
              </a:r>
              <a:br>
                <a:rPr lang="ru-RU" sz="1400" b="1" dirty="0" smtClean="0">
                  <a:solidFill>
                    <a:schemeClr val="tx1"/>
                  </a:solidFill>
                  <a:latin typeface="Arial" charset="0"/>
                </a:rPr>
              </a:br>
              <a:r>
                <a:rPr lang="ru-RU" sz="1400" b="1" dirty="0" smtClean="0">
                  <a:solidFill>
                    <a:schemeClr val="tx1"/>
                  </a:solidFill>
                  <a:latin typeface="Arial" charset="0"/>
                </a:rPr>
                <a:t>территориальной, </a:t>
              </a:r>
              <a:br>
                <a:rPr lang="ru-RU" sz="1400" b="1" dirty="0" smtClean="0">
                  <a:solidFill>
                    <a:schemeClr val="tx1"/>
                  </a:solidFill>
                  <a:latin typeface="Arial" charset="0"/>
                </a:rPr>
              </a:br>
              <a:r>
                <a:rPr lang="ru-RU" sz="1400" b="1" dirty="0" smtClean="0">
                  <a:solidFill>
                    <a:schemeClr val="tx1"/>
                  </a:solidFill>
                  <a:latin typeface="Arial" charset="0"/>
                </a:rPr>
                <a:t>окружной </a:t>
              </a:r>
            </a:p>
            <a:p>
              <a:pPr algn="ctr">
                <a:defRPr/>
              </a:pPr>
              <a:r>
                <a:rPr lang="ru-RU" sz="1400" b="1" dirty="0" smtClean="0">
                  <a:solidFill>
                    <a:schemeClr val="tx1"/>
                  </a:solidFill>
                  <a:latin typeface="Arial" charset="0"/>
                </a:rPr>
                <a:t>комиссии</a:t>
              </a:r>
              <a:endParaRPr lang="ru-RU" sz="1400" b="1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7" name="AutoShape 73"/>
            <p:cNvSpPr>
              <a:spLocks noChangeArrowheads="1"/>
            </p:cNvSpPr>
            <p:nvPr/>
          </p:nvSpPr>
          <p:spPr bwMode="auto">
            <a:xfrm>
              <a:off x="3696" y="1293"/>
              <a:ext cx="1279" cy="907"/>
            </a:xfrm>
            <a:prstGeom prst="roundRect">
              <a:avLst>
                <a:gd name="adj" fmla="val 16667"/>
              </a:avLst>
            </a:prstGeom>
            <a:ln w="28575"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ru-RU" sz="1400" b="1" dirty="0" smtClean="0">
                  <a:solidFill>
                    <a:srgbClr val="3B8955"/>
                  </a:solidFill>
                  <a:latin typeface="Arial" charset="0"/>
                </a:rPr>
                <a:t>вышестоящая</a:t>
              </a:r>
            </a:p>
            <a:p>
              <a:pPr algn="ctr">
                <a:defRPr/>
              </a:pPr>
              <a:r>
                <a:rPr lang="ru-RU" sz="1400" b="1" dirty="0" smtClean="0">
                  <a:solidFill>
                    <a:srgbClr val="3B8955"/>
                  </a:solidFill>
                  <a:latin typeface="Arial" charset="0"/>
                </a:rPr>
                <a:t>территориальная </a:t>
              </a:r>
            </a:p>
            <a:p>
              <a:pPr algn="ctr">
                <a:defRPr/>
              </a:pPr>
              <a:r>
                <a:rPr lang="ru-RU" sz="1400" b="1" dirty="0" smtClean="0">
                  <a:solidFill>
                    <a:srgbClr val="3B8955"/>
                  </a:solidFill>
                  <a:latin typeface="Arial" charset="0"/>
                </a:rPr>
                <a:t>комиссия</a:t>
              </a:r>
              <a:endParaRPr lang="ru-RU" sz="1400" b="1" dirty="0">
                <a:solidFill>
                  <a:srgbClr val="3B8955"/>
                </a:solidFill>
                <a:latin typeface="Arial" charset="0"/>
              </a:endParaRPr>
            </a:p>
          </p:txBody>
        </p:sp>
        <p:sp>
          <p:nvSpPr>
            <p:cNvPr id="21521" name="Text Box 75"/>
            <p:cNvSpPr txBox="1">
              <a:spLocks noChangeArrowheads="1"/>
            </p:cNvSpPr>
            <p:nvPr/>
          </p:nvSpPr>
          <p:spPr bwMode="auto">
            <a:xfrm>
              <a:off x="1950" y="1713"/>
              <a:ext cx="1724" cy="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400" b="1" dirty="0"/>
                <a:t>в трехдневный срок</a:t>
              </a:r>
              <a:br>
                <a:rPr lang="ru-RU" sz="1400" b="1" dirty="0"/>
              </a:br>
              <a:r>
                <a:rPr lang="ru-RU" sz="1400" b="1" dirty="0"/>
                <a:t>со дня его принятия</a:t>
              </a:r>
            </a:p>
          </p:txBody>
        </p:sp>
        <p:sp>
          <p:nvSpPr>
            <p:cNvPr id="21522" name="Text Box 75"/>
            <p:cNvSpPr txBox="1">
              <a:spLocks noChangeArrowheads="1"/>
            </p:cNvSpPr>
            <p:nvPr/>
          </p:nvSpPr>
          <p:spPr bwMode="auto">
            <a:xfrm>
              <a:off x="1972" y="1218"/>
              <a:ext cx="172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400" b="1" dirty="0"/>
                <a:t>лицо, имеющее намерение выдвинуться кандидатом </a:t>
              </a:r>
              <a:br>
                <a:rPr lang="ru-RU" sz="1400" b="1" dirty="0"/>
              </a:br>
              <a:r>
                <a:rPr lang="ru-RU" sz="1400" b="1" dirty="0"/>
                <a:t>в депутаты</a:t>
              </a:r>
            </a:p>
          </p:txBody>
        </p:sp>
      </p:grpSp>
      <p:grpSp>
        <p:nvGrpSpPr>
          <p:cNvPr id="21508" name="Group 27"/>
          <p:cNvGrpSpPr>
            <a:grpSpLocks/>
          </p:cNvGrpSpPr>
          <p:nvPr/>
        </p:nvGrpSpPr>
        <p:grpSpPr bwMode="auto">
          <a:xfrm>
            <a:off x="257113" y="3884634"/>
            <a:ext cx="7728380" cy="1658940"/>
            <a:chOff x="612" y="2706"/>
            <a:chExt cx="4544" cy="1045"/>
          </a:xfrm>
        </p:grpSpPr>
        <p:sp>
          <p:nvSpPr>
            <p:cNvPr id="9226" name="Line 97"/>
            <p:cNvSpPr>
              <a:spLocks noChangeShapeType="1"/>
            </p:cNvSpPr>
            <p:nvPr/>
          </p:nvSpPr>
          <p:spPr bwMode="auto">
            <a:xfrm>
              <a:off x="2017" y="3297"/>
              <a:ext cx="1678" cy="0"/>
            </a:xfrm>
            <a:prstGeom prst="line">
              <a:avLst/>
            </a:prstGeom>
            <a:ln w="38100">
              <a:headEnd type="oval" w="med" len="med"/>
              <a:tailEnd type="triangl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9247" name="AutoShape 73"/>
            <p:cNvSpPr>
              <a:spLocks noChangeArrowheads="1"/>
            </p:cNvSpPr>
            <p:nvPr/>
          </p:nvSpPr>
          <p:spPr bwMode="auto">
            <a:xfrm>
              <a:off x="612" y="2844"/>
              <a:ext cx="1361" cy="907"/>
            </a:xfrm>
            <a:prstGeom prst="roundRect">
              <a:avLst>
                <a:gd name="adj" fmla="val 16667"/>
              </a:avLst>
            </a:prstGeom>
            <a:ln w="28575"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ru-RU" sz="1400" b="1" dirty="0" smtClean="0">
                  <a:solidFill>
                    <a:schemeClr val="tx1"/>
                  </a:solidFill>
                  <a:latin typeface="Arial" charset="0"/>
                </a:rPr>
                <a:t>решение </a:t>
              </a:r>
            </a:p>
            <a:p>
              <a:pPr algn="ctr">
                <a:defRPr/>
              </a:pPr>
              <a:r>
                <a:rPr lang="ru-RU" sz="1400" b="1" dirty="0" smtClean="0">
                  <a:solidFill>
                    <a:schemeClr val="tx1"/>
                  </a:solidFill>
                  <a:latin typeface="Arial" charset="0"/>
                </a:rPr>
                <a:t>вышестоящей </a:t>
              </a:r>
            </a:p>
            <a:p>
              <a:pPr algn="ctr">
                <a:defRPr/>
              </a:pPr>
              <a:r>
                <a:rPr lang="ru-RU" sz="1400" b="1" dirty="0" smtClean="0">
                  <a:solidFill>
                    <a:schemeClr val="tx1"/>
                  </a:solidFill>
                  <a:latin typeface="Arial" charset="0"/>
                </a:rPr>
                <a:t>территориальной </a:t>
              </a:r>
            </a:p>
            <a:p>
              <a:pPr algn="ctr">
                <a:defRPr/>
              </a:pPr>
              <a:r>
                <a:rPr lang="ru-RU" sz="1400" b="1" dirty="0" smtClean="0">
                  <a:solidFill>
                    <a:schemeClr val="tx1"/>
                  </a:solidFill>
                  <a:latin typeface="Arial" charset="0"/>
                </a:rPr>
                <a:t>комиссии</a:t>
              </a:r>
              <a:endParaRPr lang="ru-RU" sz="1400" b="1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8" name="AutoShape 73"/>
            <p:cNvSpPr>
              <a:spLocks noChangeArrowheads="1"/>
            </p:cNvSpPr>
            <p:nvPr/>
          </p:nvSpPr>
          <p:spPr bwMode="auto">
            <a:xfrm>
              <a:off x="3696" y="2844"/>
              <a:ext cx="1460" cy="907"/>
            </a:xfrm>
            <a:prstGeom prst="roundRect">
              <a:avLst>
                <a:gd name="adj" fmla="val 16667"/>
              </a:avLst>
            </a:prstGeom>
            <a:ln w="28575"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ru-RU" sz="1400" b="1" dirty="0" smtClean="0">
                  <a:solidFill>
                    <a:srgbClr val="3B8955"/>
                  </a:solidFill>
                  <a:latin typeface="Arial" charset="0"/>
                </a:rPr>
                <a:t>суд:</a:t>
              </a:r>
            </a:p>
            <a:p>
              <a:pPr marL="285750" indent="-285750">
                <a:buFont typeface="Wingdings" pitchFamily="2" charset="2"/>
                <a:buChar char="§"/>
                <a:defRPr/>
              </a:pPr>
              <a:r>
                <a:rPr lang="ru-RU" sz="1400" b="1" dirty="0" smtClean="0">
                  <a:solidFill>
                    <a:srgbClr val="3B8955"/>
                  </a:solidFill>
                  <a:latin typeface="Arial" charset="0"/>
                </a:rPr>
                <a:t>областной;</a:t>
              </a:r>
            </a:p>
            <a:p>
              <a:pPr marL="285750" indent="-285750">
                <a:buFont typeface="Wingdings" pitchFamily="2" charset="2"/>
                <a:buChar char="§"/>
                <a:defRPr/>
              </a:pPr>
              <a:r>
                <a:rPr lang="ru-RU" sz="1400" b="1" dirty="0" smtClean="0">
                  <a:solidFill>
                    <a:srgbClr val="3B8955"/>
                  </a:solidFill>
                  <a:latin typeface="Arial" charset="0"/>
                </a:rPr>
                <a:t>Минский городской;</a:t>
              </a:r>
            </a:p>
            <a:p>
              <a:pPr marL="285750" indent="-285750">
                <a:buFont typeface="Wingdings" pitchFamily="2" charset="2"/>
                <a:buChar char="§"/>
                <a:defRPr/>
              </a:pPr>
              <a:r>
                <a:rPr lang="ru-RU" sz="1400" b="1" dirty="0" smtClean="0">
                  <a:solidFill>
                    <a:srgbClr val="3B8955"/>
                  </a:solidFill>
                  <a:latin typeface="Arial" charset="0"/>
                </a:rPr>
                <a:t>районный</a:t>
              </a:r>
              <a:endParaRPr lang="ru-RU" sz="1400" b="1" dirty="0">
                <a:solidFill>
                  <a:srgbClr val="3B8955"/>
                </a:solidFill>
                <a:latin typeface="Arial" charset="0"/>
              </a:endParaRPr>
            </a:p>
          </p:txBody>
        </p:sp>
        <p:sp>
          <p:nvSpPr>
            <p:cNvPr id="21514" name="Text Box 75"/>
            <p:cNvSpPr txBox="1">
              <a:spLocks noChangeArrowheads="1"/>
            </p:cNvSpPr>
            <p:nvPr/>
          </p:nvSpPr>
          <p:spPr bwMode="auto">
            <a:xfrm>
              <a:off x="2017" y="3385"/>
              <a:ext cx="1678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400" dirty="0"/>
                <a:t>в трехдневный срок</a:t>
              </a:r>
              <a:br>
                <a:rPr lang="ru-RU" sz="1400" dirty="0"/>
              </a:br>
              <a:r>
                <a:rPr lang="ru-RU" sz="1400" dirty="0"/>
                <a:t>со дня его принятия</a:t>
              </a:r>
            </a:p>
          </p:txBody>
        </p:sp>
        <p:sp>
          <p:nvSpPr>
            <p:cNvPr id="21515" name="Text Box 75"/>
            <p:cNvSpPr txBox="1">
              <a:spLocks noChangeArrowheads="1"/>
            </p:cNvSpPr>
            <p:nvPr/>
          </p:nvSpPr>
          <p:spPr bwMode="auto">
            <a:xfrm>
              <a:off x="1971" y="2706"/>
              <a:ext cx="1724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400" dirty="0"/>
                <a:t>лицо, имеющее намерение выдвинуться кандидатом </a:t>
              </a:r>
              <a:br>
                <a:rPr lang="ru-RU" sz="1400" dirty="0"/>
              </a:br>
              <a:r>
                <a:rPr lang="ru-RU" sz="1400" dirty="0"/>
                <a:t>в депутаты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0" y="0"/>
            <a:ext cx="8136000" cy="1143000"/>
          </a:xfrm>
          <a:solidFill>
            <a:srgbClr val="F2E4CA"/>
          </a:solidFill>
        </p:spPr>
        <p:txBody>
          <a:bodyPr>
            <a:normAutofit/>
          </a:bodyPr>
          <a:lstStyle/>
          <a:p>
            <a:pPr algn="ctr">
              <a:lnSpc>
                <a:spcPts val="2400"/>
              </a:lnSpc>
              <a:defRPr/>
            </a:pPr>
            <a:r>
              <a:rPr lang="ru-RU" sz="2400" b="1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Прием  документов  для  регистрации </a:t>
            </a:r>
            <a:br>
              <a:rPr lang="ru-RU" sz="2400" b="1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</a:br>
            <a:r>
              <a:rPr lang="ru-RU" sz="2400" b="1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кандидатов  в  депутаты</a:t>
            </a:r>
            <a:br>
              <a:rPr lang="ru-RU" sz="2400" b="1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</a:br>
            <a:endParaRPr lang="ru-RU" sz="2400" b="1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276225" y="1400175"/>
            <a:ext cx="7620000" cy="4800600"/>
          </a:xfr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ru-RU" dirty="0" smtClean="0"/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документы представляются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территориальную</a:t>
            </a:r>
            <a:r>
              <a:rPr lang="ru-RU" dirty="0">
                <a:latin typeface="Arial" pitchFamily="34" charset="0"/>
                <a:cs typeface="Arial" pitchFamily="34" charset="0"/>
              </a:rPr>
              <a:t>,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окружную комиссию одним комплектом;</a:t>
            </a:r>
          </a:p>
          <a:p>
            <a:pPr algn="just"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представляет комплект документов лицо, выдвинутое      кандидатом в депутаты;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algn="just"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предъявляет </a:t>
            </a:r>
            <a:r>
              <a:rPr lang="ru-RU" dirty="0">
                <a:latin typeface="Arial" pitchFamily="34" charset="0"/>
                <a:cs typeface="Arial" pitchFamily="34" charset="0"/>
              </a:rPr>
              <a:t>паспорт гражданина Республики Беларусь (граждане Российской Федерации – вид на жительство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);</a:t>
            </a:r>
          </a:p>
          <a:p>
            <a:pPr algn="just"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ru-RU" dirty="0">
                <a:latin typeface="Arial" pitchFamily="34" charset="0"/>
                <a:cs typeface="Arial" pitchFamily="34" charset="0"/>
              </a:rPr>
              <a:t>документы регистрируются в журнале регистрации входящих документов.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1"/>
          <p:cNvSpPr txBox="1">
            <a:spLocks noChangeArrowheads="1"/>
          </p:cNvSpPr>
          <p:nvPr/>
        </p:nvSpPr>
        <p:spPr bwMode="auto">
          <a:xfrm>
            <a:off x="9670" y="0"/>
            <a:ext cx="8136000" cy="1296000"/>
          </a:xfrm>
          <a:prstGeom prst="rect">
            <a:avLst/>
          </a:prstGeom>
          <a:solidFill>
            <a:srgbClr val="F2E4CA"/>
          </a:solidFill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rial" charset="0"/>
              </a:rPr>
              <a:t>ПРОВЕРКА ТЕРРИТОРИАЛЬНОЙ, ОКРУЖНОЙ КОМИССИЕЙ </a:t>
            </a:r>
          </a:p>
          <a:p>
            <a:pPr algn="ctr" eaLnBrk="1" hangingPunct="1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rial" charset="0"/>
              </a:rPr>
              <a:t>СООТВЕТСТВИЯ ПОРЯДКА ВЫДВИЖЕНИЯ </a:t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rial" charset="0"/>
              </a:rPr>
            </a:b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rial" charset="0"/>
              </a:rPr>
              <a:t>КАНДИДАТОВ В ДЕПУТАТЫ ТРЕБОВАНИЯМ </a:t>
            </a:r>
          </a:p>
          <a:p>
            <a:pPr algn="ctr" eaLnBrk="1" hangingPunct="1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Arial" charset="0"/>
              </a:rPr>
              <a:t>ИЗБИРАТЕЛЬНОГО ЗАКОНОДАТЕЛЬСТВА </a:t>
            </a:r>
          </a:p>
          <a:p>
            <a:pPr eaLnBrk="1" hangingPunct="1"/>
            <a:endParaRPr lang="ru-RU" dirty="0"/>
          </a:p>
          <a:p>
            <a:pPr eaLnBrk="1" hangingPunct="1"/>
            <a:endParaRPr lang="ru-RU" dirty="0"/>
          </a:p>
          <a:p>
            <a:pPr eaLnBrk="1" hangingPunct="1"/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656982" y="3802099"/>
            <a:ext cx="3276000" cy="792000"/>
          </a:xfrm>
          <a:prstGeom prst="roundRect">
            <a:avLst/>
          </a:prstGeom>
          <a:ln w="28575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/>
              <a:t>НАПРАВЛЕНИЕ ЗАПРОСОВ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573338" y="1566088"/>
            <a:ext cx="2771775" cy="720725"/>
          </a:xfrm>
          <a:prstGeom prst="roundRect">
            <a:avLst/>
          </a:prstGeom>
          <a:ln w="28575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СРОКИ ПРОВЕРКИ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0007" y="2863462"/>
            <a:ext cx="3420000" cy="756000"/>
          </a:xfrm>
          <a:prstGeom prst="roundRect">
            <a:avLst>
              <a:gd name="adj" fmla="val 20760"/>
            </a:avLst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lnSpc>
                <a:spcPts val="1500"/>
              </a:lnSpc>
              <a:defRPr/>
            </a:pPr>
            <a:r>
              <a:rPr lang="ru-RU" sz="1600" dirty="0"/>
              <a:t>день представления документов </a:t>
            </a:r>
            <a:br>
              <a:rPr lang="ru-RU" sz="1600" dirty="0"/>
            </a:br>
            <a:r>
              <a:rPr lang="ru-RU" sz="1600" dirty="0" smtClean="0"/>
              <a:t>для </a:t>
            </a:r>
            <a:r>
              <a:rPr lang="ru-RU" sz="1600" dirty="0"/>
              <a:t>регистрации кандидатом </a:t>
            </a:r>
            <a:br>
              <a:rPr lang="ru-RU" sz="1600" dirty="0"/>
            </a:br>
            <a:r>
              <a:rPr lang="ru-RU" sz="1600" dirty="0"/>
              <a:t>в депутаты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671094" y="5237162"/>
            <a:ext cx="2051050" cy="133032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/>
              <a:t>территориальные организации по госрегистрации недвижимого имущества 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08375" y="4640786"/>
            <a:ext cx="1368000" cy="914400"/>
          </a:xfrm>
          <a:prstGeom prst="roundRect">
            <a:avLst/>
          </a:prstGeom>
          <a:solidFill>
            <a:srgbClr val="D1FFE8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органы внутренних дел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681163" y="5469587"/>
            <a:ext cx="1474788" cy="118745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/>
              <a:t>инспекции по налогам и сборам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418470" y="5020793"/>
            <a:ext cx="1727200" cy="126047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ts val="1500"/>
              </a:lnSpc>
              <a:defRPr/>
            </a:pPr>
            <a:r>
              <a:rPr lang="ru-RU" sz="1600" dirty="0"/>
              <a:t>Департамент по ценным бумагам Минфина Республики Беларусь</a:t>
            </a: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1407136" y="2459869"/>
            <a:ext cx="5587389" cy="6350"/>
          </a:xfrm>
          <a:prstGeom prst="straightConnector1">
            <a:avLst/>
          </a:prstGeom>
          <a:ln>
            <a:headEnd type="oval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5" idx="2"/>
          </p:cNvCxnSpPr>
          <p:nvPr/>
        </p:nvCxnSpPr>
        <p:spPr>
          <a:xfrm flipH="1">
            <a:off x="1476375" y="4594099"/>
            <a:ext cx="2818607" cy="501776"/>
          </a:xfrm>
          <a:prstGeom prst="straightConnector1">
            <a:avLst/>
          </a:prstGeom>
          <a:ln>
            <a:headEnd type="oval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endCxn id="11" idx="0"/>
          </p:cNvCxnSpPr>
          <p:nvPr/>
        </p:nvCxnSpPr>
        <p:spPr>
          <a:xfrm>
            <a:off x="4315319" y="4640786"/>
            <a:ext cx="2966751" cy="380007"/>
          </a:xfrm>
          <a:prstGeom prst="straightConnector1">
            <a:avLst/>
          </a:prstGeom>
          <a:ln>
            <a:solidFill>
              <a:schemeClr val="bg2">
                <a:lumMod val="75000"/>
              </a:schemeClr>
            </a:solidFill>
            <a:headEnd type="oval" w="med" len="med"/>
            <a:tailEnd type="triangl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endCxn id="10" idx="0"/>
          </p:cNvCxnSpPr>
          <p:nvPr/>
        </p:nvCxnSpPr>
        <p:spPr>
          <a:xfrm flipH="1">
            <a:off x="2418557" y="4628212"/>
            <a:ext cx="1876426" cy="841375"/>
          </a:xfrm>
          <a:prstGeom prst="straightConnector1">
            <a:avLst/>
          </a:prstGeom>
          <a:ln>
            <a:headEnd type="oval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4294982" y="4640786"/>
            <a:ext cx="401637" cy="594789"/>
          </a:xfrm>
          <a:prstGeom prst="straightConnector1">
            <a:avLst/>
          </a:prstGeom>
          <a:ln>
            <a:solidFill>
              <a:schemeClr val="bg2">
                <a:lumMod val="75000"/>
              </a:schemeClr>
            </a:solidFill>
            <a:headEnd type="oval" w="med" len="med"/>
            <a:tailEnd type="triangl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0488" name="Скругленный прямоугольник 20487"/>
          <p:cNvSpPr/>
          <p:nvPr/>
        </p:nvSpPr>
        <p:spPr>
          <a:xfrm>
            <a:off x="6262450" y="2836475"/>
            <a:ext cx="1656000" cy="576262"/>
          </a:xfrm>
          <a:prstGeom prst="roundRect">
            <a:avLst>
              <a:gd name="adj" fmla="val 44779"/>
            </a:avLst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ts val="1400"/>
              </a:lnSpc>
              <a:defRPr/>
            </a:pPr>
            <a:r>
              <a:rPr lang="ru-RU" sz="1600" dirty="0"/>
              <a:t>день регистрации</a:t>
            </a:r>
          </a:p>
        </p:txBody>
      </p:sp>
      <p:cxnSp>
        <p:nvCxnSpPr>
          <p:cNvPr id="20496" name="Прямая соединительная линия 20495"/>
          <p:cNvCxnSpPr/>
          <p:nvPr/>
        </p:nvCxnSpPr>
        <p:spPr>
          <a:xfrm>
            <a:off x="1353038" y="2286813"/>
            <a:ext cx="0" cy="433387"/>
          </a:xfrm>
          <a:prstGeom prst="line">
            <a:avLst/>
          </a:prstGeom>
          <a:ln>
            <a:headEnd type="oval" w="med" len="med"/>
            <a:tailEnd type="oval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508" name="Прямая соединительная линия 20507"/>
          <p:cNvCxnSpPr/>
          <p:nvPr/>
        </p:nvCxnSpPr>
        <p:spPr>
          <a:xfrm>
            <a:off x="6994525" y="2250319"/>
            <a:ext cx="0" cy="431800"/>
          </a:xfrm>
          <a:prstGeom prst="line">
            <a:avLst/>
          </a:prstGeom>
          <a:ln>
            <a:solidFill>
              <a:srgbClr val="FF0000"/>
            </a:solidFill>
            <a:headEnd type="oval" w="med" len="med"/>
            <a:tailEnd type="oval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0"/>
            <a:ext cx="8136000" cy="971550"/>
          </a:xfrm>
          <a:solidFill>
            <a:srgbClr val="F2E4CA"/>
          </a:solidFill>
          <a:extLst/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>
              <a:lnSpc>
                <a:spcPts val="21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ru-RU" sz="2200" b="1" kern="0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Основная проверка достоверности подписей </a:t>
            </a:r>
            <a:br>
              <a:rPr lang="ru-RU" sz="2200" b="1" kern="0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</a:br>
            <a:r>
              <a:rPr lang="ru-RU" sz="1400" b="1" kern="0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(выдвижение в областной, Минский городской Совет депутатов)</a:t>
            </a:r>
            <a:br>
              <a:rPr lang="ru-RU" sz="1400" b="1" kern="0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</a:br>
            <a:endParaRPr lang="ru-RU" sz="1400" b="1" kern="0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Стрелка вниз 44"/>
          <p:cNvSpPr/>
          <p:nvPr/>
        </p:nvSpPr>
        <p:spPr>
          <a:xfrm>
            <a:off x="4305009" y="4929196"/>
            <a:ext cx="258763" cy="4222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grpSp>
        <p:nvGrpSpPr>
          <p:cNvPr id="24580" name="Group 82"/>
          <p:cNvGrpSpPr>
            <a:grpSpLocks/>
          </p:cNvGrpSpPr>
          <p:nvPr/>
        </p:nvGrpSpPr>
        <p:grpSpPr bwMode="auto">
          <a:xfrm>
            <a:off x="2869889" y="5503077"/>
            <a:ext cx="3313112" cy="900114"/>
            <a:chOff x="2018" y="3702"/>
            <a:chExt cx="2087" cy="567"/>
          </a:xfrm>
        </p:grpSpPr>
        <p:sp>
          <p:nvSpPr>
            <p:cNvPr id="24599" name="AutoShape 32"/>
            <p:cNvSpPr>
              <a:spLocks noChangeArrowheads="1"/>
            </p:cNvSpPr>
            <p:nvPr/>
          </p:nvSpPr>
          <p:spPr bwMode="auto">
            <a:xfrm>
              <a:off x="2018" y="3702"/>
              <a:ext cx="2087" cy="567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 w="254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4600" name="Text Box 74"/>
            <p:cNvSpPr txBox="1">
              <a:spLocks noChangeArrowheads="1"/>
            </p:cNvSpPr>
            <p:nvPr/>
          </p:nvSpPr>
          <p:spPr bwMode="auto">
            <a:xfrm>
              <a:off x="2064" y="3763"/>
              <a:ext cx="1995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2000" b="1" dirty="0"/>
                <a:t>дополнительная проверка</a:t>
              </a:r>
            </a:p>
          </p:txBody>
        </p:sp>
      </p:grpSp>
      <p:grpSp>
        <p:nvGrpSpPr>
          <p:cNvPr id="24582" name="Group 74"/>
          <p:cNvGrpSpPr>
            <a:grpSpLocks/>
          </p:cNvGrpSpPr>
          <p:nvPr/>
        </p:nvGrpSpPr>
        <p:grpSpPr bwMode="auto">
          <a:xfrm>
            <a:off x="379049" y="2327285"/>
            <a:ext cx="7560000" cy="1095376"/>
            <a:chOff x="930" y="1787"/>
            <a:chExt cx="3674" cy="690"/>
          </a:xfrm>
        </p:grpSpPr>
        <p:sp>
          <p:nvSpPr>
            <p:cNvPr id="24589" name="AutoShape 32"/>
            <p:cNvSpPr>
              <a:spLocks noChangeArrowheads="1"/>
            </p:cNvSpPr>
            <p:nvPr/>
          </p:nvSpPr>
          <p:spPr bwMode="auto">
            <a:xfrm>
              <a:off x="930" y="1797"/>
              <a:ext cx="1474" cy="680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>
              <a:headEnd/>
              <a:tailEnd/>
            </a:ln>
            <a:ex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ru-RU"/>
            </a:p>
          </p:txBody>
        </p:sp>
        <p:sp>
          <p:nvSpPr>
            <p:cNvPr id="24590" name="Text Box 74"/>
            <p:cNvSpPr txBox="1">
              <a:spLocks noChangeArrowheads="1"/>
            </p:cNvSpPr>
            <p:nvPr/>
          </p:nvSpPr>
          <p:spPr bwMode="auto">
            <a:xfrm>
              <a:off x="1049" y="1980"/>
              <a:ext cx="1242" cy="44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2000" b="1" dirty="0" smtClean="0"/>
                <a:t>отобрано для проверки</a:t>
              </a:r>
              <a:endParaRPr lang="ru-RU" sz="2000" b="1" dirty="0"/>
            </a:p>
          </p:txBody>
        </p:sp>
        <p:sp>
          <p:nvSpPr>
            <p:cNvPr id="24591" name="AutoShape 32"/>
            <p:cNvSpPr>
              <a:spLocks noChangeArrowheads="1"/>
            </p:cNvSpPr>
            <p:nvPr/>
          </p:nvSpPr>
          <p:spPr bwMode="auto">
            <a:xfrm>
              <a:off x="3264" y="1787"/>
              <a:ext cx="1340" cy="680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 w="25400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4592" name="Text Box 74"/>
            <p:cNvSpPr txBox="1">
              <a:spLocks noChangeArrowheads="1"/>
            </p:cNvSpPr>
            <p:nvPr/>
          </p:nvSpPr>
          <p:spPr bwMode="auto">
            <a:xfrm>
              <a:off x="3331" y="1900"/>
              <a:ext cx="1242" cy="44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2000" b="1" dirty="0" smtClean="0">
                  <a:solidFill>
                    <a:srgbClr val="008000"/>
                  </a:solidFill>
                </a:rPr>
                <a:t>30 </a:t>
              </a:r>
              <a:r>
                <a:rPr lang="ru-RU" sz="2000" b="1" dirty="0">
                  <a:solidFill>
                    <a:srgbClr val="008000"/>
                  </a:solidFill>
                </a:rPr>
                <a:t>подписей</a:t>
              </a:r>
              <a:br>
                <a:rPr lang="ru-RU" sz="2000" b="1" dirty="0">
                  <a:solidFill>
                    <a:srgbClr val="008000"/>
                  </a:solidFill>
                </a:rPr>
              </a:br>
              <a:r>
                <a:rPr lang="ru-RU" sz="2000" b="1" dirty="0">
                  <a:solidFill>
                    <a:srgbClr val="008000"/>
                  </a:solidFill>
                </a:rPr>
                <a:t>(20 % от </a:t>
              </a:r>
              <a:r>
                <a:rPr lang="ru-RU" sz="2000" b="1" dirty="0" smtClean="0">
                  <a:solidFill>
                    <a:srgbClr val="008000"/>
                  </a:solidFill>
                </a:rPr>
                <a:t>150</a:t>
              </a:r>
              <a:r>
                <a:rPr lang="ru-RU" sz="2000" b="1" dirty="0">
                  <a:solidFill>
                    <a:srgbClr val="008000"/>
                  </a:solidFill>
                </a:rPr>
                <a:t>)</a:t>
              </a:r>
            </a:p>
          </p:txBody>
        </p:sp>
        <p:sp>
          <p:nvSpPr>
            <p:cNvPr id="3" name="Line 97"/>
            <p:cNvSpPr>
              <a:spLocks noChangeShapeType="1"/>
            </p:cNvSpPr>
            <p:nvPr/>
          </p:nvSpPr>
          <p:spPr bwMode="auto">
            <a:xfrm>
              <a:off x="2423" y="2137"/>
              <a:ext cx="841" cy="0"/>
            </a:xfrm>
            <a:prstGeom prst="line">
              <a:avLst/>
            </a:prstGeom>
            <a:ln>
              <a:headEnd type="oval" w="med" len="med"/>
              <a:tailEnd type="triangle" w="med" len="med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</p:grpSp>
      <p:grpSp>
        <p:nvGrpSpPr>
          <p:cNvPr id="24583" name="Group 81"/>
          <p:cNvGrpSpPr>
            <a:grpSpLocks/>
          </p:cNvGrpSpPr>
          <p:nvPr/>
        </p:nvGrpSpPr>
        <p:grpSpPr bwMode="auto">
          <a:xfrm>
            <a:off x="379049" y="3713171"/>
            <a:ext cx="7663818" cy="1101725"/>
            <a:chOff x="880" y="2562"/>
            <a:chExt cx="3691" cy="694"/>
          </a:xfrm>
        </p:grpSpPr>
        <p:sp>
          <p:nvSpPr>
            <p:cNvPr id="24584" name="AutoShape 32"/>
            <p:cNvSpPr>
              <a:spLocks noChangeArrowheads="1"/>
            </p:cNvSpPr>
            <p:nvPr/>
          </p:nvSpPr>
          <p:spPr bwMode="auto">
            <a:xfrm>
              <a:off x="880" y="2562"/>
              <a:ext cx="1474" cy="680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 w="254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4585" name="Text Box 74"/>
            <p:cNvSpPr txBox="1">
              <a:spLocks noChangeArrowheads="1"/>
            </p:cNvSpPr>
            <p:nvPr/>
          </p:nvSpPr>
          <p:spPr bwMode="auto">
            <a:xfrm>
              <a:off x="983" y="2644"/>
              <a:ext cx="1383" cy="5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2000" b="1" dirty="0"/>
                <a:t>недостоверные</a:t>
              </a:r>
            </a:p>
            <a:p>
              <a:pPr algn="ctr" eaLnBrk="1" hangingPunct="1"/>
              <a:r>
                <a:rPr lang="ru-RU" sz="2000" b="1" dirty="0"/>
                <a:t>подписи</a:t>
              </a:r>
            </a:p>
          </p:txBody>
        </p:sp>
        <p:sp>
          <p:nvSpPr>
            <p:cNvPr id="24586" name="AutoShape 32"/>
            <p:cNvSpPr>
              <a:spLocks noChangeArrowheads="1"/>
            </p:cNvSpPr>
            <p:nvPr/>
          </p:nvSpPr>
          <p:spPr bwMode="auto">
            <a:xfrm>
              <a:off x="3243" y="2576"/>
              <a:ext cx="1325" cy="680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 w="254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4587" name="Text Box 74"/>
            <p:cNvSpPr txBox="1">
              <a:spLocks noChangeArrowheads="1"/>
            </p:cNvSpPr>
            <p:nvPr/>
          </p:nvSpPr>
          <p:spPr bwMode="auto">
            <a:xfrm>
              <a:off x="3329" y="2681"/>
              <a:ext cx="1242" cy="44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2000" b="1" dirty="0" smtClean="0">
                  <a:solidFill>
                    <a:srgbClr val="008000"/>
                  </a:solidFill>
                </a:rPr>
                <a:t>5 подписей</a:t>
              </a:r>
              <a:r>
                <a:rPr lang="ru-RU" sz="2000" b="1" i="1" dirty="0">
                  <a:solidFill>
                    <a:srgbClr val="008000"/>
                  </a:solidFill>
                </a:rPr>
                <a:t/>
              </a:r>
              <a:br>
                <a:rPr lang="ru-RU" sz="2000" b="1" i="1" dirty="0">
                  <a:solidFill>
                    <a:srgbClr val="008000"/>
                  </a:solidFill>
                </a:rPr>
              </a:br>
              <a:r>
                <a:rPr lang="ru-RU" sz="2000" b="1" dirty="0">
                  <a:solidFill>
                    <a:srgbClr val="008000"/>
                  </a:solidFill>
                </a:rPr>
                <a:t>(</a:t>
              </a:r>
              <a:r>
                <a:rPr lang="ru-RU" sz="2000" b="1" dirty="0" smtClean="0">
                  <a:solidFill>
                    <a:srgbClr val="008000"/>
                  </a:solidFill>
                </a:rPr>
                <a:t>16,7 </a:t>
              </a:r>
              <a:r>
                <a:rPr lang="ru-RU" sz="2000" b="1" dirty="0">
                  <a:solidFill>
                    <a:srgbClr val="008000"/>
                  </a:solidFill>
                </a:rPr>
                <a:t>%)</a:t>
              </a:r>
            </a:p>
          </p:txBody>
        </p:sp>
        <p:sp>
          <p:nvSpPr>
            <p:cNvPr id="9226" name="Line 97"/>
            <p:cNvSpPr>
              <a:spLocks noChangeShapeType="1"/>
            </p:cNvSpPr>
            <p:nvPr/>
          </p:nvSpPr>
          <p:spPr bwMode="auto">
            <a:xfrm>
              <a:off x="2366" y="2916"/>
              <a:ext cx="868" cy="0"/>
            </a:xfrm>
            <a:prstGeom prst="line">
              <a:avLst/>
            </a:prstGeom>
            <a:ln>
              <a:headEnd type="oval" w="med" len="med"/>
              <a:tailEnd type="triangle" w="med" len="med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</p:grpSp>
      <p:sp>
        <p:nvSpPr>
          <p:cNvPr id="4" name="Скругленный прямоугольник 3"/>
          <p:cNvSpPr/>
          <p:nvPr/>
        </p:nvSpPr>
        <p:spPr>
          <a:xfrm>
            <a:off x="316903" y="1254575"/>
            <a:ext cx="7560000" cy="540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ДЛЯ РЕГИСТРАЦИИ НЕОБХОДИМО </a:t>
            </a:r>
            <a:r>
              <a:rPr lang="ru-RU" sz="24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150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ПОДПИСЕЙ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Стрелка вниз 44"/>
          <p:cNvSpPr/>
          <p:nvPr/>
        </p:nvSpPr>
        <p:spPr>
          <a:xfrm>
            <a:off x="4339083" y="5168331"/>
            <a:ext cx="258763" cy="422275"/>
          </a:xfrm>
          <a:prstGeom prst="downArrow">
            <a:avLst/>
          </a:prstGeom>
          <a:solidFill>
            <a:srgbClr val="9A25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0"/>
            <a:ext cx="8136000" cy="1116000"/>
          </a:xfrm>
          <a:solidFill>
            <a:srgbClr val="F2E4CA"/>
          </a:solidFill>
          <a:extLst/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2400" b="1" kern="0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/>
            </a:r>
            <a:br>
              <a:rPr lang="ru-RU" sz="2400" b="1" kern="0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</a:br>
            <a:r>
              <a:rPr lang="ru-RU" sz="2400" kern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/>
            </a:r>
            <a:br>
              <a:rPr lang="ru-RU" sz="2400" kern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</a:br>
            <a:r>
              <a:rPr lang="ru-RU" sz="2400" kern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/>
            </a:r>
            <a:br>
              <a:rPr lang="ru-RU" sz="2400" kern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</a:br>
            <a:r>
              <a:rPr lang="ru-RU" sz="2400" kern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/>
            </a:r>
            <a:br>
              <a:rPr lang="ru-RU" sz="2400" kern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</a:br>
            <a:r>
              <a:rPr lang="ru-RU" sz="2400" kern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/>
            </a:r>
            <a:br>
              <a:rPr lang="ru-RU" sz="2400" kern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</a:br>
            <a:r>
              <a:rPr lang="ru-RU" sz="2400" kern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/>
            </a:r>
            <a:br>
              <a:rPr lang="ru-RU" sz="2400" kern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</a:br>
            <a:r>
              <a:rPr lang="ru-RU" sz="2400" kern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/>
            </a:r>
            <a:br>
              <a:rPr lang="ru-RU" sz="2400" kern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</a:br>
            <a:r>
              <a:rPr lang="ru-RU" sz="2400" kern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/>
            </a:r>
            <a:br>
              <a:rPr lang="ru-RU" sz="2400" kern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</a:br>
            <a:r>
              <a:rPr lang="ru-RU" sz="2200" b="1" kern="0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Дополнительная проверка</a:t>
            </a:r>
            <a:br>
              <a:rPr lang="ru-RU" sz="2200" b="1" kern="0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</a:br>
            <a:r>
              <a:rPr lang="ru-RU" sz="2200" b="1" kern="0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достоверности подписей</a:t>
            </a:r>
            <a:r>
              <a:rPr lang="ru-RU" sz="2400" b="1" kern="0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/>
            </a:r>
            <a:br>
              <a:rPr lang="ru-RU" sz="2400" b="1" kern="0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</a:br>
            <a:r>
              <a:rPr lang="ru-RU" sz="1600" kern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(выдвижение в областной, Минский городской совет депутатов)</a:t>
            </a:r>
            <a:br>
              <a:rPr lang="ru-RU" sz="1600" kern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</a:br>
            <a:endParaRPr lang="ru-RU" sz="1600" b="1" kern="0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5604" name="Group 14"/>
          <p:cNvGrpSpPr>
            <a:grpSpLocks/>
          </p:cNvGrpSpPr>
          <p:nvPr/>
        </p:nvGrpSpPr>
        <p:grpSpPr bwMode="auto">
          <a:xfrm>
            <a:off x="904642" y="1316049"/>
            <a:ext cx="6441776" cy="1260471"/>
            <a:chOff x="930" y="1748"/>
            <a:chExt cx="3539" cy="794"/>
          </a:xfrm>
        </p:grpSpPr>
        <p:sp>
          <p:nvSpPr>
            <p:cNvPr id="25619" name="AutoShape 32"/>
            <p:cNvSpPr>
              <a:spLocks noChangeArrowheads="1"/>
            </p:cNvSpPr>
            <p:nvPr/>
          </p:nvSpPr>
          <p:spPr bwMode="auto">
            <a:xfrm>
              <a:off x="930" y="1748"/>
              <a:ext cx="1286" cy="794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 w="254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620" name="Text Box 74"/>
            <p:cNvSpPr txBox="1">
              <a:spLocks noChangeArrowheads="1"/>
            </p:cNvSpPr>
            <p:nvPr/>
          </p:nvSpPr>
          <p:spPr bwMode="auto">
            <a:xfrm>
              <a:off x="965" y="1922"/>
              <a:ext cx="1242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2000" b="1" dirty="0" smtClean="0"/>
                <a:t>отобрано для проверки</a:t>
              </a:r>
              <a:endParaRPr lang="ru-RU" sz="2000" b="1" dirty="0"/>
            </a:p>
          </p:txBody>
        </p:sp>
        <p:sp>
          <p:nvSpPr>
            <p:cNvPr id="25621" name="AutoShape 32"/>
            <p:cNvSpPr>
              <a:spLocks noChangeArrowheads="1"/>
            </p:cNvSpPr>
            <p:nvPr/>
          </p:nvSpPr>
          <p:spPr bwMode="auto">
            <a:xfrm>
              <a:off x="3243" y="1805"/>
              <a:ext cx="1226" cy="680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 w="254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622" name="Text Box 74"/>
            <p:cNvSpPr txBox="1">
              <a:spLocks noChangeArrowheads="1"/>
            </p:cNvSpPr>
            <p:nvPr/>
          </p:nvSpPr>
          <p:spPr bwMode="auto">
            <a:xfrm>
              <a:off x="3269" y="1922"/>
              <a:ext cx="1187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2000" b="1" dirty="0" smtClean="0">
                  <a:solidFill>
                    <a:srgbClr val="008000"/>
                  </a:solidFill>
                </a:rPr>
                <a:t>23 подписи</a:t>
              </a:r>
              <a:r>
                <a:rPr lang="ru-RU" sz="2000" b="1" dirty="0">
                  <a:solidFill>
                    <a:srgbClr val="008000"/>
                  </a:solidFill>
                </a:rPr>
                <a:t/>
              </a:r>
              <a:br>
                <a:rPr lang="ru-RU" sz="2000" b="1" dirty="0">
                  <a:solidFill>
                    <a:srgbClr val="008000"/>
                  </a:solidFill>
                </a:rPr>
              </a:br>
              <a:r>
                <a:rPr lang="ru-RU" sz="2000" b="1" dirty="0">
                  <a:solidFill>
                    <a:srgbClr val="008000"/>
                  </a:solidFill>
                </a:rPr>
                <a:t>(15 % от </a:t>
              </a:r>
              <a:r>
                <a:rPr lang="ru-RU" sz="2000" b="1" dirty="0" smtClean="0">
                  <a:solidFill>
                    <a:srgbClr val="008000"/>
                  </a:solidFill>
                </a:rPr>
                <a:t>150</a:t>
              </a:r>
              <a:r>
                <a:rPr lang="ru-RU" sz="2000" b="1" dirty="0">
                  <a:solidFill>
                    <a:srgbClr val="008000"/>
                  </a:solidFill>
                </a:rPr>
                <a:t>)</a:t>
              </a:r>
            </a:p>
          </p:txBody>
        </p:sp>
        <p:sp>
          <p:nvSpPr>
            <p:cNvPr id="2" name="Line 97"/>
            <p:cNvSpPr>
              <a:spLocks noChangeShapeType="1"/>
            </p:cNvSpPr>
            <p:nvPr/>
          </p:nvSpPr>
          <p:spPr bwMode="auto">
            <a:xfrm>
              <a:off x="2247" y="2145"/>
              <a:ext cx="996" cy="0"/>
            </a:xfrm>
            <a:prstGeom prst="line">
              <a:avLst/>
            </a:prstGeom>
            <a:ln>
              <a:headEnd type="oval" w="med" len="med"/>
              <a:tailEnd type="triangle" w="med" len="med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</p:grpSp>
      <p:grpSp>
        <p:nvGrpSpPr>
          <p:cNvPr id="25605" name="Group 20"/>
          <p:cNvGrpSpPr>
            <a:grpSpLocks/>
          </p:cNvGrpSpPr>
          <p:nvPr/>
        </p:nvGrpSpPr>
        <p:grpSpPr bwMode="auto">
          <a:xfrm>
            <a:off x="966530" y="2689036"/>
            <a:ext cx="6465438" cy="1260478"/>
            <a:chOff x="930" y="2568"/>
            <a:chExt cx="3552" cy="794"/>
          </a:xfrm>
        </p:grpSpPr>
        <p:sp>
          <p:nvSpPr>
            <p:cNvPr id="25614" name="AutoShape 32"/>
            <p:cNvSpPr>
              <a:spLocks noChangeArrowheads="1"/>
            </p:cNvSpPr>
            <p:nvPr/>
          </p:nvSpPr>
          <p:spPr bwMode="auto">
            <a:xfrm>
              <a:off x="930" y="2568"/>
              <a:ext cx="1286" cy="794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 w="254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615" name="Text Box 74"/>
            <p:cNvSpPr txBox="1">
              <a:spLocks noChangeArrowheads="1"/>
            </p:cNvSpPr>
            <p:nvPr/>
          </p:nvSpPr>
          <p:spPr bwMode="auto">
            <a:xfrm>
              <a:off x="940" y="2742"/>
              <a:ext cx="1242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2000" b="1" dirty="0"/>
                <a:t>недостоверные подписи</a:t>
              </a:r>
            </a:p>
          </p:txBody>
        </p:sp>
        <p:sp>
          <p:nvSpPr>
            <p:cNvPr id="25616" name="AutoShape 32"/>
            <p:cNvSpPr>
              <a:spLocks noChangeArrowheads="1"/>
            </p:cNvSpPr>
            <p:nvPr/>
          </p:nvSpPr>
          <p:spPr bwMode="auto">
            <a:xfrm>
              <a:off x="3228" y="2674"/>
              <a:ext cx="1247" cy="582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 w="254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617" name="Text Box 74"/>
            <p:cNvSpPr txBox="1">
              <a:spLocks noChangeArrowheads="1"/>
            </p:cNvSpPr>
            <p:nvPr/>
          </p:nvSpPr>
          <p:spPr bwMode="auto">
            <a:xfrm>
              <a:off x="3276" y="2737"/>
              <a:ext cx="1206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2000" b="1" dirty="0" smtClean="0">
                  <a:solidFill>
                    <a:srgbClr val="008000"/>
                  </a:solidFill>
                </a:rPr>
                <a:t>3 подписи</a:t>
              </a:r>
              <a:r>
                <a:rPr lang="ru-RU" sz="2000" b="1" dirty="0">
                  <a:solidFill>
                    <a:srgbClr val="008000"/>
                  </a:solidFill>
                </a:rPr>
                <a:t/>
              </a:r>
              <a:br>
                <a:rPr lang="ru-RU" sz="2000" b="1" dirty="0">
                  <a:solidFill>
                    <a:srgbClr val="008000"/>
                  </a:solidFill>
                </a:rPr>
              </a:br>
              <a:r>
                <a:rPr lang="ru-RU" sz="2000" b="1" dirty="0">
                  <a:solidFill>
                    <a:srgbClr val="008000"/>
                  </a:solidFill>
                </a:rPr>
                <a:t>(</a:t>
              </a:r>
              <a:r>
                <a:rPr lang="ru-RU" sz="2000" b="1" dirty="0" smtClean="0">
                  <a:solidFill>
                    <a:srgbClr val="008000"/>
                  </a:solidFill>
                </a:rPr>
                <a:t>13,0 </a:t>
              </a:r>
              <a:r>
                <a:rPr lang="ru-RU" sz="2000" b="1" dirty="0">
                  <a:solidFill>
                    <a:srgbClr val="008000"/>
                  </a:solidFill>
                </a:rPr>
                <a:t>%)</a:t>
              </a:r>
            </a:p>
          </p:txBody>
        </p:sp>
        <p:sp>
          <p:nvSpPr>
            <p:cNvPr id="3" name="Line 97"/>
            <p:cNvSpPr>
              <a:spLocks noChangeShapeType="1"/>
            </p:cNvSpPr>
            <p:nvPr/>
          </p:nvSpPr>
          <p:spPr bwMode="auto">
            <a:xfrm>
              <a:off x="2216" y="2886"/>
              <a:ext cx="1013" cy="0"/>
            </a:xfrm>
            <a:prstGeom prst="line">
              <a:avLst/>
            </a:prstGeom>
            <a:ln>
              <a:headEnd type="oval" w="med" len="med"/>
              <a:tailEnd type="triangle" w="med" len="med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</p:grpSp>
      <p:sp>
        <p:nvSpPr>
          <p:cNvPr id="25606" name="AutoShape 32"/>
          <p:cNvSpPr>
            <a:spLocks noChangeArrowheads="1"/>
          </p:cNvSpPr>
          <p:nvPr/>
        </p:nvSpPr>
        <p:spPr bwMode="auto">
          <a:xfrm>
            <a:off x="928305" y="4061026"/>
            <a:ext cx="2520000" cy="136800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25400">
            <a:solidFill>
              <a:schemeClr val="accent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07" name="Text Box 74"/>
          <p:cNvSpPr txBox="1">
            <a:spLocks noChangeArrowheads="1"/>
          </p:cNvSpPr>
          <p:nvPr/>
        </p:nvSpPr>
        <p:spPr bwMode="auto">
          <a:xfrm>
            <a:off x="1105878" y="4143592"/>
            <a:ext cx="2196000" cy="12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2000" b="1" spc="-40" dirty="0" smtClean="0"/>
              <a:t> общее количество недостоверных</a:t>
            </a:r>
            <a:r>
              <a:rPr lang="en-US" sz="2000" b="1" spc="-40" dirty="0" smtClean="0"/>
              <a:t> </a:t>
            </a:r>
            <a:r>
              <a:rPr lang="ru-RU" sz="2000" b="1" spc="-40" dirty="0" smtClean="0"/>
              <a:t>подписей</a:t>
            </a:r>
            <a:endParaRPr lang="ru-RU" sz="2000" b="1" spc="-40" dirty="0"/>
          </a:p>
        </p:txBody>
      </p:sp>
      <p:sp>
        <p:nvSpPr>
          <p:cNvPr id="25608" name="AutoShape 32"/>
          <p:cNvSpPr>
            <a:spLocks noChangeArrowheads="1"/>
          </p:cNvSpPr>
          <p:nvPr/>
        </p:nvSpPr>
        <p:spPr bwMode="auto">
          <a:xfrm>
            <a:off x="5232272" y="4061026"/>
            <a:ext cx="2160000" cy="126000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25400">
            <a:solidFill>
              <a:schemeClr val="accent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09" name="Text Box 74"/>
          <p:cNvSpPr txBox="1">
            <a:spLocks noChangeArrowheads="1"/>
          </p:cNvSpPr>
          <p:nvPr/>
        </p:nvSpPr>
        <p:spPr bwMode="auto">
          <a:xfrm>
            <a:off x="5349260" y="4152668"/>
            <a:ext cx="197167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2000" b="1" dirty="0" smtClean="0">
                <a:solidFill>
                  <a:srgbClr val="008000"/>
                </a:solidFill>
              </a:rPr>
              <a:t>5+3=8 подписей</a:t>
            </a:r>
            <a:r>
              <a:rPr lang="ru-RU" sz="2000" b="1" dirty="0">
                <a:solidFill>
                  <a:srgbClr val="008000"/>
                </a:solidFill>
              </a:rPr>
              <a:t/>
            </a:r>
            <a:br>
              <a:rPr lang="ru-RU" sz="2000" b="1" dirty="0">
                <a:solidFill>
                  <a:srgbClr val="008000"/>
                </a:solidFill>
              </a:rPr>
            </a:br>
            <a:endParaRPr lang="ru-RU" sz="2000" b="1" dirty="0">
              <a:solidFill>
                <a:srgbClr val="008000"/>
              </a:solidFill>
            </a:endParaRPr>
          </a:p>
        </p:txBody>
      </p:sp>
      <p:sp>
        <p:nvSpPr>
          <p:cNvPr id="9226" name="Line 97"/>
          <p:cNvSpPr>
            <a:spLocks noChangeShapeType="1"/>
          </p:cNvSpPr>
          <p:nvPr/>
        </p:nvSpPr>
        <p:spPr bwMode="auto">
          <a:xfrm>
            <a:off x="3456985" y="4577925"/>
            <a:ext cx="1779792" cy="0"/>
          </a:xfrm>
          <a:prstGeom prst="line">
            <a:avLst/>
          </a:prstGeom>
          <a:ln>
            <a:headEnd type="oval" w="med" len="med"/>
            <a:tailEnd type="triangl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 dirty="0"/>
          </a:p>
        </p:txBody>
      </p:sp>
      <p:grpSp>
        <p:nvGrpSpPr>
          <p:cNvPr id="25611" name="Group 38"/>
          <p:cNvGrpSpPr>
            <a:grpSpLocks/>
          </p:cNvGrpSpPr>
          <p:nvPr/>
        </p:nvGrpSpPr>
        <p:grpSpPr bwMode="auto">
          <a:xfrm>
            <a:off x="1866915" y="5665157"/>
            <a:ext cx="5184783" cy="1152526"/>
            <a:chOff x="1493" y="3693"/>
            <a:chExt cx="3266" cy="726"/>
          </a:xfrm>
        </p:grpSpPr>
        <p:sp>
          <p:nvSpPr>
            <p:cNvPr id="25612" name="AutoShape 32"/>
            <p:cNvSpPr>
              <a:spLocks noChangeArrowheads="1"/>
            </p:cNvSpPr>
            <p:nvPr/>
          </p:nvSpPr>
          <p:spPr bwMode="auto">
            <a:xfrm>
              <a:off x="1493" y="3693"/>
              <a:ext cx="3266" cy="726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 w="254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613" name="Text Box 74"/>
            <p:cNvSpPr txBox="1">
              <a:spLocks noChangeArrowheads="1"/>
            </p:cNvSpPr>
            <p:nvPr/>
          </p:nvSpPr>
          <p:spPr bwMode="auto">
            <a:xfrm>
              <a:off x="1584" y="3783"/>
              <a:ext cx="3084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600" b="1" dirty="0" smtClean="0">
                  <a:solidFill>
                    <a:srgbClr val="008000"/>
                  </a:solidFill>
                </a:rPr>
                <a:t>Из 53 проверенных 8 подписей признаны недостоверными, что составляет  </a:t>
              </a:r>
              <a:r>
                <a:rPr lang="ru-RU" sz="1600" b="1" dirty="0">
                  <a:solidFill>
                    <a:srgbClr val="008000"/>
                  </a:solidFill>
                </a:rPr>
                <a:t>15,1 </a:t>
              </a:r>
              <a:r>
                <a:rPr lang="ru-RU" sz="1600" b="1" dirty="0" smtClean="0">
                  <a:solidFill>
                    <a:srgbClr val="008000"/>
                  </a:solidFill>
                </a:rPr>
                <a:t>%   отказ в регистрации </a:t>
              </a:r>
              <a:endParaRPr lang="ru-RU" sz="2000" b="1" dirty="0"/>
            </a:p>
          </p:txBody>
        </p:sp>
      </p:grpSp>
      <p:cxnSp>
        <p:nvCxnSpPr>
          <p:cNvPr id="6" name="Прямая со стрелкой 5"/>
          <p:cNvCxnSpPr/>
          <p:nvPr/>
        </p:nvCxnSpPr>
        <p:spPr>
          <a:xfrm>
            <a:off x="2644317" y="6511933"/>
            <a:ext cx="30553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31" name="Line 97"/>
          <p:cNvSpPr>
            <a:spLocks noChangeShapeType="1"/>
          </p:cNvSpPr>
          <p:nvPr/>
        </p:nvSpPr>
        <p:spPr bwMode="auto">
          <a:xfrm>
            <a:off x="3314451" y="-5095"/>
            <a:ext cx="1869371" cy="0"/>
          </a:xfrm>
          <a:prstGeom prst="line">
            <a:avLst/>
          </a:prstGeom>
          <a:ln>
            <a:headEnd type="oval" w="med" len="med"/>
            <a:tailEnd type="triangl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136000" cy="661035"/>
          </a:xfrm>
          <a:solidFill>
            <a:srgbClr val="F2E4CA"/>
          </a:solidFill>
        </p:spPr>
        <p:txBody>
          <a:bodyPr anchor="ctr">
            <a:normAutofit/>
          </a:bodyPr>
          <a:lstStyle/>
          <a:p>
            <a:pPr algn="ctr"/>
            <a:r>
              <a:rPr lang="ru-RU" sz="24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ПРОВЕРКА ДОСТОВЕРНОСТИ ПОДПИСЕЙ</a:t>
            </a:r>
            <a:endParaRPr lang="ru-RU" sz="2400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48625" y="1628775"/>
            <a:ext cx="39600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Для регистрации необходимо </a:t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>75 подписей</a:t>
            </a:r>
          </a:p>
          <a:p>
            <a:pPr>
              <a:buFont typeface="Wingdings" pitchFamily="2" charset="2"/>
              <a:buChar char="v"/>
            </a:pPr>
            <a:r>
              <a:rPr lang="ru-RU" sz="1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1-я проверка</a:t>
            </a:r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:</a:t>
            </a:r>
            <a:b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>отбирается не менее 15 подписей,</a:t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>при выявлении 3 недостоверных подписей (20%) проводится дополнительная (2-я) проверка.</a:t>
            </a:r>
          </a:p>
          <a:p>
            <a:pPr>
              <a:buFont typeface="Wingdings" pitchFamily="2" charset="2"/>
              <a:buChar char="v"/>
            </a:pPr>
            <a:r>
              <a:rPr lang="ru-RU" sz="1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2-я проверка:</a:t>
            </a:r>
            <a:br>
              <a:rPr lang="ru-RU" sz="1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>отбирается 11 подписей.</a:t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В регистрации отказывается, если в результате двух проверок  выявлено </a:t>
            </a: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4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недостоверные подписи </a:t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>(15,4% от 26 проверенных).</a:t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99135" y="1600200"/>
            <a:ext cx="39600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Для регистрации необходимо </a:t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>20 подписей</a:t>
            </a:r>
          </a:p>
          <a:p>
            <a:pPr>
              <a:buFont typeface="Wingdings" pitchFamily="2" charset="2"/>
              <a:buChar char="v"/>
            </a:pPr>
            <a:r>
              <a:rPr lang="ru-RU" sz="1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1-я проверка:</a:t>
            </a:r>
            <a:br>
              <a:rPr lang="ru-RU" sz="1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>отбирается не менее 4 подписей,</a:t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>при выявлении 1 недостоверной подписи (25%) проводится дополнительная (2-я ) проверка. 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2-я проверка:</a:t>
            </a:r>
            <a:b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>отбирается 3 подписи.</a:t>
            </a:r>
          </a:p>
          <a:p>
            <a:pPr>
              <a:buFont typeface="Wingdings" pitchFamily="2" charset="2"/>
              <a:buChar char="v"/>
            </a:pPr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В регистрации отказывается, если </a:t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>в результате двух проверок выявлено 2 недостоверные подписи </a:t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>(28,6% от 7 проверенных).</a:t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28625" y="790575"/>
            <a:ext cx="3600000" cy="720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Районный, городской (города областного подчинения) </a:t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>Совет депутатов   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381500" y="771525"/>
            <a:ext cx="3600000" cy="720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Городской (города районного подчинения), поселковый, сельский Совет депутатов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50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7920000" cy="864000"/>
          </a:xfrm>
          <a:solidFill>
            <a:srgbClr val="F2E4CA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defRPr/>
            </a:pPr>
            <a:r>
              <a:rPr lang="ru-RU" sz="24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СРОКИ  ОБРАЗОВАНИЯ</a:t>
            </a:r>
            <a:br>
              <a:rPr lang="ru-RU" sz="24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</a:br>
            <a:r>
              <a:rPr lang="ru-RU" sz="24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ИЗБИРАТЕЛЬНЫХ  КОМИССИЙ </a:t>
            </a:r>
            <a:endParaRPr lang="ru-RU" sz="2400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808729114"/>
              </p:ext>
            </p:extLst>
          </p:nvPr>
        </p:nvGraphicFramePr>
        <p:xfrm>
          <a:off x="285000" y="2925651"/>
          <a:ext cx="6984000" cy="262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1" name="Скругленный прямоугольник 20"/>
          <p:cNvSpPr/>
          <p:nvPr/>
        </p:nvSpPr>
        <p:spPr>
          <a:xfrm>
            <a:off x="5902575" y="3354276"/>
            <a:ext cx="1980000" cy="914400"/>
          </a:xfrm>
          <a:prstGeom prst="roundRect">
            <a:avLst/>
          </a:prstGeom>
          <a:solidFill>
            <a:srgbClr val="E9B4FE"/>
          </a:solidFill>
          <a:ln w="19050">
            <a:solidFill>
              <a:srgbClr val="990099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rgbClr val="AE489F"/>
                </a:solidFill>
                <a:latin typeface="Arial" pitchFamily="34" charset="0"/>
                <a:cs typeface="Arial" pitchFamily="34" charset="0"/>
              </a:rPr>
              <a:t>не позднее </a:t>
            </a:r>
          </a:p>
          <a:p>
            <a:pPr algn="ctr">
              <a:defRPr/>
            </a:pPr>
            <a:r>
              <a:rPr lang="ru-RU" sz="1600" b="1" dirty="0" smtClean="0">
                <a:solidFill>
                  <a:srgbClr val="AE489F"/>
                </a:solidFill>
                <a:latin typeface="Arial" pitchFamily="34" charset="0"/>
                <a:cs typeface="Arial" pitchFamily="34" charset="0"/>
              </a:rPr>
              <a:t>6 января </a:t>
            </a:r>
          </a:p>
          <a:p>
            <a:pPr algn="ctr">
              <a:defRPr/>
            </a:pPr>
            <a:r>
              <a:rPr lang="ru-RU" sz="1600" b="1" dirty="0" smtClean="0">
                <a:solidFill>
                  <a:srgbClr val="AE489F"/>
                </a:solidFill>
                <a:latin typeface="Arial" pitchFamily="34" charset="0"/>
                <a:cs typeface="Arial" pitchFamily="34" charset="0"/>
              </a:rPr>
              <a:t>2014 </a:t>
            </a:r>
            <a:r>
              <a:rPr lang="ru-RU" sz="1600" b="1" dirty="0">
                <a:solidFill>
                  <a:srgbClr val="AE489F"/>
                </a:solidFill>
                <a:latin typeface="Arial" pitchFamily="34" charset="0"/>
                <a:cs typeface="Arial" pitchFamily="34" charset="0"/>
              </a:rPr>
              <a:t>г.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281775" y="4779744"/>
            <a:ext cx="1836000" cy="914400"/>
          </a:xfrm>
          <a:prstGeom prst="roundRect">
            <a:avLst/>
          </a:prstGeom>
          <a:solidFill>
            <a:srgbClr val="DDFACA"/>
          </a:solidFill>
          <a:ln w="19050">
            <a:solidFill>
              <a:srgbClr val="008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rgbClr val="3B8955"/>
                </a:solidFill>
                <a:latin typeface="Arial" pitchFamily="34" charset="0"/>
                <a:cs typeface="Arial" pitchFamily="34" charset="0"/>
              </a:rPr>
              <a:t>не позднее </a:t>
            </a:r>
          </a:p>
          <a:p>
            <a:pPr algn="ctr">
              <a:defRPr/>
            </a:pPr>
            <a:r>
              <a:rPr lang="ru-RU" sz="1600" b="1" dirty="0" smtClean="0">
                <a:solidFill>
                  <a:srgbClr val="3B8955"/>
                </a:solidFill>
                <a:latin typeface="Arial" pitchFamily="34" charset="0"/>
                <a:cs typeface="Arial" pitchFamily="34" charset="0"/>
              </a:rPr>
              <a:t>5 февраля </a:t>
            </a:r>
          </a:p>
          <a:p>
            <a:pPr algn="ctr">
              <a:defRPr/>
            </a:pPr>
            <a:r>
              <a:rPr lang="ru-RU" sz="1600" b="1" dirty="0" smtClean="0">
                <a:solidFill>
                  <a:srgbClr val="3B8955"/>
                </a:solidFill>
                <a:latin typeface="Arial" pitchFamily="34" charset="0"/>
                <a:cs typeface="Arial" pitchFamily="34" charset="0"/>
              </a:rPr>
              <a:t>2014 </a:t>
            </a:r>
            <a:r>
              <a:rPr lang="ru-RU" sz="1600" b="1" dirty="0">
                <a:solidFill>
                  <a:srgbClr val="3B8955"/>
                </a:solidFill>
                <a:latin typeface="Arial" pitchFamily="34" charset="0"/>
                <a:cs typeface="Arial" pitchFamily="34" charset="0"/>
              </a:rPr>
              <a:t>г.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01530" y="1426950"/>
            <a:ext cx="3312000" cy="5400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территориальные комиссии</a:t>
            </a:r>
            <a:endParaRPr lang="ru-RU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137905" y="1795575"/>
            <a:ext cx="5419595" cy="828000"/>
          </a:xfrm>
          <a:prstGeom prst="rightArrow">
            <a:avLst/>
          </a:prstGeom>
          <a:solidFill>
            <a:schemeClr val="accent3">
              <a:lumMod val="20000"/>
              <a:lumOff val="80000"/>
            </a:schemeClr>
          </a:solidFill>
          <a:ln w="28575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не позднее чем за 85 дней до выборо</a:t>
            </a:r>
            <a:r>
              <a:rPr lang="ru-RU" sz="1700" dirty="0" smtClean="0">
                <a:latin typeface="Arial" pitchFamily="34" charset="0"/>
                <a:cs typeface="Arial" pitchFamily="34" charset="0"/>
              </a:rPr>
              <a:t>в</a:t>
            </a:r>
            <a:endParaRPr lang="ru-RU" sz="17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557500" y="1807650"/>
            <a:ext cx="1728000" cy="9000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не позднее</a:t>
            </a:r>
          </a:p>
          <a:p>
            <a:pPr algn="ctr"/>
            <a:r>
              <a:rPr lang="ru-RU" sz="16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27 декабря 2013 г. </a:t>
            </a:r>
            <a:endParaRPr lang="ru-RU" sz="1600" b="1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23"/>
    </mc:Choice>
    <mc:Fallback xmlns="">
      <p:transition spd="slow" advTm="6623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136000" cy="504000"/>
          </a:xfrm>
          <a:solidFill>
            <a:srgbClr val="F2E4CA"/>
          </a:solidFill>
        </p:spPr>
        <p:txBody>
          <a:bodyPr anchor="ctr">
            <a:normAutofit/>
          </a:bodyPr>
          <a:lstStyle/>
          <a:p>
            <a:pPr algn="ctr"/>
            <a:r>
              <a:rPr lang="ru-RU" sz="24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РЕГИСТРАЦИЯ КАНДИДАТОВ В ДЕПУТАТЫ</a:t>
            </a:r>
            <a:endParaRPr lang="ru-RU" sz="2400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575" y="1219199"/>
            <a:ext cx="4284000" cy="558000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Безусловный отказ в регистрации </a:t>
            </a:r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случае:</a:t>
            </a:r>
            <a:endParaRPr lang="ru-RU" sz="1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300" dirty="0" smtClean="0">
                <a:solidFill>
                  <a:srgbClr val="AE489F"/>
                </a:solidFill>
                <a:latin typeface="Arial" pitchFamily="34" charset="0"/>
                <a:cs typeface="Arial" pitchFamily="34" charset="0"/>
              </a:rPr>
              <a:t>несоответствия лица, выдвинутого кандидатом, требованиям, предъявляемым Избирательным кодексом, к </a:t>
            </a:r>
            <a:r>
              <a:rPr lang="ru-RU" sz="1300" dirty="0">
                <a:solidFill>
                  <a:srgbClr val="AE489F"/>
                </a:solidFill>
                <a:latin typeface="Arial" pitchFamily="34" charset="0"/>
                <a:cs typeface="Arial" pitchFamily="34" charset="0"/>
              </a:rPr>
              <a:t>к</a:t>
            </a:r>
            <a:r>
              <a:rPr lang="ru-RU" sz="1300" dirty="0" smtClean="0">
                <a:solidFill>
                  <a:srgbClr val="AE489F"/>
                </a:solidFill>
                <a:latin typeface="Arial" pitchFamily="34" charset="0"/>
                <a:cs typeface="Arial" pitchFamily="34" charset="0"/>
              </a:rPr>
              <a:t>андидату;</a:t>
            </a:r>
          </a:p>
          <a:p>
            <a:pPr algn="just"/>
            <a:r>
              <a:rPr lang="ru-RU" sz="1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наличия судимости у лица, выдвинутого кандидатом;</a:t>
            </a:r>
          </a:p>
          <a:p>
            <a:pPr algn="just"/>
            <a:r>
              <a:rPr lang="ru-RU" sz="1300" dirty="0" smtClean="0">
                <a:solidFill>
                  <a:srgbClr val="AE489F"/>
                </a:solidFill>
                <a:latin typeface="Arial" pitchFamily="34" charset="0"/>
                <a:cs typeface="Arial" pitchFamily="34" charset="0"/>
              </a:rPr>
              <a:t>несоблюдения требований, предусмотренных Избирательным кодексом, к выдвижению кандидата;</a:t>
            </a:r>
          </a:p>
          <a:p>
            <a:pPr algn="just"/>
            <a:r>
              <a:rPr lang="ru-RU" sz="13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непредставления одного или нескольких  документов, необходимых для регистрации кандидата;</a:t>
            </a:r>
          </a:p>
          <a:p>
            <a:pPr algn="just"/>
            <a:r>
              <a:rPr lang="ru-RU" sz="1300" dirty="0" smtClean="0">
                <a:solidFill>
                  <a:srgbClr val="AE489F"/>
                </a:solidFill>
                <a:latin typeface="Arial" pitchFamily="34" charset="0"/>
                <a:cs typeface="Arial" pitchFamily="34" charset="0"/>
              </a:rPr>
              <a:t>недостаточного для регистрации кандидата количества достоверных подписей избирателей</a:t>
            </a:r>
            <a:r>
              <a:rPr lang="ru-RU" sz="13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algn="just"/>
            <a:r>
              <a:rPr lang="ru-RU" sz="13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использования  </a:t>
            </a:r>
            <a:r>
              <a:rPr lang="ru-RU" sz="1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в интересах избрания денежных средств или другой материальной помощи иностранных государств и организаций, международных</a:t>
            </a:r>
            <a:r>
              <a:rPr lang="ru-RU" sz="13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организаций, организаций с иностранными инвестициями, иностранных граждан и лиц без гражданства;</a:t>
            </a:r>
          </a:p>
          <a:p>
            <a:pPr algn="just"/>
            <a:r>
              <a:rPr lang="ru-RU" sz="1300" dirty="0" smtClean="0">
                <a:solidFill>
                  <a:srgbClr val="AE489F"/>
                </a:solidFill>
                <a:latin typeface="Arial" pitchFamily="34" charset="0"/>
                <a:cs typeface="Arial" pitchFamily="34" charset="0"/>
              </a:rPr>
              <a:t>наличия в подписных листах более 15 процентов недостоверных подписей от общего количества проверенных подписей;</a:t>
            </a:r>
          </a:p>
          <a:p>
            <a:pPr algn="just"/>
            <a:r>
              <a:rPr lang="ru-RU" sz="13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в иных случаях несоответствия порядка выдвижения требованиям Избирательного кодекса. </a:t>
            </a:r>
            <a:endParaRPr lang="ru-RU" sz="13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93108" y="1235802"/>
            <a:ext cx="3708000" cy="45259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Право отказать  </a:t>
            </a:r>
            <a:b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случае: </a:t>
            </a:r>
          </a:p>
          <a:p>
            <a:pPr algn="just"/>
            <a:r>
              <a:rPr lang="ru-RU" sz="1300" dirty="0" smtClean="0">
                <a:solidFill>
                  <a:srgbClr val="002A7E"/>
                </a:solidFill>
                <a:latin typeface="Arial" pitchFamily="34" charset="0"/>
                <a:cs typeface="Arial" pitchFamily="34" charset="0"/>
              </a:rPr>
              <a:t>представления в декларации о доходах не соответствующих действительности сведений, имеющих существенный характер (</a:t>
            </a:r>
            <a:r>
              <a:rPr lang="ru-RU" sz="1300" i="1" dirty="0" smtClean="0">
                <a:solidFill>
                  <a:srgbClr val="002A7E"/>
                </a:solidFill>
                <a:latin typeface="Arial" pitchFamily="34" charset="0"/>
                <a:cs typeface="Arial" pitchFamily="34" charset="0"/>
              </a:rPr>
              <a:t>разъяснения о том, какие не соответствующие действительности сведения о доходах и имуществе имеют существенный характер, содержатся </a:t>
            </a:r>
            <a:br>
              <a:rPr lang="ru-RU" sz="1300" i="1" dirty="0" smtClean="0">
                <a:solidFill>
                  <a:srgbClr val="002A7E"/>
                </a:solidFill>
                <a:latin typeface="Arial" pitchFamily="34" charset="0"/>
                <a:cs typeface="Arial" pitchFamily="34" charset="0"/>
              </a:rPr>
            </a:br>
            <a:r>
              <a:rPr lang="ru-RU" sz="1300" i="1" dirty="0" smtClean="0">
                <a:solidFill>
                  <a:srgbClr val="002A7E"/>
                </a:solidFill>
                <a:latin typeface="Arial" pitchFamily="34" charset="0"/>
                <a:cs typeface="Arial" pitchFamily="34" charset="0"/>
              </a:rPr>
              <a:t>в постановлении Центральной комиссии</a:t>
            </a:r>
            <a:r>
              <a:rPr lang="ru-RU" sz="1300" dirty="0" smtClean="0">
                <a:solidFill>
                  <a:srgbClr val="002A7E"/>
                </a:solidFill>
                <a:latin typeface="Arial" pitchFamily="34" charset="0"/>
                <a:cs typeface="Arial" pitchFamily="34" charset="0"/>
              </a:rPr>
              <a:t>);</a:t>
            </a:r>
          </a:p>
          <a:p>
            <a:pPr algn="just"/>
            <a:r>
              <a:rPr lang="ru-RU" sz="1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использования преимуществ должностного положения, указанных в части второй статьи 73 Избирательного кодекса, в интересах избрания;</a:t>
            </a:r>
          </a:p>
          <a:p>
            <a:pPr algn="just"/>
            <a:r>
              <a:rPr lang="ru-RU" sz="1300" dirty="0" smtClean="0">
                <a:solidFill>
                  <a:srgbClr val="002A7E"/>
                </a:solidFill>
                <a:latin typeface="Arial" pitchFamily="34" charset="0"/>
                <a:cs typeface="Arial" pitchFamily="34" charset="0"/>
              </a:rPr>
              <a:t>участия администрации организации в сборе подписей избирателей, принуждения в процессе сбора подписей и вознаграждения избирателей за внесение подписей;</a:t>
            </a:r>
          </a:p>
          <a:p>
            <a:pPr algn="just"/>
            <a:r>
              <a:rPr lang="ru-RU" sz="1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повторного нарушения лицом, выдвигаемым кандидатом в депутаты, или инициативной группой требований Избирательного кодекса, иных актов законодательства Республики Беларусь о выборах, если ранее им было вынесено предупреждение.</a:t>
            </a:r>
            <a:endParaRPr lang="ru-RU" sz="13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C:\Users\CIK-User\AppData\Local\Microsoft\Windows\Temporary Internet Files\Content.IE5\AC4LSW4X\MC900432664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49" y="457202"/>
            <a:ext cx="684000" cy="578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1285875" y="548489"/>
            <a:ext cx="5688000" cy="396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период регистрации </a:t>
            </a:r>
            <a:r>
              <a:rPr lang="ru-RU" sz="1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с</a:t>
            </a: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 11 по 20 февраля 2014 </a:t>
            </a:r>
            <a:r>
              <a:rPr lang="ru-RU" sz="1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г.</a:t>
            </a: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 </a:t>
            </a:r>
            <a:endParaRPr lang="ru-RU" sz="1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075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6738" y="0"/>
            <a:ext cx="8100000" cy="1425575"/>
          </a:xfrm>
          <a:solidFill>
            <a:srgbClr val="F2E4CA"/>
          </a:solidFill>
        </p:spPr>
        <p:txBody>
          <a:bodyPr wrap="square" numCol="1" anchor="ctr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>
              <a:defRPr/>
            </a:pPr>
            <a:r>
              <a:rPr lang="ru-RU" sz="20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ПЕРЕЧЕНЬ ДОКУМЕНТОВ, </a:t>
            </a:r>
            <a:br>
              <a:rPr lang="ru-RU" sz="20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</a:br>
            <a:r>
              <a:rPr lang="ru-RU" sz="20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ПРИЛАГАЕМЫХ К ПРОТОКОЛУ О РЕГИСТРАЦИИ КАНДИДАТОВ </a:t>
            </a:r>
            <a:br>
              <a:rPr lang="ru-RU" sz="20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</a:br>
            <a:r>
              <a:rPr lang="ru-RU" sz="20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В ДЕПУТАТЫ, КОТОРЫЕ ПРЕДСТАВЛЯЮТСЯ В ОБЛАСТНУЮ, МИНСКУЮ ГОРОДСКУЮ КОМИССИЮ</a:t>
            </a:r>
          </a:p>
        </p:txBody>
      </p:sp>
      <p:grpSp>
        <p:nvGrpSpPr>
          <p:cNvPr id="26627" name="Группа 13"/>
          <p:cNvGrpSpPr>
            <a:grpSpLocks/>
          </p:cNvGrpSpPr>
          <p:nvPr/>
        </p:nvGrpSpPr>
        <p:grpSpPr bwMode="auto">
          <a:xfrm>
            <a:off x="138058" y="1865975"/>
            <a:ext cx="7857359" cy="4788975"/>
            <a:chOff x="755650" y="1873556"/>
            <a:chExt cx="7097410" cy="4507772"/>
          </a:xfrm>
        </p:grpSpPr>
        <p:sp>
          <p:nvSpPr>
            <p:cNvPr id="9245" name="AutoShape 32"/>
            <p:cNvSpPr>
              <a:spLocks noChangeArrowheads="1"/>
            </p:cNvSpPr>
            <p:nvPr/>
          </p:nvSpPr>
          <p:spPr bwMode="auto">
            <a:xfrm>
              <a:off x="796622" y="1873556"/>
              <a:ext cx="7056438" cy="936000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65000"/>
                </a:schemeClr>
              </a:solidFill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ru-RU" sz="2000" b="1" dirty="0">
                  <a:solidFill>
                    <a:schemeClr val="tx1"/>
                  </a:solidFill>
                  <a:latin typeface="Arial" charset="0"/>
                </a:rPr>
                <a:t>протокол о регистрации кандидатов в </a:t>
              </a:r>
              <a:r>
                <a:rPr lang="ru-RU" sz="2000" b="1" dirty="0" smtClean="0">
                  <a:solidFill>
                    <a:schemeClr val="tx1"/>
                  </a:solidFill>
                  <a:latin typeface="Arial" charset="0"/>
                </a:rPr>
                <a:t>депутаты областного, </a:t>
              </a:r>
            </a:p>
            <a:p>
              <a:pPr algn="ctr">
                <a:defRPr/>
              </a:pPr>
              <a:r>
                <a:rPr lang="ru-RU" sz="2000" b="1" dirty="0" smtClean="0">
                  <a:solidFill>
                    <a:schemeClr val="tx1"/>
                  </a:solidFill>
                  <a:latin typeface="Arial" charset="0"/>
                </a:rPr>
                <a:t>Минского городского Совета</a:t>
              </a:r>
              <a:endParaRPr lang="ru-RU" sz="2000" b="1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40" name="Плюс 39"/>
            <p:cNvSpPr>
              <a:spLocks noChangeAspect="1"/>
            </p:cNvSpPr>
            <p:nvPr/>
          </p:nvSpPr>
          <p:spPr bwMode="auto">
            <a:xfrm>
              <a:off x="4979379" y="3896170"/>
              <a:ext cx="304976" cy="304975"/>
            </a:xfrm>
            <a:prstGeom prst="mathPl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9" name="Плюс 39"/>
            <p:cNvSpPr>
              <a:spLocks noChangeAspect="1"/>
            </p:cNvSpPr>
            <p:nvPr/>
          </p:nvSpPr>
          <p:spPr bwMode="auto">
            <a:xfrm>
              <a:off x="6768306" y="3832757"/>
              <a:ext cx="304976" cy="304975"/>
            </a:xfrm>
            <a:prstGeom prst="mathPl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6" name="Плюс 39"/>
            <p:cNvSpPr>
              <a:spLocks noChangeAspect="1"/>
            </p:cNvSpPr>
            <p:nvPr/>
          </p:nvSpPr>
          <p:spPr bwMode="auto">
            <a:xfrm>
              <a:off x="1367632" y="3921879"/>
              <a:ext cx="304976" cy="304975"/>
            </a:xfrm>
            <a:prstGeom prst="mathPl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7" name="Плюс 39"/>
            <p:cNvSpPr>
              <a:spLocks noChangeAspect="1"/>
            </p:cNvSpPr>
            <p:nvPr/>
          </p:nvSpPr>
          <p:spPr bwMode="auto">
            <a:xfrm>
              <a:off x="3095449" y="3891082"/>
              <a:ext cx="304976" cy="304975"/>
            </a:xfrm>
            <a:prstGeom prst="mathPl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2" name="AutoShape 32"/>
            <p:cNvSpPr>
              <a:spLocks noChangeArrowheads="1"/>
            </p:cNvSpPr>
            <p:nvPr/>
          </p:nvSpPr>
          <p:spPr bwMode="auto">
            <a:xfrm>
              <a:off x="755650" y="4295353"/>
              <a:ext cx="1655763" cy="935038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65000"/>
                </a:schemeClr>
              </a:solidFill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ru-RU" sz="1500" b="1" dirty="0">
                  <a:solidFill>
                    <a:srgbClr val="009900"/>
                  </a:solidFill>
                  <a:latin typeface="Arial" charset="0"/>
                </a:rPr>
                <a:t>заявление</a:t>
              </a:r>
              <a:br>
                <a:rPr lang="ru-RU" sz="1500" b="1" dirty="0">
                  <a:solidFill>
                    <a:srgbClr val="009900"/>
                  </a:solidFill>
                  <a:latin typeface="Arial" charset="0"/>
                </a:rPr>
              </a:br>
              <a:r>
                <a:rPr lang="ru-RU" sz="1500" b="1" dirty="0">
                  <a:solidFill>
                    <a:srgbClr val="009900"/>
                  </a:solidFill>
                  <a:latin typeface="Arial" charset="0"/>
                </a:rPr>
                <a:t>о согласии</a:t>
              </a:r>
              <a:br>
                <a:rPr lang="ru-RU" sz="1500" b="1" dirty="0">
                  <a:solidFill>
                    <a:srgbClr val="009900"/>
                  </a:solidFill>
                  <a:latin typeface="Arial" charset="0"/>
                </a:rPr>
              </a:br>
              <a:r>
                <a:rPr lang="ru-RU" sz="1500" b="1" dirty="0">
                  <a:solidFill>
                    <a:srgbClr val="009900"/>
                  </a:solidFill>
                  <a:latin typeface="Arial" charset="0"/>
                </a:rPr>
                <a:t>баллотироваться</a:t>
              </a:r>
            </a:p>
          </p:txBody>
        </p:sp>
        <p:sp>
          <p:nvSpPr>
            <p:cNvPr id="3" name="AutoShape 32"/>
            <p:cNvSpPr>
              <a:spLocks noChangeArrowheads="1"/>
            </p:cNvSpPr>
            <p:nvPr/>
          </p:nvSpPr>
          <p:spPr bwMode="auto">
            <a:xfrm>
              <a:off x="2572544" y="4295354"/>
              <a:ext cx="1655763" cy="935037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65000"/>
                </a:schemeClr>
              </a:solidFill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ru-RU" sz="1500" b="1" dirty="0">
                  <a:solidFill>
                    <a:srgbClr val="009900"/>
                  </a:solidFill>
                  <a:latin typeface="Arial" charset="0"/>
                </a:rPr>
                <a:t>анкета</a:t>
              </a:r>
              <a:br>
                <a:rPr lang="ru-RU" sz="1500" b="1" dirty="0">
                  <a:solidFill>
                    <a:srgbClr val="009900"/>
                  </a:solidFill>
                  <a:latin typeface="Arial" charset="0"/>
                </a:rPr>
              </a:br>
              <a:r>
                <a:rPr lang="ru-RU" sz="1500" b="1" dirty="0">
                  <a:solidFill>
                    <a:srgbClr val="009900"/>
                  </a:solidFill>
                  <a:latin typeface="Arial" charset="0"/>
                </a:rPr>
                <a:t>(биографические</a:t>
              </a:r>
              <a:br>
                <a:rPr lang="ru-RU" sz="1500" b="1" dirty="0">
                  <a:solidFill>
                    <a:srgbClr val="009900"/>
                  </a:solidFill>
                  <a:latin typeface="Arial" charset="0"/>
                </a:rPr>
              </a:br>
              <a:r>
                <a:rPr lang="ru-RU" sz="1500" b="1" dirty="0">
                  <a:solidFill>
                    <a:srgbClr val="009900"/>
                  </a:solidFill>
                  <a:latin typeface="Arial" charset="0"/>
                </a:rPr>
                <a:t>данные)</a:t>
              </a:r>
            </a:p>
          </p:txBody>
        </p:sp>
        <p:sp>
          <p:nvSpPr>
            <p:cNvPr id="4" name="AutoShape 32"/>
            <p:cNvSpPr>
              <a:spLocks noChangeArrowheads="1"/>
            </p:cNvSpPr>
            <p:nvPr/>
          </p:nvSpPr>
          <p:spPr bwMode="auto">
            <a:xfrm>
              <a:off x="4367398" y="4231942"/>
              <a:ext cx="1655763" cy="935037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65000"/>
                </a:schemeClr>
              </a:solidFill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ru-RU" sz="1500" b="1" dirty="0">
                  <a:solidFill>
                    <a:srgbClr val="009900"/>
                  </a:solidFill>
                  <a:latin typeface="Arial" charset="0"/>
                </a:rPr>
                <a:t>декларация</a:t>
              </a:r>
              <a:br>
                <a:rPr lang="ru-RU" sz="1500" b="1" dirty="0">
                  <a:solidFill>
                    <a:srgbClr val="009900"/>
                  </a:solidFill>
                  <a:latin typeface="Arial" charset="0"/>
                </a:rPr>
              </a:br>
              <a:r>
                <a:rPr lang="ru-RU" sz="1500" b="1" dirty="0">
                  <a:solidFill>
                    <a:srgbClr val="009900"/>
                  </a:solidFill>
                  <a:latin typeface="Arial" charset="0"/>
                </a:rPr>
                <a:t>о доходах</a:t>
              </a:r>
              <a:br>
                <a:rPr lang="ru-RU" sz="1500" b="1" dirty="0">
                  <a:solidFill>
                    <a:srgbClr val="009900"/>
                  </a:solidFill>
                  <a:latin typeface="Arial" charset="0"/>
                </a:rPr>
              </a:br>
              <a:r>
                <a:rPr lang="ru-RU" sz="1500" b="1" dirty="0">
                  <a:solidFill>
                    <a:srgbClr val="009900"/>
                  </a:solidFill>
                  <a:latin typeface="Arial" charset="0"/>
                </a:rPr>
                <a:t>и имуществе</a:t>
              </a:r>
            </a:p>
          </p:txBody>
        </p:sp>
        <p:sp>
          <p:nvSpPr>
            <p:cNvPr id="5" name="AutoShape 32"/>
            <p:cNvSpPr>
              <a:spLocks noChangeArrowheads="1"/>
            </p:cNvSpPr>
            <p:nvPr/>
          </p:nvSpPr>
          <p:spPr bwMode="auto">
            <a:xfrm>
              <a:off x="6197297" y="4231942"/>
              <a:ext cx="1655763" cy="935037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65000"/>
                </a:schemeClr>
              </a:solidFill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ru-RU" sz="1500" b="1" dirty="0">
                  <a:solidFill>
                    <a:srgbClr val="009900"/>
                  </a:solidFill>
                  <a:latin typeface="Arial" charset="0"/>
                </a:rPr>
                <a:t>особое мнение</a:t>
              </a:r>
              <a:br>
                <a:rPr lang="ru-RU" sz="1500" b="1" dirty="0">
                  <a:solidFill>
                    <a:srgbClr val="009900"/>
                  </a:solidFill>
                  <a:latin typeface="Arial" charset="0"/>
                </a:rPr>
              </a:br>
              <a:r>
                <a:rPr lang="ru-RU" sz="1500" b="1" dirty="0">
                  <a:solidFill>
                    <a:srgbClr val="009900"/>
                  </a:solidFill>
                  <a:latin typeface="Arial" charset="0"/>
                </a:rPr>
                <a:t>члена комиссии</a:t>
              </a:r>
            </a:p>
          </p:txBody>
        </p:sp>
        <p:sp>
          <p:nvSpPr>
            <p:cNvPr id="8" name="AutoShape 32"/>
            <p:cNvSpPr>
              <a:spLocks noChangeArrowheads="1"/>
            </p:cNvSpPr>
            <p:nvPr/>
          </p:nvSpPr>
          <p:spPr bwMode="auto">
            <a:xfrm>
              <a:off x="6156325" y="5446290"/>
              <a:ext cx="1655763" cy="935038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65000"/>
                </a:schemeClr>
              </a:solidFill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ru-RU" sz="1500" b="1" dirty="0">
                  <a:solidFill>
                    <a:srgbClr val="009900"/>
                  </a:solidFill>
                  <a:latin typeface="Arial" charset="0"/>
                </a:rPr>
                <a:t>решение</a:t>
              </a:r>
              <a:br>
                <a:rPr lang="ru-RU" sz="1500" b="1" dirty="0">
                  <a:solidFill>
                    <a:srgbClr val="009900"/>
                  </a:solidFill>
                  <a:latin typeface="Arial" charset="0"/>
                </a:rPr>
              </a:br>
              <a:r>
                <a:rPr lang="ru-RU" sz="1500" b="1" dirty="0">
                  <a:solidFill>
                    <a:srgbClr val="009900"/>
                  </a:solidFill>
                  <a:latin typeface="Arial" charset="0"/>
                </a:rPr>
                <a:t>комиссии по</a:t>
              </a:r>
              <a:br>
                <a:rPr lang="ru-RU" sz="1500" b="1" dirty="0">
                  <a:solidFill>
                    <a:srgbClr val="009900"/>
                  </a:solidFill>
                  <a:latin typeface="Arial" charset="0"/>
                </a:rPr>
              </a:br>
              <a:r>
                <a:rPr lang="ru-RU" sz="1500" b="1" dirty="0">
                  <a:solidFill>
                    <a:srgbClr val="009900"/>
                  </a:solidFill>
                  <a:latin typeface="Arial" charset="0"/>
                </a:rPr>
                <a:t>особому мнению</a:t>
              </a:r>
            </a:p>
          </p:txBody>
        </p:sp>
        <p:sp>
          <p:nvSpPr>
            <p:cNvPr id="10" name="Плюс 39"/>
            <p:cNvSpPr>
              <a:spLocks noChangeAspect="1"/>
            </p:cNvSpPr>
            <p:nvPr/>
          </p:nvSpPr>
          <p:spPr bwMode="auto">
            <a:xfrm>
              <a:off x="6831718" y="5077903"/>
              <a:ext cx="304976" cy="304975"/>
            </a:xfrm>
            <a:prstGeom prst="mathPl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18" name="AutoShape 32"/>
            <p:cNvSpPr>
              <a:spLocks noChangeArrowheads="1"/>
            </p:cNvSpPr>
            <p:nvPr/>
          </p:nvSpPr>
          <p:spPr bwMode="auto">
            <a:xfrm>
              <a:off x="1258888" y="3258083"/>
              <a:ext cx="6049962" cy="574675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65000"/>
                </a:schemeClr>
              </a:solidFill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ru-RU" sz="2400" b="1" spc="3000" dirty="0">
                  <a:solidFill>
                    <a:srgbClr val="009900"/>
                  </a:solidFill>
                  <a:latin typeface="Arial" charset="0"/>
                </a:rPr>
                <a:t>копи</a:t>
              </a:r>
              <a:r>
                <a:rPr lang="ru-RU" sz="2400" b="1" spc="500" dirty="0">
                  <a:solidFill>
                    <a:srgbClr val="009900"/>
                  </a:solidFill>
                  <a:latin typeface="Arial" charset="0"/>
                </a:rPr>
                <a:t>и:</a:t>
              </a:r>
            </a:p>
          </p:txBody>
        </p:sp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2546" y="2897079"/>
            <a:ext cx="329269" cy="3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136000" cy="936000"/>
          </a:xfrm>
          <a:solidFill>
            <a:srgbClr val="F2E4CA"/>
          </a:solidFill>
        </p:spPr>
        <p:txBody>
          <a:bodyPr anchor="ctr">
            <a:normAutofit/>
          </a:bodyPr>
          <a:lstStyle/>
          <a:p>
            <a:pPr algn="ctr"/>
            <a:r>
              <a:rPr lang="ru-RU" sz="24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ИНФОРМИРОВАНИЕ ИЗБИРАТЕЛЕЙ </a:t>
            </a:r>
            <a:br>
              <a:rPr lang="ru-RU" sz="24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</a:br>
            <a:r>
              <a:rPr lang="ru-RU" sz="24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О КАНДИДАТАХ В ДЕПУТАТЫ</a:t>
            </a:r>
            <a:endParaRPr lang="ru-RU" sz="2400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11200" y="942975"/>
            <a:ext cx="6696000" cy="648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Сообщение </a:t>
            </a:r>
            <a:r>
              <a:rPr lang="ru-RU" dirty="0">
                <a:latin typeface="Arial" pitchFamily="34" charset="0"/>
                <a:cs typeface="Arial" pitchFamily="34" charset="0"/>
              </a:rPr>
              <a:t>территориальной,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окружной комиссии 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о регистрации кандидатов в депутаты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CIK-User\AppData\Local\Microsoft\Windows\Temporary Internet Files\Content.IE5\AC4LSW4X\MC900441455[1].p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halk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0750" y="5391300"/>
            <a:ext cx="1188000" cy="118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кругленный прямоугольник 2"/>
          <p:cNvSpPr/>
          <p:nvPr/>
        </p:nvSpPr>
        <p:spPr>
          <a:xfrm>
            <a:off x="797025" y="6137700"/>
            <a:ext cx="6336000" cy="684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kern="0" dirty="0" smtClean="0">
                <a:solidFill>
                  <a:sysClr val="windowText" lastClr="000000"/>
                </a:solidFill>
                <a:latin typeface="Arial" pitchFamily="34" charset="0"/>
                <a:ea typeface="Times New Roman"/>
                <a:cs typeface="Arial" pitchFamily="34" charset="0"/>
              </a:rPr>
              <a:t>Сообщение направляется </a:t>
            </a:r>
            <a:r>
              <a:rPr lang="ru-RU" sz="1400" kern="0" dirty="0">
                <a:solidFill>
                  <a:sysClr val="windowText" lastClr="000000"/>
                </a:solidFill>
                <a:latin typeface="Arial" pitchFamily="34" charset="0"/>
                <a:ea typeface="Times New Roman"/>
                <a:cs typeface="Arial" pitchFamily="34" charset="0"/>
              </a:rPr>
              <a:t>в печать для опубликования </a:t>
            </a:r>
            <a:r>
              <a:rPr lang="ru-RU" sz="1400" dirty="0" smtClean="0">
                <a:latin typeface="Arial" pitchFamily="34" charset="0"/>
                <a:ea typeface="Times New Roman"/>
                <a:cs typeface="Arial" pitchFamily="34" charset="0"/>
              </a:rPr>
              <a:t>не </a:t>
            </a:r>
            <a:r>
              <a:rPr lang="ru-RU" sz="1400" dirty="0">
                <a:latin typeface="Arial" pitchFamily="34" charset="0"/>
                <a:ea typeface="Times New Roman"/>
                <a:cs typeface="Arial" pitchFamily="34" charset="0"/>
              </a:rPr>
              <a:t>позднее чем </a:t>
            </a:r>
            <a:r>
              <a:rPr lang="ru-RU" sz="1400" dirty="0" smtClean="0">
                <a:latin typeface="Arial" pitchFamily="34" charset="0"/>
                <a:ea typeface="Times New Roman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ea typeface="Times New Roman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ea typeface="Times New Roman"/>
                <a:cs typeface="Arial" pitchFamily="34" charset="0"/>
              </a:rPr>
              <a:t>на </a:t>
            </a:r>
            <a:r>
              <a:rPr lang="ru-RU" sz="1400" dirty="0">
                <a:latin typeface="Arial" pitchFamily="34" charset="0"/>
                <a:ea typeface="Times New Roman"/>
                <a:cs typeface="Arial" pitchFamily="34" charset="0"/>
              </a:rPr>
              <a:t>четвертый день после регистрации кандидатов в </a:t>
            </a:r>
            <a:r>
              <a:rPr lang="ru-RU" sz="1400" dirty="0" smtClean="0">
                <a:latin typeface="Arial" pitchFamily="34" charset="0"/>
                <a:ea typeface="Times New Roman"/>
                <a:cs typeface="Arial" pitchFamily="34" charset="0"/>
              </a:rPr>
              <a:t>депутаты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61700" y="1895437"/>
            <a:ext cx="7812000" cy="2520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252000" algn="ctr"/>
            <a:r>
              <a:rPr lang="ru-RU" sz="1600" dirty="0" smtClean="0">
                <a:latin typeface="Arial" pitchFamily="34" charset="0"/>
                <a:ea typeface="Times New Roman"/>
                <a:cs typeface="Arial" pitchFamily="34" charset="0"/>
              </a:rPr>
              <a:t>В отношении каждого кандидата в депутаты указываются:</a:t>
            </a:r>
          </a:p>
          <a:p>
            <a:pPr marL="252000" indent="-285750">
              <a:buFont typeface="Arial" pitchFamily="34" charset="0"/>
              <a:buChar char="•"/>
            </a:pPr>
            <a:r>
              <a:rPr lang="ru-RU" sz="1600" dirty="0" smtClean="0">
                <a:latin typeface="Arial" pitchFamily="34" charset="0"/>
                <a:ea typeface="Times New Roman"/>
                <a:cs typeface="Arial" pitchFamily="34" charset="0"/>
              </a:rPr>
              <a:t>фамилия</a:t>
            </a:r>
            <a:r>
              <a:rPr lang="ru-RU" sz="1600" dirty="0">
                <a:latin typeface="Arial" pitchFamily="34" charset="0"/>
                <a:ea typeface="Times New Roman"/>
                <a:cs typeface="Arial" pitchFamily="34" charset="0"/>
              </a:rPr>
              <a:t>, имя и отчество</a:t>
            </a:r>
            <a:r>
              <a:rPr lang="ru-RU" sz="1600" dirty="0" smtClean="0">
                <a:latin typeface="Arial" pitchFamily="34" charset="0"/>
                <a:ea typeface="Times New Roman"/>
                <a:cs typeface="Arial" pitchFamily="34" charset="0"/>
              </a:rPr>
              <a:t>;</a:t>
            </a:r>
          </a:p>
          <a:p>
            <a:pPr marL="252000" indent="-285750">
              <a:buFont typeface="Arial" pitchFamily="34" charset="0"/>
              <a:buChar char="•"/>
            </a:pPr>
            <a:r>
              <a:rPr lang="ru-RU" sz="1600" dirty="0" smtClean="0">
                <a:latin typeface="Arial" pitchFamily="34" charset="0"/>
                <a:ea typeface="Times New Roman"/>
                <a:cs typeface="Arial" pitchFamily="34" charset="0"/>
              </a:rPr>
              <a:t>дата </a:t>
            </a:r>
            <a:r>
              <a:rPr lang="ru-RU" sz="1600" dirty="0">
                <a:latin typeface="Arial" pitchFamily="34" charset="0"/>
                <a:ea typeface="Times New Roman"/>
                <a:cs typeface="Arial" pitchFamily="34" charset="0"/>
              </a:rPr>
              <a:t>рождения</a:t>
            </a:r>
            <a:r>
              <a:rPr lang="ru-RU" sz="1600" dirty="0" smtClean="0">
                <a:latin typeface="Arial" pitchFamily="34" charset="0"/>
                <a:ea typeface="Times New Roman"/>
                <a:cs typeface="Arial" pitchFamily="34" charset="0"/>
              </a:rPr>
              <a:t>;</a:t>
            </a:r>
          </a:p>
          <a:p>
            <a:pPr marL="252000" indent="-285750">
              <a:buFont typeface="Arial" pitchFamily="34" charset="0"/>
              <a:buChar char="•"/>
            </a:pPr>
            <a:r>
              <a:rPr lang="ru-RU" sz="1600" dirty="0" smtClean="0">
                <a:latin typeface="Arial" pitchFamily="34" charset="0"/>
                <a:ea typeface="Times New Roman"/>
                <a:cs typeface="Arial" pitchFamily="34" charset="0"/>
              </a:rPr>
              <a:t>должность  (занятие);</a:t>
            </a:r>
            <a:endParaRPr lang="ru-RU" sz="1600" dirty="0">
              <a:latin typeface="Arial" pitchFamily="34" charset="0"/>
              <a:ea typeface="Times New Roman"/>
              <a:cs typeface="Arial" pitchFamily="34" charset="0"/>
            </a:endParaRPr>
          </a:p>
          <a:p>
            <a:pPr marL="252000" indent="-285750">
              <a:buFont typeface="Arial" pitchFamily="34" charset="0"/>
              <a:buChar char="•"/>
            </a:pPr>
            <a:r>
              <a:rPr lang="ru-RU" sz="1600" dirty="0" smtClean="0">
                <a:latin typeface="Arial" pitchFamily="34" charset="0"/>
                <a:ea typeface="Times New Roman"/>
                <a:cs typeface="Arial" pitchFamily="34" charset="0"/>
              </a:rPr>
              <a:t>место </a:t>
            </a:r>
            <a:r>
              <a:rPr lang="ru-RU" sz="1600" dirty="0">
                <a:latin typeface="Arial" pitchFamily="34" charset="0"/>
                <a:ea typeface="Times New Roman"/>
                <a:cs typeface="Arial" pitchFamily="34" charset="0"/>
              </a:rPr>
              <a:t>работы</a:t>
            </a:r>
            <a:r>
              <a:rPr lang="ru-RU" sz="1600" dirty="0" smtClean="0">
                <a:latin typeface="Arial" pitchFamily="34" charset="0"/>
                <a:ea typeface="Times New Roman"/>
                <a:cs typeface="Arial" pitchFamily="34" charset="0"/>
              </a:rPr>
              <a:t>;</a:t>
            </a:r>
            <a:r>
              <a:rPr lang="ru-RU" sz="1600" dirty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endParaRPr lang="ru-RU" sz="1600" dirty="0" smtClean="0">
              <a:latin typeface="Arial" pitchFamily="34" charset="0"/>
              <a:ea typeface="Times New Roman"/>
              <a:cs typeface="Arial" pitchFamily="34" charset="0"/>
            </a:endParaRPr>
          </a:p>
          <a:p>
            <a:pPr marL="252000" indent="-285750">
              <a:buFont typeface="Arial" pitchFamily="34" charset="0"/>
              <a:buChar char="•"/>
            </a:pPr>
            <a:r>
              <a:rPr lang="ru-RU" sz="1600" dirty="0" smtClean="0">
                <a:latin typeface="Arial" pitchFamily="34" charset="0"/>
                <a:ea typeface="Times New Roman"/>
                <a:cs typeface="Arial" pitchFamily="34" charset="0"/>
              </a:rPr>
              <a:t>место </a:t>
            </a:r>
            <a:r>
              <a:rPr lang="ru-RU" sz="1600" dirty="0">
                <a:latin typeface="Arial" pitchFamily="34" charset="0"/>
                <a:ea typeface="Times New Roman"/>
                <a:cs typeface="Arial" pitchFamily="34" charset="0"/>
              </a:rPr>
              <a:t>жительства</a:t>
            </a:r>
            <a:r>
              <a:rPr lang="ru-RU" sz="1600" dirty="0" smtClean="0">
                <a:latin typeface="Arial" pitchFamily="34" charset="0"/>
                <a:ea typeface="Times New Roman"/>
                <a:cs typeface="Arial" pitchFamily="34" charset="0"/>
              </a:rPr>
              <a:t>;</a:t>
            </a:r>
          </a:p>
          <a:p>
            <a:pPr marL="252000" indent="-285750">
              <a:buFont typeface="Arial" pitchFamily="34" charset="0"/>
              <a:buChar char="•"/>
            </a:pPr>
            <a:r>
              <a:rPr lang="ru-RU" sz="1600" dirty="0" smtClean="0">
                <a:latin typeface="Arial" pitchFamily="34" charset="0"/>
                <a:ea typeface="Times New Roman"/>
                <a:cs typeface="Arial" pitchFamily="34" charset="0"/>
              </a:rPr>
              <a:t>партийность.</a:t>
            </a:r>
            <a:r>
              <a:rPr lang="ru-RU" sz="1600" dirty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endParaRPr lang="ru-RU" sz="1600" dirty="0" smtClean="0">
              <a:solidFill>
                <a:srgbClr val="00000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algn="ctr">
              <a:spcBef>
                <a:spcPts val="600"/>
              </a:spcBef>
            </a:pP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Если </a:t>
            </a:r>
            <a:r>
              <a:rPr lang="ru-RU" sz="1600" dirty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кандидат в депутаты, ранее имел судимость, </a:t>
            </a: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/>
            </a:r>
            <a:b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</a:b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сведения </a:t>
            </a:r>
            <a:r>
              <a:rPr lang="ru-RU" sz="1600" dirty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об </a:t>
            </a: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этом </a:t>
            </a:r>
            <a:r>
              <a:rPr lang="ru-RU" sz="1600" dirty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указываются в </a:t>
            </a: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сообщении.</a:t>
            </a:r>
            <a:endParaRPr lang="ru-RU" sz="1600" dirty="0">
              <a:latin typeface="Arial" pitchFamily="34" charset="0"/>
              <a:cs typeface="Arial" pitchFamily="34" charset="0"/>
            </a:endParaRPr>
          </a:p>
          <a:p>
            <a:endParaRPr lang="ru-RU" sz="1200" dirty="0">
              <a:latin typeface="Times New Roman"/>
              <a:ea typeface="Times New Roman"/>
            </a:endParaRPr>
          </a:p>
          <a:p>
            <a:endParaRPr lang="ru-RU" dirty="0">
              <a:latin typeface="Times New Roman"/>
              <a:ea typeface="Times New Roman"/>
            </a:endParaRPr>
          </a:p>
          <a:p>
            <a:pPr algn="ctr"/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86825" y="4724400"/>
            <a:ext cx="6804000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ru-RU" sz="1400" dirty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Сведения о доходах за 2013 год и имуществе кандидатов в депутаты областного, районного, городского (города областного подчинения), Минского </a:t>
            </a:r>
            <a:r>
              <a:rPr lang="ru-RU" sz="140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городского Совета </a:t>
            </a:r>
            <a:r>
              <a:rPr lang="ru-RU" sz="1400" dirty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депутатов, если </a:t>
            </a:r>
            <a:r>
              <a:rPr lang="ru-RU" sz="140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такой </a:t>
            </a:r>
            <a:r>
              <a:rPr lang="ru-RU" sz="1400" dirty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способ информирования </a:t>
            </a:r>
            <a:r>
              <a:rPr lang="ru-RU" sz="140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(СМИ) избирателей определен </a:t>
            </a:r>
            <a:r>
              <a:rPr lang="ru-RU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решением областной, Минской городской комиссии. </a:t>
            </a:r>
            <a:endParaRPr lang="ru-RU" sz="1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3965025" y="1612274"/>
            <a:ext cx="0" cy="2831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3618750" y="5638800"/>
            <a:ext cx="0" cy="4989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3314700" y="4441125"/>
            <a:ext cx="0" cy="2832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171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0"/>
            <a:ext cx="8172000" cy="1188000"/>
          </a:xfrm>
          <a:solidFill>
            <a:srgbClr val="F2E4CA"/>
          </a:solidFill>
          <a:extLst/>
        </p:spPr>
        <p:txBody>
          <a:bodyPr wrap="square" numCol="1" anchor="ctr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>
              <a:defRPr/>
            </a:pPr>
            <a:r>
              <a:rPr lang="ru-RU" sz="22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ОБЖАЛОВАНИЕ  РЕШЕНИЯ  ОБ  ОТКАЗЕ </a:t>
            </a:r>
            <a:br>
              <a:rPr lang="ru-RU" sz="22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</a:br>
            <a:r>
              <a:rPr lang="ru-RU" sz="22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В  РЕГИСТРАЦИИ  КАНДИДАТОМ В  ДЕПУТАТЫ</a:t>
            </a:r>
          </a:p>
        </p:txBody>
      </p:sp>
      <p:grpSp>
        <p:nvGrpSpPr>
          <p:cNvPr id="27651" name="Group 20"/>
          <p:cNvGrpSpPr>
            <a:grpSpLocks/>
          </p:cNvGrpSpPr>
          <p:nvPr/>
        </p:nvGrpSpPr>
        <p:grpSpPr bwMode="auto">
          <a:xfrm>
            <a:off x="0" y="1866912"/>
            <a:ext cx="8056550" cy="2160000"/>
            <a:chOff x="445" y="1271"/>
            <a:chExt cx="4543" cy="1134"/>
          </a:xfrm>
          <a:solidFill>
            <a:schemeClr val="bg1">
              <a:lumMod val="85000"/>
            </a:schemeClr>
          </a:solidFill>
        </p:grpSpPr>
        <p:sp>
          <p:nvSpPr>
            <p:cNvPr id="5" name="Line 97"/>
            <p:cNvSpPr>
              <a:spLocks noChangeShapeType="1"/>
            </p:cNvSpPr>
            <p:nvPr/>
          </p:nvSpPr>
          <p:spPr bwMode="auto">
            <a:xfrm>
              <a:off x="2049" y="1745"/>
              <a:ext cx="1421" cy="0"/>
            </a:xfrm>
            <a:prstGeom prst="line">
              <a:avLst/>
            </a:prstGeom>
            <a:ln>
              <a:headEnd type="oval" w="med" len="med"/>
              <a:tailEnd type="triangl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6" name="AutoShape 73"/>
            <p:cNvSpPr>
              <a:spLocks noChangeArrowheads="1"/>
            </p:cNvSpPr>
            <p:nvPr/>
          </p:nvSpPr>
          <p:spPr bwMode="auto">
            <a:xfrm>
              <a:off x="445" y="1271"/>
              <a:ext cx="1685" cy="1134"/>
            </a:xfrm>
            <a:prstGeom prst="roundRect">
              <a:avLst>
                <a:gd name="adj" fmla="val 16667"/>
              </a:avLst>
            </a:pr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endParaRPr lang="ru-RU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7662" name="Text Box 75"/>
            <p:cNvSpPr txBox="1">
              <a:spLocks noChangeArrowheads="1"/>
            </p:cNvSpPr>
            <p:nvPr/>
          </p:nvSpPr>
          <p:spPr bwMode="auto">
            <a:xfrm>
              <a:off x="445" y="1500"/>
              <a:ext cx="1643" cy="48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dirty="0"/>
                <a:t>решение </a:t>
              </a:r>
              <a:r>
                <a:rPr lang="ru-RU" dirty="0" smtClean="0"/>
                <a:t>территориальной,</a:t>
              </a:r>
            </a:p>
            <a:p>
              <a:pPr algn="ctr" eaLnBrk="1" hangingPunct="1"/>
              <a:r>
                <a:rPr lang="ru-RU" dirty="0" smtClean="0"/>
                <a:t>окружной комиссии</a:t>
              </a:r>
              <a:endParaRPr lang="ru-RU" dirty="0"/>
            </a:p>
          </p:txBody>
        </p:sp>
        <p:sp>
          <p:nvSpPr>
            <p:cNvPr id="7" name="AutoShape 73"/>
            <p:cNvSpPr>
              <a:spLocks noChangeArrowheads="1"/>
            </p:cNvSpPr>
            <p:nvPr/>
          </p:nvSpPr>
          <p:spPr bwMode="auto">
            <a:xfrm>
              <a:off x="3486" y="1371"/>
              <a:ext cx="1502" cy="816"/>
            </a:xfrm>
            <a:prstGeom prst="roundRect">
              <a:avLst>
                <a:gd name="adj" fmla="val 16667"/>
              </a:avLst>
            </a:prstGeom>
            <a:grpFill/>
            <a:ln w="38100">
              <a:solidFill>
                <a:schemeClr val="bg1">
                  <a:lumMod val="75000"/>
                </a:schemeClr>
              </a:solidFill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ru-RU" dirty="0" smtClean="0">
                  <a:solidFill>
                    <a:schemeClr val="tx1"/>
                  </a:solidFill>
                  <a:latin typeface="Arial" charset="0"/>
                </a:rPr>
                <a:t>вышестоящая </a:t>
              </a:r>
            </a:p>
            <a:p>
              <a:pPr algn="ctr">
                <a:defRPr/>
              </a:pPr>
              <a:r>
                <a:rPr lang="ru-RU" dirty="0" smtClean="0">
                  <a:solidFill>
                    <a:schemeClr val="tx1"/>
                  </a:solidFill>
                  <a:latin typeface="Arial" charset="0"/>
                </a:rPr>
                <a:t>территориальная </a:t>
              </a:r>
            </a:p>
            <a:p>
              <a:pPr algn="ctr">
                <a:defRPr/>
              </a:pPr>
              <a:r>
                <a:rPr lang="ru-RU" dirty="0" smtClean="0">
                  <a:solidFill>
                    <a:schemeClr val="tx1"/>
                  </a:solidFill>
                  <a:latin typeface="Arial" charset="0"/>
                </a:rPr>
                <a:t>комиссия</a:t>
              </a:r>
              <a:endParaRPr lang="ru-RU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7665" name="Text Box 75"/>
            <p:cNvSpPr txBox="1">
              <a:spLocks noChangeArrowheads="1"/>
            </p:cNvSpPr>
            <p:nvPr/>
          </p:nvSpPr>
          <p:spPr bwMode="auto">
            <a:xfrm>
              <a:off x="2159" y="1868"/>
              <a:ext cx="1320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400" b="1" dirty="0"/>
                <a:t>в трехдневный срок</a:t>
              </a:r>
              <a:br>
                <a:rPr lang="ru-RU" sz="1400" b="1" dirty="0"/>
              </a:br>
              <a:r>
                <a:rPr lang="ru-RU" sz="1400" b="1" dirty="0"/>
                <a:t>со дня его принятия</a:t>
              </a:r>
            </a:p>
          </p:txBody>
        </p:sp>
        <p:sp>
          <p:nvSpPr>
            <p:cNvPr id="27666" name="Text Box 75"/>
            <p:cNvSpPr txBox="1">
              <a:spLocks noChangeArrowheads="1"/>
            </p:cNvSpPr>
            <p:nvPr/>
          </p:nvSpPr>
          <p:spPr bwMode="auto">
            <a:xfrm>
              <a:off x="2110" y="1341"/>
              <a:ext cx="1360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400" b="1" dirty="0"/>
                <a:t>лицо, выдвинутое</a:t>
              </a:r>
              <a:br>
                <a:rPr lang="ru-RU" sz="1400" b="1" dirty="0"/>
              </a:br>
              <a:r>
                <a:rPr lang="ru-RU" sz="1400" b="1" dirty="0"/>
                <a:t>кандидатом в депутаты</a:t>
              </a:r>
            </a:p>
          </p:txBody>
        </p:sp>
      </p:grpSp>
      <p:grpSp>
        <p:nvGrpSpPr>
          <p:cNvPr id="27652" name="Group 19"/>
          <p:cNvGrpSpPr>
            <a:grpSpLocks/>
          </p:cNvGrpSpPr>
          <p:nvPr/>
        </p:nvGrpSpPr>
        <p:grpSpPr bwMode="auto">
          <a:xfrm>
            <a:off x="0" y="4302126"/>
            <a:ext cx="8136000" cy="2160000"/>
            <a:chOff x="408" y="2855"/>
            <a:chExt cx="4616" cy="952"/>
          </a:xfrm>
        </p:grpSpPr>
        <p:sp>
          <p:nvSpPr>
            <p:cNvPr id="9226" name="Line 97"/>
            <p:cNvSpPr>
              <a:spLocks noChangeShapeType="1"/>
            </p:cNvSpPr>
            <p:nvPr/>
          </p:nvSpPr>
          <p:spPr bwMode="auto">
            <a:xfrm>
              <a:off x="1882" y="3241"/>
              <a:ext cx="1607" cy="0"/>
            </a:xfrm>
            <a:prstGeom prst="line">
              <a:avLst/>
            </a:prstGeom>
            <a:ln>
              <a:headEnd type="oval" w="med" len="med"/>
              <a:tailEnd type="triangl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9247" name="AutoShape 73"/>
            <p:cNvSpPr>
              <a:spLocks noChangeArrowheads="1"/>
            </p:cNvSpPr>
            <p:nvPr/>
          </p:nvSpPr>
          <p:spPr bwMode="auto">
            <a:xfrm>
              <a:off x="408" y="2855"/>
              <a:ext cx="1705" cy="952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75000"/>
                </a:schemeClr>
              </a:solidFill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endParaRPr lang="ru-RU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8" name="AutoShape 73"/>
            <p:cNvSpPr>
              <a:spLocks noChangeArrowheads="1"/>
            </p:cNvSpPr>
            <p:nvPr/>
          </p:nvSpPr>
          <p:spPr bwMode="auto">
            <a:xfrm>
              <a:off x="3501" y="2948"/>
              <a:ext cx="1523" cy="730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75000"/>
                </a:schemeClr>
              </a:solidFill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endParaRPr lang="ru-RU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7655" name="Text Box 75"/>
            <p:cNvSpPr txBox="1">
              <a:spLocks noChangeArrowheads="1"/>
            </p:cNvSpPr>
            <p:nvPr/>
          </p:nvSpPr>
          <p:spPr bwMode="auto">
            <a:xfrm>
              <a:off x="499" y="2968"/>
              <a:ext cx="1543" cy="7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lvl="0" algn="ctr" eaLnBrk="1" hangingPunct="1">
                <a:defRPr/>
              </a:pPr>
              <a:r>
                <a:rPr lang="ru-RU" dirty="0" smtClean="0">
                  <a:solidFill>
                    <a:srgbClr val="000000"/>
                  </a:solidFill>
                </a:rPr>
                <a:t>решение вышестоящей </a:t>
              </a:r>
              <a:endParaRPr lang="ru-RU" dirty="0">
                <a:solidFill>
                  <a:srgbClr val="000000"/>
                </a:solidFill>
              </a:endParaRPr>
            </a:p>
            <a:p>
              <a:pPr lvl="0" algn="ctr" eaLnBrk="1" hangingPunct="1">
                <a:defRPr/>
              </a:pPr>
              <a:r>
                <a:rPr lang="ru-RU" dirty="0" smtClean="0">
                  <a:solidFill>
                    <a:srgbClr val="000000"/>
                  </a:solidFill>
                </a:rPr>
                <a:t>территориальной </a:t>
              </a:r>
              <a:endParaRPr lang="ru-RU" dirty="0">
                <a:solidFill>
                  <a:srgbClr val="000000"/>
                </a:solidFill>
              </a:endParaRPr>
            </a:p>
            <a:p>
              <a:pPr lvl="0" algn="ctr" eaLnBrk="1" hangingPunct="1">
                <a:defRPr/>
              </a:pPr>
              <a:r>
                <a:rPr lang="ru-RU" dirty="0" smtClean="0">
                  <a:solidFill>
                    <a:srgbClr val="000000"/>
                  </a:solidFill>
                </a:rPr>
                <a:t>комиссии</a:t>
              </a:r>
              <a:endParaRPr lang="ru-RU" dirty="0">
                <a:solidFill>
                  <a:srgbClr val="000000"/>
                </a:solidFill>
              </a:endParaRPr>
            </a:p>
          </p:txBody>
        </p:sp>
        <p:sp>
          <p:nvSpPr>
            <p:cNvPr id="27657" name="Text Box 75"/>
            <p:cNvSpPr txBox="1">
              <a:spLocks noChangeArrowheads="1"/>
            </p:cNvSpPr>
            <p:nvPr/>
          </p:nvSpPr>
          <p:spPr bwMode="auto">
            <a:xfrm>
              <a:off x="3524" y="3048"/>
              <a:ext cx="1380" cy="52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indent="-252000" algn="ctr" eaLnBrk="1" hangingPunct="1"/>
              <a:r>
                <a:rPr lang="ru-RU" dirty="0" smtClean="0"/>
                <a:t>суд:</a:t>
              </a:r>
              <a:endParaRPr lang="ru-RU" dirty="0"/>
            </a:p>
            <a:p>
              <a:pPr indent="-252000" eaLnBrk="1" hangingPunct="1">
                <a:buFont typeface="Wingdings" pitchFamily="2" charset="2"/>
                <a:buChar char="§"/>
              </a:pPr>
              <a:r>
                <a:rPr lang="ru-RU" dirty="0" smtClean="0"/>
                <a:t>областной;</a:t>
              </a:r>
            </a:p>
            <a:p>
              <a:pPr indent="-252000" eaLnBrk="1" hangingPunct="1">
                <a:buFont typeface="Wingdings" pitchFamily="2" charset="2"/>
                <a:buChar char="§"/>
              </a:pPr>
              <a:r>
                <a:rPr lang="ru-RU" spc="-80" dirty="0" smtClean="0"/>
                <a:t>Минский городской;</a:t>
              </a:r>
            </a:p>
            <a:p>
              <a:pPr indent="-252000" eaLnBrk="1" hangingPunct="1">
                <a:buFont typeface="Wingdings" pitchFamily="2" charset="2"/>
                <a:buChar char="§"/>
              </a:pPr>
              <a:r>
                <a:rPr lang="ru-RU" dirty="0" smtClean="0"/>
                <a:t>районный</a:t>
              </a:r>
              <a:endParaRPr lang="ru-RU" dirty="0"/>
            </a:p>
          </p:txBody>
        </p:sp>
        <p:sp>
          <p:nvSpPr>
            <p:cNvPr id="27658" name="Text Box 75"/>
            <p:cNvSpPr txBox="1">
              <a:spLocks noChangeArrowheads="1"/>
            </p:cNvSpPr>
            <p:nvPr/>
          </p:nvSpPr>
          <p:spPr bwMode="auto">
            <a:xfrm>
              <a:off x="1882" y="3286"/>
              <a:ext cx="1724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400" b="1" dirty="0"/>
                <a:t>в трехдневный срок</a:t>
              </a:r>
              <a:br>
                <a:rPr lang="ru-RU" sz="1400" b="1" dirty="0"/>
              </a:br>
              <a:r>
                <a:rPr lang="ru-RU" sz="1400" b="1" dirty="0"/>
                <a:t>со дня его принятия</a:t>
              </a:r>
            </a:p>
          </p:txBody>
        </p:sp>
        <p:sp>
          <p:nvSpPr>
            <p:cNvPr id="27659" name="Text Box 75"/>
            <p:cNvSpPr txBox="1">
              <a:spLocks noChangeArrowheads="1"/>
            </p:cNvSpPr>
            <p:nvPr/>
          </p:nvSpPr>
          <p:spPr bwMode="auto">
            <a:xfrm>
              <a:off x="1882" y="2877"/>
              <a:ext cx="1724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400" b="1" dirty="0"/>
                <a:t>лицо, выдвинутое</a:t>
              </a:r>
              <a:br>
                <a:rPr lang="ru-RU" sz="1400" b="1" dirty="0"/>
              </a:br>
              <a:r>
                <a:rPr lang="ru-RU" sz="1400" b="1" dirty="0"/>
                <a:t>кандидатом в депутаты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0"/>
            <a:ext cx="8136000" cy="874713"/>
          </a:xfrm>
          <a:solidFill>
            <a:srgbClr val="F2E4CA"/>
          </a:solidFill>
          <a:extLst/>
        </p:spPr>
        <p:txBody>
          <a:bodyPr wrap="square" numCol="1" anchor="ctr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>
              <a:defRPr/>
            </a:pPr>
            <a:r>
              <a:rPr lang="ru-RU" sz="3200" b="1" kern="0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Период предвыборной агитации</a:t>
            </a:r>
          </a:p>
        </p:txBody>
      </p:sp>
      <p:grpSp>
        <p:nvGrpSpPr>
          <p:cNvPr id="28675" name="Group 14"/>
          <p:cNvGrpSpPr>
            <a:grpSpLocks/>
          </p:cNvGrpSpPr>
          <p:nvPr/>
        </p:nvGrpSpPr>
        <p:grpSpPr bwMode="auto">
          <a:xfrm>
            <a:off x="59305" y="2686846"/>
            <a:ext cx="7992000" cy="2832100"/>
            <a:chOff x="93" y="1473"/>
            <a:chExt cx="5226" cy="1784"/>
          </a:xfrm>
        </p:grpSpPr>
        <p:sp>
          <p:nvSpPr>
            <p:cNvPr id="28676" name="Text Box 74"/>
            <p:cNvSpPr txBox="1">
              <a:spLocks noChangeArrowheads="1"/>
            </p:cNvSpPr>
            <p:nvPr/>
          </p:nvSpPr>
          <p:spPr bwMode="auto">
            <a:xfrm>
              <a:off x="93" y="2092"/>
              <a:ext cx="1201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b="1" dirty="0">
                  <a:solidFill>
                    <a:srgbClr val="009900"/>
                  </a:solidFill>
                </a:rPr>
                <a:t>со дня регистрации кандидата </a:t>
              </a:r>
              <a:br>
                <a:rPr lang="ru-RU" b="1" dirty="0">
                  <a:solidFill>
                    <a:srgbClr val="009900"/>
                  </a:solidFill>
                </a:rPr>
              </a:br>
              <a:r>
                <a:rPr lang="ru-RU" b="1" dirty="0">
                  <a:solidFill>
                    <a:srgbClr val="009900"/>
                  </a:solidFill>
                </a:rPr>
                <a:t>в депутаты</a:t>
              </a:r>
            </a:p>
          </p:txBody>
        </p:sp>
        <p:sp>
          <p:nvSpPr>
            <p:cNvPr id="28677" name="Text Box 74"/>
            <p:cNvSpPr txBox="1">
              <a:spLocks noChangeArrowheads="1"/>
            </p:cNvSpPr>
            <p:nvPr/>
          </p:nvSpPr>
          <p:spPr bwMode="auto">
            <a:xfrm>
              <a:off x="4412" y="2501"/>
              <a:ext cx="907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b="1" spc="-90" dirty="0" smtClean="0">
                  <a:solidFill>
                    <a:srgbClr val="C00000"/>
                  </a:solidFill>
                </a:rPr>
                <a:t>ДЕНЬ</a:t>
              </a:r>
            </a:p>
            <a:p>
              <a:pPr algn="ctr" eaLnBrk="1" hangingPunct="1"/>
              <a:r>
                <a:rPr lang="ru-RU" b="1" spc="-90" dirty="0" smtClean="0">
                  <a:solidFill>
                    <a:srgbClr val="C00000"/>
                  </a:solidFill>
                </a:rPr>
                <a:t>ВЫБОРОВ</a:t>
              </a:r>
            </a:p>
            <a:p>
              <a:pPr algn="ctr" eaLnBrk="1" hangingPunct="1"/>
              <a:r>
                <a:rPr lang="ru-RU" b="1" spc="-90" dirty="0" smtClean="0">
                  <a:solidFill>
                    <a:srgbClr val="C00000"/>
                  </a:solidFill>
                </a:rPr>
                <a:t>23 марта 2014 г.</a:t>
              </a:r>
              <a:endParaRPr lang="ru-RU" b="1" spc="-90" dirty="0">
                <a:solidFill>
                  <a:srgbClr val="C00000"/>
                </a:solidFill>
              </a:endParaRPr>
            </a:p>
          </p:txBody>
        </p:sp>
        <p:cxnSp>
          <p:nvCxnSpPr>
            <p:cNvPr id="28678" name="Прямая соединительная линия 8"/>
            <p:cNvCxnSpPr>
              <a:cxnSpLocks noChangeShapeType="1"/>
            </p:cNvCxnSpPr>
            <p:nvPr/>
          </p:nvCxnSpPr>
          <p:spPr bwMode="auto">
            <a:xfrm>
              <a:off x="365" y="2011"/>
              <a:ext cx="4583" cy="0"/>
            </a:xfrm>
            <a:prstGeom prst="line">
              <a:avLst/>
            </a:prstGeom>
            <a:noFill/>
            <a:ln w="76200" algn="ctr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679" name="Прямая соединительная линия 12"/>
            <p:cNvCxnSpPr>
              <a:cxnSpLocks noChangeShapeType="1"/>
            </p:cNvCxnSpPr>
            <p:nvPr/>
          </p:nvCxnSpPr>
          <p:spPr bwMode="auto">
            <a:xfrm flipV="1">
              <a:off x="4950" y="1945"/>
              <a:ext cx="0" cy="144"/>
            </a:xfrm>
            <a:prstGeom prst="line">
              <a:avLst/>
            </a:prstGeom>
            <a:noFill/>
            <a:ln w="38100" algn="ctr">
              <a:solidFill>
                <a:srgbClr val="0099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680" name="Прямая соединительная линия 54"/>
            <p:cNvCxnSpPr>
              <a:cxnSpLocks noChangeShapeType="1"/>
            </p:cNvCxnSpPr>
            <p:nvPr/>
          </p:nvCxnSpPr>
          <p:spPr bwMode="auto">
            <a:xfrm flipV="1">
              <a:off x="365" y="1889"/>
              <a:ext cx="0" cy="200"/>
            </a:xfrm>
            <a:prstGeom prst="line">
              <a:avLst/>
            </a:prstGeom>
            <a:noFill/>
            <a:ln w="38100" algn="ctr">
              <a:solidFill>
                <a:srgbClr val="0099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" name="Прямая соединительная линия 57"/>
            <p:cNvCxnSpPr>
              <a:cxnSpLocks noChangeShapeType="1"/>
            </p:cNvCxnSpPr>
            <p:nvPr/>
          </p:nvCxnSpPr>
          <p:spPr bwMode="auto">
            <a:xfrm flipV="1">
              <a:off x="4988" y="1473"/>
              <a:ext cx="0" cy="998"/>
            </a:xfrm>
            <a:prstGeom prst="line">
              <a:avLst/>
            </a:prstGeom>
            <a:ln>
              <a:headEnd type="oval" w="med" len="med"/>
              <a:tailEnd type="oval" w="med" len="med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sp>
          <p:nvSpPr>
            <p:cNvPr id="28682" name="Text Box 74"/>
            <p:cNvSpPr txBox="1">
              <a:spLocks noChangeArrowheads="1"/>
            </p:cNvSpPr>
            <p:nvPr/>
          </p:nvSpPr>
          <p:spPr bwMode="auto">
            <a:xfrm>
              <a:off x="1488" y="1522"/>
              <a:ext cx="3107" cy="252"/>
            </a:xfrm>
            <a:prstGeom prst="rect">
              <a:avLst/>
            </a:prstGeom>
            <a:solidFill>
              <a:srgbClr val="F2E4C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20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ПРЕДВЫБОРНАЯ  АГИТАЦИЯ</a:t>
              </a:r>
              <a:endPara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endParaRPr>
            </a:p>
          </p:txBody>
        </p:sp>
        <p:sp>
          <p:nvSpPr>
            <p:cNvPr id="28683" name="Text Box 74"/>
            <p:cNvSpPr txBox="1">
              <a:spLocks noChangeArrowheads="1"/>
            </p:cNvSpPr>
            <p:nvPr/>
          </p:nvSpPr>
          <p:spPr bwMode="auto">
            <a:xfrm>
              <a:off x="4101" y="2046"/>
              <a:ext cx="847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b="1" dirty="0">
                  <a:solidFill>
                    <a:srgbClr val="009900"/>
                  </a:solidFill>
                </a:rPr>
                <a:t>до дня выборов</a:t>
              </a:r>
            </a:p>
          </p:txBody>
        </p:sp>
      </p:grpSp>
      <p:pic>
        <p:nvPicPr>
          <p:cNvPr id="2052" name="Picture 4" descr="C:\Users\CIK-User\AppData\Local\Microsoft\Windows\Temporary Internet Files\Content.IE5\ILHOGV82\MC900301364[1]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4540" y="1381203"/>
            <a:ext cx="1820570" cy="1190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136000" cy="900000"/>
          </a:xfrm>
          <a:solidFill>
            <a:srgbClr val="F2E4CA"/>
          </a:solidFill>
        </p:spPr>
        <p:txBody>
          <a:bodyPr anchor="ctr">
            <a:normAutofit/>
          </a:bodyPr>
          <a:lstStyle/>
          <a:p>
            <a:pPr algn="ctr">
              <a:defRPr/>
            </a:pPr>
            <a:r>
              <a:rPr lang="ru-RU" sz="2400" b="1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Законодательные гарантии проведения предвыборной агитации</a:t>
            </a:r>
            <a:endParaRPr lang="ru-RU" sz="2400" b="1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882658483"/>
              </p:ext>
            </p:extLst>
          </p:nvPr>
        </p:nvGraphicFramePr>
        <p:xfrm>
          <a:off x="0" y="1083300"/>
          <a:ext cx="8100000" cy="565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кругленный прямоугольник 2"/>
          <p:cNvSpPr/>
          <p:nvPr/>
        </p:nvSpPr>
        <p:spPr>
          <a:xfrm>
            <a:off x="533400" y="5343525"/>
            <a:ext cx="7416000" cy="1080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latin typeface="Arial" pitchFamily="34" charset="0"/>
                <a:cs typeface="Arial" pitchFamily="34" charset="0"/>
              </a:rPr>
              <a:t>Информационные материалы о кандидатах в депутаты, распространяемые в </a:t>
            </a: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СМИ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должны быть объективными и достоверными, в них не должны отдаваться предпочтение отдельным кандидатам.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-1524" y="0"/>
            <a:ext cx="8136000" cy="874713"/>
          </a:xfrm>
          <a:solidFill>
            <a:srgbClr val="F2E4CA"/>
          </a:solidFill>
          <a:extLst/>
        </p:spPr>
        <p:txBody>
          <a:bodyPr wrap="square" numCol="1" anchor="ctr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>
              <a:defRPr/>
            </a:pPr>
            <a:r>
              <a:rPr lang="ru-RU" sz="2400" b="1" kern="0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Формирование избирательного фонда кандидата в депутаты</a:t>
            </a:r>
          </a:p>
        </p:txBody>
      </p:sp>
      <p:grpSp>
        <p:nvGrpSpPr>
          <p:cNvPr id="31747" name="Group 27"/>
          <p:cNvGrpSpPr>
            <a:grpSpLocks/>
          </p:cNvGrpSpPr>
          <p:nvPr/>
        </p:nvGrpSpPr>
        <p:grpSpPr bwMode="auto">
          <a:xfrm>
            <a:off x="182469" y="1290026"/>
            <a:ext cx="7895701" cy="1584000"/>
            <a:chOff x="567" y="1768"/>
            <a:chExt cx="4528" cy="258"/>
          </a:xfrm>
        </p:grpSpPr>
        <p:sp>
          <p:nvSpPr>
            <p:cNvPr id="3" name="AutoShape 32"/>
            <p:cNvSpPr>
              <a:spLocks noChangeArrowheads="1"/>
            </p:cNvSpPr>
            <p:nvPr/>
          </p:nvSpPr>
          <p:spPr bwMode="auto">
            <a:xfrm>
              <a:off x="567" y="1768"/>
              <a:ext cx="1814" cy="184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accent1"/>
              </a:solidFill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4" name="AutoShape 73"/>
            <p:cNvSpPr>
              <a:spLocks noChangeArrowheads="1"/>
            </p:cNvSpPr>
            <p:nvPr/>
          </p:nvSpPr>
          <p:spPr bwMode="auto">
            <a:xfrm>
              <a:off x="2824" y="1879"/>
              <a:ext cx="2271" cy="147"/>
            </a:xfrm>
            <a:prstGeom prst="roundRect">
              <a:avLst>
                <a:gd name="adj" fmla="val 10885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accent1"/>
              </a:solidFill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ru-RU" sz="14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районного, городского, поселкового, </a:t>
              </a:r>
            </a:p>
            <a:p>
              <a:pPr algn="ctr">
                <a:defRPr/>
              </a:pPr>
              <a:r>
                <a:rPr lang="ru-RU" sz="14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сельского Совета  депутатов – не более 10 </a:t>
              </a:r>
            </a:p>
            <a:p>
              <a:pPr algn="ctr">
                <a:defRPr/>
              </a:pPr>
              <a:r>
                <a:rPr lang="ru-RU" sz="14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базовых величин</a:t>
              </a:r>
              <a:endPara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70" name="Text Box 74"/>
            <p:cNvSpPr txBox="1">
              <a:spLocks noChangeArrowheads="1"/>
            </p:cNvSpPr>
            <p:nvPr/>
          </p:nvSpPr>
          <p:spPr bwMode="auto">
            <a:xfrm>
              <a:off x="617" y="1807"/>
              <a:ext cx="1701" cy="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80958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b="1" dirty="0" smtClean="0"/>
                <a:t>кандидат в депутаты</a:t>
              </a:r>
              <a:endParaRPr lang="ru-RU" b="1" dirty="0"/>
            </a:p>
          </p:txBody>
        </p:sp>
      </p:grpSp>
      <p:grpSp>
        <p:nvGrpSpPr>
          <p:cNvPr id="31748" name="Group 42"/>
          <p:cNvGrpSpPr>
            <a:grpSpLocks/>
          </p:cNvGrpSpPr>
          <p:nvPr/>
        </p:nvGrpSpPr>
        <p:grpSpPr bwMode="auto">
          <a:xfrm>
            <a:off x="141056" y="2990889"/>
            <a:ext cx="7258052" cy="804863"/>
            <a:chOff x="576" y="1570"/>
            <a:chExt cx="4572" cy="507"/>
          </a:xfrm>
        </p:grpSpPr>
        <p:sp>
          <p:nvSpPr>
            <p:cNvPr id="7" name="Line 97"/>
            <p:cNvSpPr>
              <a:spLocks noChangeShapeType="1"/>
            </p:cNvSpPr>
            <p:nvPr/>
          </p:nvSpPr>
          <p:spPr bwMode="auto">
            <a:xfrm>
              <a:off x="2454" y="1763"/>
              <a:ext cx="862" cy="0"/>
            </a:xfrm>
            <a:prstGeom prst="line">
              <a:avLst/>
            </a:prstGeom>
            <a:ln>
              <a:headEnd type="oval" w="med" len="med"/>
              <a:tailEnd type="triangl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8" name="AutoShape 32"/>
            <p:cNvSpPr>
              <a:spLocks noChangeArrowheads="1"/>
            </p:cNvSpPr>
            <p:nvPr/>
          </p:nvSpPr>
          <p:spPr bwMode="auto">
            <a:xfrm>
              <a:off x="576" y="1578"/>
              <a:ext cx="1814" cy="499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accent1"/>
              </a:solidFill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0" name="AutoShape 73"/>
            <p:cNvSpPr>
              <a:spLocks noChangeArrowheads="1"/>
            </p:cNvSpPr>
            <p:nvPr/>
          </p:nvSpPr>
          <p:spPr bwMode="auto">
            <a:xfrm>
              <a:off x="3334" y="1570"/>
              <a:ext cx="1814" cy="499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accent1"/>
              </a:solidFill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1765" name="Text Box 74"/>
            <p:cNvSpPr txBox="1">
              <a:spLocks noChangeArrowheads="1"/>
            </p:cNvSpPr>
            <p:nvPr/>
          </p:nvSpPr>
          <p:spPr bwMode="auto">
            <a:xfrm>
              <a:off x="633" y="1623"/>
              <a:ext cx="1701" cy="4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80958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b="1" dirty="0"/>
                <a:t>гражданин Республики Беларусь</a:t>
              </a:r>
            </a:p>
          </p:txBody>
        </p:sp>
        <p:sp>
          <p:nvSpPr>
            <p:cNvPr id="31766" name="Text Box 75"/>
            <p:cNvSpPr txBox="1">
              <a:spLocks noChangeArrowheads="1"/>
            </p:cNvSpPr>
            <p:nvPr/>
          </p:nvSpPr>
          <p:spPr bwMode="auto">
            <a:xfrm>
              <a:off x="3388" y="1578"/>
              <a:ext cx="1587" cy="36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80958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600" dirty="0">
                  <a:latin typeface="Arial" pitchFamily="34" charset="0"/>
                  <a:cs typeface="Arial" pitchFamily="34" charset="0"/>
                </a:rPr>
                <a:t>не более </a:t>
              </a:r>
              <a:r>
                <a:rPr lang="ru-RU" sz="1600" dirty="0" smtClean="0">
                  <a:latin typeface="Arial" pitchFamily="34" charset="0"/>
                  <a:cs typeface="Arial" pitchFamily="34" charset="0"/>
                </a:rPr>
                <a:t>2 </a:t>
              </a:r>
              <a:br>
                <a:rPr lang="ru-RU" sz="1600" dirty="0" smtClean="0">
                  <a:latin typeface="Arial" pitchFamily="34" charset="0"/>
                  <a:cs typeface="Arial" pitchFamily="34" charset="0"/>
                </a:rPr>
              </a:br>
              <a:r>
                <a:rPr lang="ru-RU" sz="1600" dirty="0" smtClean="0">
                  <a:latin typeface="Arial" pitchFamily="34" charset="0"/>
                  <a:cs typeface="Arial" pitchFamily="34" charset="0"/>
                </a:rPr>
                <a:t>базовых  </a:t>
              </a:r>
              <a:r>
                <a:rPr lang="ru-RU" sz="1600" dirty="0">
                  <a:latin typeface="Arial" pitchFamily="34" charset="0"/>
                  <a:cs typeface="Arial" pitchFamily="34" charset="0"/>
                </a:rPr>
                <a:t>величин</a:t>
              </a:r>
            </a:p>
          </p:txBody>
        </p:sp>
      </p:grpSp>
      <p:grpSp>
        <p:nvGrpSpPr>
          <p:cNvPr id="31749" name="Group 43"/>
          <p:cNvGrpSpPr>
            <a:grpSpLocks/>
          </p:cNvGrpSpPr>
          <p:nvPr/>
        </p:nvGrpSpPr>
        <p:grpSpPr bwMode="auto">
          <a:xfrm>
            <a:off x="194821" y="3959220"/>
            <a:ext cx="7272335" cy="817561"/>
            <a:chOff x="558" y="2205"/>
            <a:chExt cx="4581" cy="515"/>
          </a:xfrm>
        </p:grpSpPr>
        <p:sp>
          <p:nvSpPr>
            <p:cNvPr id="5" name="Line 97"/>
            <p:cNvSpPr>
              <a:spLocks noChangeShapeType="1"/>
            </p:cNvSpPr>
            <p:nvPr/>
          </p:nvSpPr>
          <p:spPr bwMode="auto">
            <a:xfrm>
              <a:off x="2427" y="2398"/>
              <a:ext cx="862" cy="0"/>
            </a:xfrm>
            <a:prstGeom prst="line">
              <a:avLst/>
            </a:prstGeom>
            <a:ln>
              <a:headEnd type="oval" w="med" len="med"/>
              <a:tailEnd type="triangl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6" name="AutoShape 32"/>
            <p:cNvSpPr>
              <a:spLocks noChangeArrowheads="1"/>
            </p:cNvSpPr>
            <p:nvPr/>
          </p:nvSpPr>
          <p:spPr bwMode="auto">
            <a:xfrm>
              <a:off x="558" y="2221"/>
              <a:ext cx="1814" cy="499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accent1"/>
              </a:solidFill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9247" name="AutoShape 73"/>
            <p:cNvSpPr>
              <a:spLocks noChangeArrowheads="1"/>
            </p:cNvSpPr>
            <p:nvPr/>
          </p:nvSpPr>
          <p:spPr bwMode="auto">
            <a:xfrm>
              <a:off x="3325" y="2205"/>
              <a:ext cx="1814" cy="454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accent1"/>
              </a:solidFill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1760" name="Text Box 74"/>
            <p:cNvSpPr txBox="1">
              <a:spLocks noChangeArrowheads="1"/>
            </p:cNvSpPr>
            <p:nvPr/>
          </p:nvSpPr>
          <p:spPr bwMode="auto">
            <a:xfrm>
              <a:off x="620" y="2384"/>
              <a:ext cx="1633" cy="2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80958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b="1" dirty="0"/>
                <a:t>юридическое лицо</a:t>
              </a:r>
            </a:p>
          </p:txBody>
        </p:sp>
        <p:sp>
          <p:nvSpPr>
            <p:cNvPr id="31761" name="Text Box 75"/>
            <p:cNvSpPr txBox="1">
              <a:spLocks noChangeArrowheads="1"/>
            </p:cNvSpPr>
            <p:nvPr/>
          </p:nvSpPr>
          <p:spPr bwMode="auto">
            <a:xfrm>
              <a:off x="3380" y="2237"/>
              <a:ext cx="1587" cy="36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80958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600" dirty="0"/>
                <a:t>не более </a:t>
              </a:r>
              <a:r>
                <a:rPr lang="ru-RU" sz="1600" dirty="0" smtClean="0"/>
                <a:t>5 </a:t>
              </a:r>
              <a:r>
                <a:rPr lang="ru-RU" sz="1600" dirty="0"/>
                <a:t>базовых  величин</a:t>
              </a:r>
            </a:p>
          </p:txBody>
        </p:sp>
      </p:grpSp>
      <p:grpSp>
        <p:nvGrpSpPr>
          <p:cNvPr id="31750" name="Group 50"/>
          <p:cNvGrpSpPr>
            <a:grpSpLocks/>
          </p:cNvGrpSpPr>
          <p:nvPr/>
        </p:nvGrpSpPr>
        <p:grpSpPr bwMode="auto">
          <a:xfrm>
            <a:off x="263012" y="4813210"/>
            <a:ext cx="7871464" cy="1944000"/>
            <a:chOff x="567" y="2114"/>
            <a:chExt cx="4860" cy="500"/>
          </a:xfrm>
        </p:grpSpPr>
        <p:sp>
          <p:nvSpPr>
            <p:cNvPr id="9226" name="Line 97"/>
            <p:cNvSpPr>
              <a:spLocks noChangeShapeType="1"/>
            </p:cNvSpPr>
            <p:nvPr/>
          </p:nvSpPr>
          <p:spPr bwMode="auto">
            <a:xfrm flipV="1">
              <a:off x="2322" y="2259"/>
              <a:ext cx="660" cy="93"/>
            </a:xfrm>
            <a:prstGeom prst="line">
              <a:avLst/>
            </a:prstGeom>
            <a:ln>
              <a:solidFill>
                <a:srgbClr val="928E9E"/>
              </a:solidFill>
              <a:headEnd type="oval" w="med" len="med"/>
              <a:tailEnd type="triangl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grpSp>
          <p:nvGrpSpPr>
            <p:cNvPr id="31752" name="Group 46"/>
            <p:cNvGrpSpPr>
              <a:grpSpLocks/>
            </p:cNvGrpSpPr>
            <p:nvPr/>
          </p:nvGrpSpPr>
          <p:grpSpPr bwMode="auto">
            <a:xfrm>
              <a:off x="567" y="2160"/>
              <a:ext cx="1778" cy="454"/>
              <a:chOff x="567" y="2160"/>
              <a:chExt cx="1778" cy="454"/>
            </a:xfrm>
          </p:grpSpPr>
          <p:sp>
            <p:nvSpPr>
              <p:cNvPr id="9" name="AutoShape 32"/>
              <p:cNvSpPr>
                <a:spLocks noChangeArrowheads="1"/>
              </p:cNvSpPr>
              <p:nvPr/>
            </p:nvSpPr>
            <p:spPr bwMode="auto">
              <a:xfrm>
                <a:off x="567" y="2160"/>
                <a:ext cx="1778" cy="454"/>
              </a:xfrm>
              <a:prstGeom prst="roundRect">
                <a:avLst>
                  <a:gd name="adj" fmla="val 16667"/>
                </a:avLst>
              </a:prstGeom>
              <a:solidFill>
                <a:schemeClr val="bg1">
                  <a:lumMod val="85000"/>
                </a:schemeClr>
              </a:solidFill>
              <a:ln>
                <a:solidFill>
                  <a:srgbClr val="928E9E"/>
                </a:solidFill>
                <a:headEnd/>
                <a:tailEnd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31756" name="Text Box 74"/>
              <p:cNvSpPr txBox="1">
                <a:spLocks noChangeArrowheads="1"/>
              </p:cNvSpPr>
              <p:nvPr/>
            </p:nvSpPr>
            <p:spPr bwMode="auto">
              <a:xfrm>
                <a:off x="620" y="2224"/>
                <a:ext cx="1600" cy="32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 algn="ctr">
                <a:noFill/>
                <a:miter lim="800000"/>
                <a:headEnd/>
                <a:tailEnd/>
              </a:ln>
              <a:extLst/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ru-RU" b="1" dirty="0"/>
                  <a:t>предельная сумма</a:t>
                </a:r>
                <a:br>
                  <a:rPr lang="ru-RU" b="1" dirty="0"/>
                </a:br>
                <a:r>
                  <a:rPr lang="ru-RU" b="1" dirty="0"/>
                  <a:t>всех расходов</a:t>
                </a:r>
              </a:p>
            </p:txBody>
          </p:sp>
        </p:grpSp>
        <p:sp>
          <p:nvSpPr>
            <p:cNvPr id="9245" name="AutoShape 32"/>
            <p:cNvSpPr>
              <a:spLocks noChangeArrowheads="1"/>
            </p:cNvSpPr>
            <p:nvPr/>
          </p:nvSpPr>
          <p:spPr bwMode="auto">
            <a:xfrm>
              <a:off x="2982" y="2114"/>
              <a:ext cx="2445" cy="241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rgbClr val="928E9E"/>
              </a:solidFill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1754" name="Text Box 74"/>
            <p:cNvSpPr txBox="1">
              <a:spLocks noChangeArrowheads="1"/>
            </p:cNvSpPr>
            <p:nvPr/>
          </p:nvSpPr>
          <p:spPr bwMode="auto">
            <a:xfrm>
              <a:off x="3048" y="2147"/>
              <a:ext cx="2312" cy="19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 algn="ctr">
              <a:noFill/>
              <a:miter lim="800000"/>
              <a:headEnd/>
              <a:tailEnd/>
            </a:ln>
            <a:extLst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lvl="0" algn="ctr" eaLnBrk="1" hangingPunct="1"/>
              <a:r>
                <a:rPr lang="ru-RU" sz="14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кандидата в депутаты областного</a:t>
              </a:r>
              <a:r>
                <a:rPr lang="ru-RU" sz="14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, Минского городского Совета депутатов – не более </a:t>
              </a:r>
              <a:r>
                <a:rPr lang="ru-RU" sz="14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30 </a:t>
              </a:r>
              <a:r>
                <a:rPr lang="ru-RU" sz="1400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базовых величин</a:t>
              </a:r>
            </a:p>
          </p:txBody>
        </p:sp>
      </p:grpSp>
      <p:sp>
        <p:nvSpPr>
          <p:cNvPr id="11" name="Скругленный прямоугольник 10"/>
          <p:cNvSpPr/>
          <p:nvPr/>
        </p:nvSpPr>
        <p:spPr>
          <a:xfrm>
            <a:off x="4695070" y="1061265"/>
            <a:ext cx="2916000" cy="756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областного, Минского городского Совета депутатов – не более 30 базовых величин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Прямая со стрелкой 12"/>
          <p:cNvCxnSpPr>
            <a:stCxn id="3" idx="3"/>
            <a:endCxn id="11" idx="1"/>
          </p:cNvCxnSpPr>
          <p:nvPr/>
        </p:nvCxnSpPr>
        <p:spPr>
          <a:xfrm flipV="1">
            <a:off x="3345632" y="1439265"/>
            <a:ext cx="1349438" cy="41559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3" idx="3"/>
            <a:endCxn id="4" idx="1"/>
          </p:cNvCxnSpPr>
          <p:nvPr/>
        </p:nvCxnSpPr>
        <p:spPr>
          <a:xfrm>
            <a:off x="3345632" y="1854863"/>
            <a:ext cx="772481" cy="56790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6" name="Скругленный прямоугольник 15"/>
          <p:cNvSpPr/>
          <p:nvPr/>
        </p:nvSpPr>
        <p:spPr>
          <a:xfrm>
            <a:off x="4188622" y="5874634"/>
            <a:ext cx="3960000" cy="936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rgbClr val="928E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кандидата в депутаты районного, городского, поселкового, сельского Совета депутатов – не более 10 базовых величин 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8" name="Прямая со стрелкой 17"/>
          <p:cNvCxnSpPr>
            <a:stCxn id="9" idx="3"/>
          </p:cNvCxnSpPr>
          <p:nvPr/>
        </p:nvCxnSpPr>
        <p:spPr>
          <a:xfrm>
            <a:off x="3142737" y="5874634"/>
            <a:ext cx="1031712" cy="2713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5399"/>
            <a:ext cx="8136000" cy="1116000"/>
          </a:xfrm>
          <a:solidFill>
            <a:srgbClr val="F2E4CA"/>
          </a:solidFill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2600" b="1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Использование средств </a:t>
            </a:r>
            <a:br>
              <a:rPr lang="ru-RU" sz="2600" b="1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</a:br>
            <a:r>
              <a:rPr lang="ru-RU" sz="2600" b="1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избирательного фонда и представление финансовых отчетов  </a:t>
            </a:r>
            <a:endParaRPr lang="ru-RU" sz="2600" b="1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4263" y="1256834"/>
            <a:ext cx="7524000" cy="155427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just"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ru-RU" dirty="0"/>
              <a:t>Средства избирательного фонда могут использоваться для оплаты расходов, непосредственно связанных с проведением предвыборной агитации.</a:t>
            </a:r>
          </a:p>
          <a:p>
            <a:pPr marL="285750" indent="-285750" algn="just"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ru-RU" dirty="0"/>
              <a:t>Порядок использования средств избирательного фонда устанавливается Центральной </a:t>
            </a:r>
            <a:r>
              <a:rPr lang="ru-RU" dirty="0" smtClean="0"/>
              <a:t>комиссией.</a:t>
            </a:r>
            <a:endParaRPr lang="ru-RU" dirty="0"/>
          </a:p>
        </p:txBody>
      </p:sp>
      <p:grpSp>
        <p:nvGrpSpPr>
          <p:cNvPr id="32772" name="Group 41"/>
          <p:cNvGrpSpPr>
            <a:grpSpLocks/>
          </p:cNvGrpSpPr>
          <p:nvPr/>
        </p:nvGrpSpPr>
        <p:grpSpPr bwMode="auto">
          <a:xfrm>
            <a:off x="175701" y="3549658"/>
            <a:ext cx="8083551" cy="1458914"/>
            <a:chOff x="67" y="2859"/>
            <a:chExt cx="5092" cy="919"/>
          </a:xfrm>
        </p:grpSpPr>
        <p:sp>
          <p:nvSpPr>
            <p:cNvPr id="32784" name="Text Box 74"/>
            <p:cNvSpPr txBox="1">
              <a:spLocks noChangeArrowheads="1"/>
            </p:cNvSpPr>
            <p:nvPr/>
          </p:nvSpPr>
          <p:spPr bwMode="auto">
            <a:xfrm>
              <a:off x="4456" y="3431"/>
              <a:ext cx="70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200" b="1" dirty="0" smtClean="0">
                  <a:solidFill>
                    <a:srgbClr val="C00000"/>
                  </a:solidFill>
                </a:rPr>
                <a:t>ДЕНЬ</a:t>
              </a:r>
            </a:p>
            <a:p>
              <a:pPr algn="ctr" eaLnBrk="1" hangingPunct="1"/>
              <a:r>
                <a:rPr lang="ru-RU" sz="1200" b="1" dirty="0" smtClean="0">
                  <a:solidFill>
                    <a:srgbClr val="C00000"/>
                  </a:solidFill>
                </a:rPr>
                <a:t>ВЫБОРОВ</a:t>
              </a:r>
              <a:endParaRPr lang="ru-RU" sz="1200" b="1" dirty="0">
                <a:solidFill>
                  <a:srgbClr val="C00000"/>
                </a:solidFill>
              </a:endParaRPr>
            </a:p>
          </p:txBody>
        </p:sp>
        <p:cxnSp>
          <p:nvCxnSpPr>
            <p:cNvPr id="32785" name="Прямая соединительная линия 8"/>
            <p:cNvCxnSpPr>
              <a:cxnSpLocks noChangeShapeType="1"/>
            </p:cNvCxnSpPr>
            <p:nvPr/>
          </p:nvCxnSpPr>
          <p:spPr bwMode="auto">
            <a:xfrm>
              <a:off x="385" y="3294"/>
              <a:ext cx="2903" cy="0"/>
            </a:xfrm>
            <a:prstGeom prst="line">
              <a:avLst/>
            </a:prstGeom>
            <a:noFill/>
            <a:ln w="76200" algn="ctr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786" name="Прямая соединительная линия 12"/>
            <p:cNvCxnSpPr>
              <a:cxnSpLocks noChangeShapeType="1"/>
            </p:cNvCxnSpPr>
            <p:nvPr/>
          </p:nvCxnSpPr>
          <p:spPr bwMode="auto">
            <a:xfrm flipV="1">
              <a:off x="3288" y="3222"/>
              <a:ext cx="0" cy="144"/>
            </a:xfrm>
            <a:prstGeom prst="line">
              <a:avLst/>
            </a:prstGeom>
            <a:noFill/>
            <a:ln w="38100" algn="ctr">
              <a:solidFill>
                <a:srgbClr val="0099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787" name="Прямая соединительная линия 54"/>
            <p:cNvCxnSpPr>
              <a:cxnSpLocks noChangeShapeType="1"/>
            </p:cNvCxnSpPr>
            <p:nvPr/>
          </p:nvCxnSpPr>
          <p:spPr bwMode="auto">
            <a:xfrm flipV="1">
              <a:off x="398" y="3223"/>
              <a:ext cx="0" cy="145"/>
            </a:xfrm>
            <a:prstGeom prst="line">
              <a:avLst/>
            </a:prstGeom>
            <a:noFill/>
            <a:ln w="38100" algn="ctr">
              <a:solidFill>
                <a:srgbClr val="0099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788" name="Прямая соединительная линия 55"/>
            <p:cNvCxnSpPr>
              <a:cxnSpLocks noChangeShapeType="1"/>
            </p:cNvCxnSpPr>
            <p:nvPr/>
          </p:nvCxnSpPr>
          <p:spPr bwMode="auto">
            <a:xfrm>
              <a:off x="3288" y="3294"/>
              <a:ext cx="1594" cy="6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2789" name="Прямая соединительная линия 57"/>
            <p:cNvCxnSpPr>
              <a:cxnSpLocks noChangeShapeType="1"/>
            </p:cNvCxnSpPr>
            <p:nvPr/>
          </p:nvCxnSpPr>
          <p:spPr bwMode="auto">
            <a:xfrm flipV="1">
              <a:off x="4876" y="3221"/>
              <a:ext cx="0" cy="145"/>
            </a:xfrm>
            <a:prstGeom prst="line">
              <a:avLst/>
            </a:prstGeom>
            <a:noFill/>
            <a:ln w="38100" algn="ctr">
              <a:solidFill>
                <a:srgbClr val="C000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2790" name="Text Box 74"/>
            <p:cNvSpPr txBox="1">
              <a:spLocks noChangeArrowheads="1"/>
            </p:cNvSpPr>
            <p:nvPr/>
          </p:nvSpPr>
          <p:spPr bwMode="auto">
            <a:xfrm>
              <a:off x="743" y="2859"/>
              <a:ext cx="2472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600" b="1" dirty="0">
                  <a:solidFill>
                    <a:schemeClr val="accent3">
                      <a:lumMod val="50000"/>
                    </a:schemeClr>
                  </a:solidFill>
                </a:rPr>
                <a:t>первый финансовый </a:t>
              </a:r>
              <a:r>
                <a:rPr lang="ru-RU" sz="1600" b="1" dirty="0" smtClean="0">
                  <a:solidFill>
                    <a:schemeClr val="accent3">
                      <a:lumMod val="50000"/>
                    </a:schemeClr>
                  </a:solidFill>
                </a:rPr>
                <a:t>отчет</a:t>
              </a:r>
            </a:p>
            <a:p>
              <a:pPr algn="ctr" eaLnBrk="1" hangingPunct="1"/>
              <a:r>
                <a:rPr lang="ru-RU" sz="1500" dirty="0" smtClean="0">
                  <a:solidFill>
                    <a:schemeClr val="accent3">
                      <a:lumMod val="50000"/>
                    </a:schemeClr>
                  </a:solidFill>
                </a:rPr>
                <a:t>с 7 по 12 марта 2014 г. включительно</a:t>
              </a:r>
              <a:endParaRPr lang="ru-RU" sz="1500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32791" name="Text Box 74"/>
            <p:cNvSpPr txBox="1">
              <a:spLocks noChangeArrowheads="1"/>
            </p:cNvSpPr>
            <p:nvPr/>
          </p:nvSpPr>
          <p:spPr bwMode="auto">
            <a:xfrm>
              <a:off x="2756" y="3409"/>
              <a:ext cx="1089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600" dirty="0">
                  <a:solidFill>
                    <a:schemeClr val="accent3">
                      <a:lumMod val="50000"/>
                    </a:schemeClr>
                  </a:solidFill>
                </a:rPr>
                <a:t>10 дней до дня выборов</a:t>
              </a:r>
            </a:p>
          </p:txBody>
        </p:sp>
        <p:sp>
          <p:nvSpPr>
            <p:cNvPr id="32792" name="Text Box 74"/>
            <p:cNvSpPr txBox="1">
              <a:spLocks noChangeArrowheads="1"/>
            </p:cNvSpPr>
            <p:nvPr/>
          </p:nvSpPr>
          <p:spPr bwMode="auto">
            <a:xfrm>
              <a:off x="67" y="3412"/>
              <a:ext cx="1089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600" dirty="0">
                  <a:solidFill>
                    <a:schemeClr val="accent3">
                      <a:lumMod val="50000"/>
                    </a:schemeClr>
                  </a:solidFill>
                </a:rPr>
                <a:t>15 дней до дня выборов</a:t>
              </a:r>
            </a:p>
          </p:txBody>
        </p:sp>
      </p:grpSp>
      <p:grpSp>
        <p:nvGrpSpPr>
          <p:cNvPr id="32773" name="Group 54"/>
          <p:cNvGrpSpPr>
            <a:grpSpLocks/>
          </p:cNvGrpSpPr>
          <p:nvPr/>
        </p:nvGrpSpPr>
        <p:grpSpPr bwMode="auto">
          <a:xfrm>
            <a:off x="347934" y="5337177"/>
            <a:ext cx="7541165" cy="1476376"/>
            <a:chOff x="65" y="3300"/>
            <a:chExt cx="3736" cy="930"/>
          </a:xfrm>
        </p:grpSpPr>
        <p:sp>
          <p:nvSpPr>
            <p:cNvPr id="32778" name="Text Box 74"/>
            <p:cNvSpPr txBox="1">
              <a:spLocks noChangeArrowheads="1"/>
            </p:cNvSpPr>
            <p:nvPr/>
          </p:nvSpPr>
          <p:spPr bwMode="auto">
            <a:xfrm>
              <a:off x="65" y="3784"/>
              <a:ext cx="639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200" b="1" dirty="0" smtClean="0">
                  <a:solidFill>
                    <a:srgbClr val="C00000"/>
                  </a:solidFill>
                </a:rPr>
                <a:t>ДЕНЬ</a:t>
              </a:r>
            </a:p>
            <a:p>
              <a:pPr algn="ctr" eaLnBrk="1" hangingPunct="1"/>
              <a:r>
                <a:rPr lang="ru-RU" sz="1200" b="1" dirty="0" smtClean="0">
                  <a:solidFill>
                    <a:srgbClr val="C00000"/>
                  </a:solidFill>
                </a:rPr>
                <a:t>ВЫБОРОВ</a:t>
              </a:r>
              <a:endParaRPr lang="ru-RU" sz="1200" b="1" dirty="0">
                <a:solidFill>
                  <a:srgbClr val="C00000"/>
                </a:solidFill>
              </a:endParaRPr>
            </a:p>
          </p:txBody>
        </p:sp>
        <p:cxnSp>
          <p:nvCxnSpPr>
            <p:cNvPr id="32779" name="Прямая соединительная линия 8"/>
            <p:cNvCxnSpPr>
              <a:cxnSpLocks noChangeShapeType="1"/>
            </p:cNvCxnSpPr>
            <p:nvPr/>
          </p:nvCxnSpPr>
          <p:spPr bwMode="auto">
            <a:xfrm>
              <a:off x="385" y="3693"/>
              <a:ext cx="3061" cy="0"/>
            </a:xfrm>
            <a:prstGeom prst="line">
              <a:avLst/>
            </a:prstGeom>
            <a:noFill/>
            <a:ln w="76200" algn="ctr">
              <a:solidFill>
                <a:srgbClr val="00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780" name="Прямая соединительная линия 12"/>
            <p:cNvCxnSpPr>
              <a:cxnSpLocks noChangeShapeType="1"/>
            </p:cNvCxnSpPr>
            <p:nvPr/>
          </p:nvCxnSpPr>
          <p:spPr bwMode="auto">
            <a:xfrm flipV="1">
              <a:off x="3441" y="3598"/>
              <a:ext cx="0" cy="144"/>
            </a:xfrm>
            <a:prstGeom prst="line">
              <a:avLst/>
            </a:prstGeom>
            <a:noFill/>
            <a:ln w="38100" algn="ctr">
              <a:solidFill>
                <a:srgbClr val="C000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781" name="Прямая соединительная линия 54"/>
            <p:cNvCxnSpPr>
              <a:cxnSpLocks noChangeShapeType="1"/>
            </p:cNvCxnSpPr>
            <p:nvPr/>
          </p:nvCxnSpPr>
          <p:spPr bwMode="auto">
            <a:xfrm flipV="1">
              <a:off x="385" y="3610"/>
              <a:ext cx="0" cy="145"/>
            </a:xfrm>
            <a:prstGeom prst="line">
              <a:avLst/>
            </a:prstGeom>
            <a:noFill/>
            <a:ln w="38100" algn="ctr">
              <a:solidFill>
                <a:srgbClr val="0080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2782" name="Text Box 74"/>
            <p:cNvSpPr txBox="1">
              <a:spLocks noChangeArrowheads="1"/>
            </p:cNvSpPr>
            <p:nvPr/>
          </p:nvSpPr>
          <p:spPr bwMode="auto">
            <a:xfrm>
              <a:off x="780" y="3300"/>
              <a:ext cx="2018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600" b="1" dirty="0">
                  <a:solidFill>
                    <a:schemeClr val="accent3">
                      <a:lumMod val="50000"/>
                    </a:schemeClr>
                  </a:solidFill>
                </a:rPr>
                <a:t>итоговый финансовый отчет</a:t>
              </a:r>
            </a:p>
          </p:txBody>
        </p:sp>
        <p:sp>
          <p:nvSpPr>
            <p:cNvPr id="32783" name="Text Box 74"/>
            <p:cNvSpPr txBox="1">
              <a:spLocks noChangeArrowheads="1"/>
            </p:cNvSpPr>
            <p:nvPr/>
          </p:nvSpPr>
          <p:spPr bwMode="auto">
            <a:xfrm>
              <a:off x="2446" y="3736"/>
              <a:ext cx="1355" cy="4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500" dirty="0">
                  <a:solidFill>
                    <a:schemeClr val="accent3">
                      <a:lumMod val="50000"/>
                    </a:schemeClr>
                  </a:solidFill>
                </a:rPr>
                <a:t>5 дней со дня </a:t>
              </a:r>
              <a:r>
                <a:rPr lang="ru-RU" sz="1500" dirty="0" smtClean="0">
                  <a:solidFill>
                    <a:schemeClr val="accent3">
                      <a:lumMod val="50000"/>
                    </a:schemeClr>
                  </a:solidFill>
                </a:rPr>
                <a:t>выборов</a:t>
              </a:r>
            </a:p>
            <a:p>
              <a:pPr algn="ctr" eaLnBrk="1" hangingPunct="1"/>
              <a:r>
                <a:rPr lang="ru-RU" sz="1500" dirty="0" smtClean="0">
                  <a:solidFill>
                    <a:schemeClr val="accent3">
                      <a:lumMod val="50000"/>
                    </a:schemeClr>
                  </a:solidFill>
                </a:rPr>
                <a:t>не позднее 27 марта 2014 г.</a:t>
              </a:r>
            </a:p>
            <a:p>
              <a:pPr algn="ctr" eaLnBrk="1" hangingPunct="1"/>
              <a:r>
                <a:rPr lang="ru-RU" sz="1500" dirty="0" smtClean="0">
                  <a:solidFill>
                    <a:schemeClr val="accent3">
                      <a:lumMod val="50000"/>
                    </a:schemeClr>
                  </a:solidFill>
                </a:rPr>
                <a:t>включительно</a:t>
              </a:r>
              <a:endParaRPr lang="ru-RU" sz="1500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  <p:cxnSp>
        <p:nvCxnSpPr>
          <p:cNvPr id="5" name="Прямая соединительная линия 4"/>
          <p:cNvCxnSpPr/>
          <p:nvPr/>
        </p:nvCxnSpPr>
        <p:spPr>
          <a:xfrm>
            <a:off x="2127250" y="5824537"/>
            <a:ext cx="0" cy="215900"/>
          </a:xfrm>
          <a:prstGeom prst="line">
            <a:avLst/>
          </a:prstGeom>
          <a:ln>
            <a:headEnd type="oval" w="med" len="med"/>
            <a:tailEnd type="oval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476625" y="5810249"/>
            <a:ext cx="0" cy="230188"/>
          </a:xfrm>
          <a:prstGeom prst="line">
            <a:avLst/>
          </a:prstGeom>
          <a:ln>
            <a:headEnd type="oval" w="med" len="med"/>
            <a:tailEnd type="oval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648201" y="5834062"/>
            <a:ext cx="0" cy="215900"/>
          </a:xfrm>
          <a:prstGeom prst="line">
            <a:avLst/>
          </a:prstGeom>
          <a:ln>
            <a:headEnd type="oval" w="med" len="med"/>
            <a:tailEnd type="oval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5857875" y="5838825"/>
            <a:ext cx="6655" cy="220665"/>
          </a:xfrm>
          <a:prstGeom prst="line">
            <a:avLst/>
          </a:prstGeom>
          <a:ln>
            <a:headEnd type="oval" w="med" len="med"/>
            <a:tailEnd type="oval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Скругленный прямоугольник 3"/>
          <p:cNvSpPr/>
          <p:nvPr/>
        </p:nvSpPr>
        <p:spPr>
          <a:xfrm>
            <a:off x="1040095" y="2937658"/>
            <a:ext cx="6480000" cy="612000"/>
          </a:xfrm>
          <a:prstGeom prst="roundRect">
            <a:avLst/>
          </a:prstGeom>
          <a:ln w="381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ПРЕДСТАВЛЕНИЕ ФИНАНСОВЫХ ОТЧЕТОВ КАНДИДАТАМИ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136000" cy="540000"/>
          </a:xfrm>
          <a:solidFill>
            <a:srgbClr val="F2E4CA"/>
          </a:solidFill>
        </p:spPr>
        <p:txBody>
          <a:bodyPr anchor="ctr">
            <a:normAutofit/>
          </a:bodyPr>
          <a:lstStyle/>
          <a:p>
            <a:pPr algn="ctr"/>
            <a:r>
              <a:rPr lang="ru-RU" sz="24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ОТМЕНА РЕШЕНИЯ О РЕГИСТРАЦИИ КАНДИДАТА</a:t>
            </a:r>
            <a:endParaRPr lang="ru-RU" sz="2400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19075" y="722325"/>
            <a:ext cx="3600000" cy="6120000"/>
          </a:xfrm>
        </p:spPr>
        <p:txBody>
          <a:bodyPr>
            <a:normAutofit/>
          </a:bodyPr>
          <a:lstStyle/>
          <a:p>
            <a:r>
              <a:rPr lang="ru-RU" sz="1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Зарегистрировавшая кандидата Комиссия </a:t>
            </a:r>
            <a:r>
              <a:rPr lang="ru-RU" sz="1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отменяет</a:t>
            </a:r>
            <a:r>
              <a:rPr lang="ru-RU" sz="1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 решение </a:t>
            </a:r>
            <a:br>
              <a:rPr lang="ru-RU" sz="1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</a:br>
            <a:r>
              <a:rPr lang="ru-RU" sz="1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о регистрации кандидата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в случае:</a:t>
            </a:r>
          </a:p>
          <a:p>
            <a:pPr marL="0" indent="0">
              <a:buNone/>
            </a:pP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300" dirty="0" smtClean="0">
                <a:latin typeface="Arial" pitchFamily="34" charset="0"/>
                <a:cs typeface="Arial" pitchFamily="34" charset="0"/>
              </a:rPr>
              <a:t>использования кандидатом денежных средств или другой материальной помощи иностранных государств и организаций, международных организаций, организаций с иностранными инвестициями, иностранных граждан и лиц без гражданства;</a:t>
            </a:r>
          </a:p>
          <a:p>
            <a:pPr algn="just"/>
            <a:r>
              <a:rPr lang="ru-RU" sz="1300" dirty="0" smtClean="0">
                <a:solidFill>
                  <a:srgbClr val="0D0DFF"/>
                </a:solidFill>
                <a:latin typeface="Arial" pitchFamily="34" charset="0"/>
                <a:cs typeface="Arial" pitchFamily="34" charset="0"/>
              </a:rPr>
              <a:t>утраты кандидатом права избираться депутатом;</a:t>
            </a:r>
          </a:p>
          <a:p>
            <a:pPr algn="just"/>
            <a:r>
              <a:rPr lang="ru-RU" sz="1300" dirty="0" smtClean="0">
                <a:latin typeface="Arial" pitchFamily="34" charset="0"/>
                <a:cs typeface="Arial" pitchFamily="34" charset="0"/>
              </a:rPr>
              <a:t>установления после регистрации кандидата в депутаты обстоятельств, предусмотренных частью первой </a:t>
            </a:r>
            <a:br>
              <a:rPr lang="ru-RU" sz="1300" dirty="0" smtClean="0">
                <a:latin typeface="Arial" pitchFamily="34" charset="0"/>
                <a:cs typeface="Arial" pitchFamily="34" charset="0"/>
              </a:rPr>
            </a:br>
            <a:r>
              <a:rPr lang="ru-RU" sz="1300" dirty="0" smtClean="0">
                <a:latin typeface="Arial" pitchFamily="34" charset="0"/>
                <a:cs typeface="Arial" pitchFamily="34" charset="0"/>
              </a:rPr>
              <a:t>статьи 68</a:t>
            </a:r>
            <a:r>
              <a:rPr lang="ru-RU" sz="1300" baseline="30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> Избирательного кодекса</a:t>
            </a:r>
            <a:r>
              <a:rPr lang="ru-RU" sz="1300" dirty="0" smtClean="0">
                <a:solidFill>
                  <a:srgbClr val="0D0DFF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1300" dirty="0">
              <a:solidFill>
                <a:srgbClr val="0D0D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035933" y="704849"/>
            <a:ext cx="3960000" cy="6120000"/>
          </a:xfrm>
        </p:spPr>
        <p:txBody>
          <a:bodyPr>
            <a:normAutofit/>
          </a:bodyPr>
          <a:lstStyle/>
          <a:p>
            <a:pPr lvl="0">
              <a:buClr>
                <a:srgbClr val="D1282E"/>
              </a:buClr>
            </a:pPr>
            <a:r>
              <a:rPr lang="ru-RU" sz="1200" b="1" cap="all" dirty="0">
                <a:ln w="9000" cmpd="sng">
                  <a:solidFill>
                    <a:srgbClr val="989AAC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989AAC">
                        <a:shade val="20000"/>
                        <a:satMod val="245000"/>
                      </a:srgbClr>
                    </a:gs>
                    <a:gs pos="43000">
                      <a:srgbClr val="989AAC">
                        <a:satMod val="255000"/>
                      </a:srgbClr>
                    </a:gs>
                    <a:gs pos="48000">
                      <a:srgbClr val="989AAC">
                        <a:shade val="85000"/>
                        <a:satMod val="255000"/>
                      </a:srgbClr>
                    </a:gs>
                    <a:gs pos="100000">
                      <a:srgbClr val="989AAC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Зарегистрировавшая кандидата </a:t>
            </a:r>
            <a:r>
              <a:rPr lang="ru-RU" sz="1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Комиссия </a:t>
            </a:r>
            <a:r>
              <a:rPr lang="ru-RU" sz="1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вправе отменить </a:t>
            </a:r>
            <a:r>
              <a:rPr lang="ru-RU" sz="1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решение </a:t>
            </a:r>
            <a:br>
              <a:rPr lang="ru-RU" sz="1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</a:br>
            <a:r>
              <a:rPr lang="ru-RU" sz="1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о регистрации кандидата </a:t>
            </a:r>
            <a:r>
              <a:rPr lang="ru-RU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в случае:</a:t>
            </a:r>
          </a:p>
          <a:p>
            <a:pPr algn="just"/>
            <a:r>
              <a:rPr lang="ru-RU" sz="1300" dirty="0" smtClean="0">
                <a:latin typeface="Arial" pitchFamily="34" charset="0"/>
                <a:cs typeface="Arial" pitchFamily="34" charset="0"/>
              </a:rPr>
              <a:t>несоблюдения установленных Избирательным кодексом ограничений при проведении предвыборной агитации;</a:t>
            </a:r>
          </a:p>
          <a:p>
            <a:pPr algn="just"/>
            <a:r>
              <a:rPr lang="ru-RU" sz="1300" dirty="0" smtClean="0">
                <a:solidFill>
                  <a:srgbClr val="0D0DFF"/>
                </a:solidFill>
                <a:latin typeface="Arial" pitchFamily="34" charset="0"/>
                <a:cs typeface="Arial" pitchFamily="34" charset="0"/>
              </a:rPr>
              <a:t>повторного нарушения требований Избирательного кодекса и иных актов законодательства о выборах, если ранее выносилось предупреждение;</a:t>
            </a:r>
          </a:p>
          <a:p>
            <a:pPr algn="just"/>
            <a:r>
              <a:rPr lang="ru-RU" sz="1300" dirty="0" smtClean="0">
                <a:latin typeface="Arial" pitchFamily="34" charset="0"/>
                <a:cs typeface="Arial" pitchFamily="34" charset="0"/>
              </a:rPr>
              <a:t> превышения более чем на 20% предельного размера расходования средств избирательного фонда или использования в этих же размерах денежных средств помимо средств избирательного фонда;</a:t>
            </a:r>
          </a:p>
          <a:p>
            <a:pPr algn="just"/>
            <a:r>
              <a:rPr lang="ru-RU" sz="1300" dirty="0" smtClean="0">
                <a:solidFill>
                  <a:srgbClr val="0D0DFF"/>
                </a:solidFill>
                <a:latin typeface="Arial" pitchFamily="34" charset="0"/>
                <a:cs typeface="Arial" pitchFamily="34" charset="0"/>
              </a:rPr>
              <a:t>участия администрации организации в сборе подписей, принуждения в процессе сбора подписей и вознаграждения избирателей за внесение подписи;</a:t>
            </a:r>
          </a:p>
          <a:p>
            <a:pPr algn="just"/>
            <a:r>
              <a:rPr lang="ru-RU" sz="1300" dirty="0" smtClean="0">
                <a:latin typeface="Arial" pitchFamily="34" charset="0"/>
                <a:cs typeface="Arial" pitchFamily="34" charset="0"/>
              </a:rPr>
              <a:t>представления в декларации о доходах и имуществе не соответствующих действительности сведений, имеющих существенный характер;</a:t>
            </a:r>
          </a:p>
          <a:p>
            <a:pPr algn="just"/>
            <a:r>
              <a:rPr lang="ru-RU" sz="1300" dirty="0" smtClean="0">
                <a:solidFill>
                  <a:srgbClr val="0D0DFF"/>
                </a:solidFill>
                <a:latin typeface="Arial" pitchFamily="34" charset="0"/>
                <a:cs typeface="Arial" pitchFamily="34" charset="0"/>
              </a:rPr>
              <a:t>использования в интересах избрания преимуществ должностного положения;</a:t>
            </a:r>
          </a:p>
          <a:p>
            <a:pPr algn="just"/>
            <a:r>
              <a:rPr lang="ru-RU" sz="1300" dirty="0" smtClean="0">
                <a:latin typeface="Arial" pitchFamily="34" charset="0"/>
                <a:cs typeface="Arial" pitchFamily="34" charset="0"/>
              </a:rPr>
              <a:t>нарушения требований, предъявляемых </a:t>
            </a:r>
            <a:br>
              <a:rPr lang="ru-RU" sz="1300" dirty="0" smtClean="0">
                <a:latin typeface="Arial" pitchFamily="34" charset="0"/>
                <a:cs typeface="Arial" pitchFamily="34" charset="0"/>
              </a:rPr>
            </a:br>
            <a:r>
              <a:rPr lang="ru-RU" sz="1300" dirty="0" smtClean="0">
                <a:latin typeface="Arial" pitchFamily="34" charset="0"/>
                <a:cs typeface="Arial" pitchFamily="34" charset="0"/>
              </a:rPr>
              <a:t>к предвыборной программе кандидата.</a:t>
            </a:r>
            <a:endParaRPr lang="ru-RU" sz="13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89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100000" cy="720000"/>
          </a:xfrm>
          <a:solidFill>
            <a:srgbClr val="F2E4CA"/>
          </a:solidFill>
        </p:spPr>
        <p:txBody>
          <a:bodyPr anchor="ctr">
            <a:normAutofit/>
          </a:bodyPr>
          <a:lstStyle/>
          <a:p>
            <a:pPr algn="ctr"/>
            <a:r>
              <a:rPr lang="ru-RU" sz="23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ОБЖАЛОВАНИЕ РЕШЕНИЙ ОБ ОТМЕНЕ РЕШЕНИЙ </a:t>
            </a:r>
            <a:br>
              <a:rPr lang="ru-RU" sz="23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</a:br>
            <a:r>
              <a:rPr lang="ru-RU" sz="23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О РЕГИСТРАЦИИ КАНДИДАТА В ДЕПУТАТЫ </a:t>
            </a:r>
            <a:endParaRPr lang="ru-RU" sz="2300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970675" y="1730325"/>
            <a:ext cx="2016000" cy="82800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340" tIns="53340" rIns="53340" bIns="53340" numCol="1" spcCol="1270" anchor="ctr" anchorCtr="0">
            <a:noAutofit/>
          </a:bodyPr>
          <a:lstStyle/>
          <a:p>
            <a:pPr lvl="0">
              <a:buFont typeface="Arial" pitchFamily="34" charset="0"/>
              <a:buChar char="•"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вправе кандидат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latin typeface="Arial" pitchFamily="34" charset="0"/>
                <a:cs typeface="Arial" pitchFamily="34" charset="0"/>
              </a:rPr>
              <a:t>в  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депутаты; </a:t>
            </a:r>
            <a:endParaRPr lang="ru-RU" dirty="0"/>
          </a:p>
          <a:p>
            <a:pPr marL="0" lvl="1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itchFamily="34" charset="0"/>
              <a:buChar char="•"/>
            </a:pPr>
            <a:r>
              <a:rPr lang="ru-RU" sz="1400" kern="1200" dirty="0" smtClean="0">
                <a:latin typeface="Arial" pitchFamily="34" charset="0"/>
                <a:cs typeface="Arial" pitchFamily="34" charset="0"/>
              </a:rPr>
              <a:t>в трехдневный срок  со дня его принятия</a:t>
            </a:r>
            <a:endParaRPr lang="ru-RU" sz="1400" kern="1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951510898"/>
              </p:ext>
            </p:extLst>
          </p:nvPr>
        </p:nvGraphicFramePr>
        <p:xfrm>
          <a:off x="137101" y="3886198"/>
          <a:ext cx="7911524" cy="262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4" name="Прямоугольник 23"/>
          <p:cNvSpPr/>
          <p:nvPr/>
        </p:nvSpPr>
        <p:spPr>
          <a:xfrm>
            <a:off x="66675" y="882650"/>
            <a:ext cx="7920000" cy="2628000"/>
          </a:xfrm>
          <a:prstGeom prst="rect">
            <a:avLst/>
          </a:prstGeom>
        </p:spPr>
        <p:txBody>
          <a:bodyPr/>
          <a:lstStyle/>
          <a:p>
            <a:pPr lvl="1">
              <a:buChar char="•"/>
            </a:pPr>
            <a:endParaRPr lang="ru-RU" sz="1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5715000" y="2668575"/>
            <a:ext cx="2088000" cy="792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400" dirty="0">
                <a:latin typeface="Arial" pitchFamily="34" charset="0"/>
                <a:cs typeface="Arial" pitchFamily="34" charset="0"/>
              </a:rPr>
              <a:t>решение территориальной, окружной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комиссии</a:t>
            </a:r>
            <a:endParaRPr lang="ru-RU" dirty="0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2626950" y="1912575"/>
            <a:ext cx="2520000" cy="756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400" dirty="0">
                <a:latin typeface="Arial" pitchFamily="34" charset="0"/>
                <a:cs typeface="Arial" pitchFamily="34" charset="0"/>
              </a:rPr>
              <a:t>вышестоящая территориальная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комиссия</a:t>
            </a:r>
            <a:endParaRPr lang="ru-RU" dirty="0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109572" y="882650"/>
            <a:ext cx="2232000" cy="972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lnSpc>
                <a:spcPts val="1700"/>
              </a:lnSpc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суд:</a:t>
            </a:r>
          </a:p>
          <a:p>
            <a:pPr lvl="0" indent="-285750">
              <a:lnSpc>
                <a:spcPts val="1700"/>
              </a:lnSpc>
              <a:buFont typeface="Wingdings" pitchFamily="2" charset="2"/>
              <a:buChar char="§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областной, 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lvl="0" indent="-285750">
              <a:lnSpc>
                <a:spcPts val="1700"/>
              </a:lnSpc>
              <a:buFont typeface="Wingdings" pitchFamily="2" charset="2"/>
              <a:buChar char="§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Минский городской,</a:t>
            </a:r>
          </a:p>
          <a:p>
            <a:pPr lvl="0" indent="-285750">
              <a:lnSpc>
                <a:spcPts val="1700"/>
              </a:lnSpc>
              <a:buFont typeface="Wingdings" pitchFamily="2" charset="2"/>
              <a:buChar char="§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районный</a:t>
            </a:r>
            <a:endParaRPr lang="ru-RU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3181350" y="1075681"/>
            <a:ext cx="1908000" cy="91101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ru-RU" sz="1400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Arial" pitchFamily="34" charset="0"/>
                <a:cs typeface="Arial" pitchFamily="34" charset="0"/>
              </a:rPr>
              <a:t>вправе кандидат </a:t>
            </a:r>
            <a:r>
              <a:rPr lang="ru-RU" sz="1400" dirty="0" smtClean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Arial" pitchFamily="34" charset="0"/>
                <a:cs typeface="Arial" pitchFamily="34" charset="0"/>
              </a:rPr>
              <a:t>в   </a:t>
            </a:r>
            <a:r>
              <a:rPr lang="ru-RU" sz="1400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Arial" pitchFamily="34" charset="0"/>
                <a:cs typeface="Arial" pitchFamily="34" charset="0"/>
              </a:rPr>
              <a:t>депутаты; </a:t>
            </a:r>
            <a:endParaRPr lang="ru-RU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Trebuchet MS"/>
            </a:endParaRPr>
          </a:p>
          <a:p>
            <a:pPr marL="0" lvl="1" defTabSz="622300">
              <a:lnSpc>
                <a:spcPct val="90000"/>
              </a:lnSpc>
              <a:spcAft>
                <a:spcPct val="15000"/>
              </a:spcAft>
              <a:buFont typeface="Arial" pitchFamily="34" charset="0"/>
              <a:buChar char="•"/>
            </a:pPr>
            <a:r>
              <a:rPr lang="ru-RU" sz="1400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Arial" pitchFamily="34" charset="0"/>
                <a:cs typeface="Arial" pitchFamily="34" charset="0"/>
              </a:rPr>
              <a:t>в трехдневный срок  со дня его принятия</a:t>
            </a:r>
            <a:endParaRPr lang="ru-RU" sz="14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Стрелка углом вверх 37"/>
          <p:cNvSpPr/>
          <p:nvPr/>
        </p:nvSpPr>
        <p:spPr>
          <a:xfrm rot="16200000">
            <a:off x="2401332" y="1240815"/>
            <a:ext cx="612000" cy="731520"/>
          </a:xfrm>
          <a:prstGeom prst="bentUp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трелка углом вверх 38"/>
          <p:cNvSpPr/>
          <p:nvPr/>
        </p:nvSpPr>
        <p:spPr>
          <a:xfrm rot="16200000">
            <a:off x="5272950" y="2038575"/>
            <a:ext cx="504000" cy="756000"/>
          </a:xfrm>
          <a:prstGeom prst="bentUp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08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620000" cy="1143000"/>
          </a:xfrm>
          <a:solidFill>
            <a:srgbClr val="F2E4CA"/>
          </a:solidFill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30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0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0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0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0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0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0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0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22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СРОК   ПОЛНОМОЧИЙ  ТЕРРИТОРИАЛЬНЫХ, ОКРУЖНЫХ, </a:t>
            </a:r>
            <a:br>
              <a:rPr lang="ru-RU" sz="22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</a:br>
            <a:r>
              <a:rPr lang="ru-RU" sz="22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УЧАСТКОВЫХ  ИЗБИРАТЕЛЬНЫХ  КОМИССИЙ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86695" y="4835493"/>
            <a:ext cx="2736000" cy="1332000"/>
          </a:xfrm>
          <a:prstGeom prst="roundRect">
            <a:avLst/>
          </a:prstGeom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96545" tIns="113792" rIns="359999" bIns="113792" numCol="1" spcCol="1270" anchor="ctr" anchorCtr="0">
            <a:noAutofit/>
          </a:bodyPr>
          <a:lstStyle/>
          <a:p>
            <a:pPr lvl="0" algn="ctr" defTabSz="360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</a:pPr>
            <a:r>
              <a:rPr lang="ru-RU" sz="1400" b="1" kern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СОХРАНЯЮТСЯ </a:t>
            </a:r>
            <a:r>
              <a:rPr lang="ru-RU" sz="1200" b="1" kern="1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200" b="1" kern="1200" dirty="0" smtClean="0">
                <a:latin typeface="Arial" pitchFamily="34" charset="0"/>
                <a:cs typeface="Arial" pitchFamily="34" charset="0"/>
              </a:rPr>
            </a:br>
            <a:r>
              <a:rPr lang="ru-RU" sz="1400" kern="1200" dirty="0" smtClean="0">
                <a:latin typeface="Arial" pitchFamily="34" charset="0"/>
                <a:cs typeface="Arial" pitchFamily="34" charset="0"/>
              </a:rPr>
              <a:t>до назначения выборов </a:t>
            </a:r>
            <a:br>
              <a:rPr lang="ru-RU" sz="1400" kern="1200" dirty="0" smtClean="0">
                <a:latin typeface="Arial" pitchFamily="34" charset="0"/>
                <a:cs typeface="Arial" pitchFamily="34" charset="0"/>
              </a:rPr>
            </a:br>
            <a:r>
              <a:rPr lang="ru-RU" sz="1400" kern="1200" dirty="0" smtClean="0">
                <a:latin typeface="Arial" pitchFamily="34" charset="0"/>
                <a:cs typeface="Arial" pitchFamily="34" charset="0"/>
              </a:rPr>
              <a:t>в местные Советы депутатов нового созыва</a:t>
            </a:r>
            <a:endParaRPr lang="ru-RU" sz="1400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195540" y="2471537"/>
            <a:ext cx="2808000" cy="1908000"/>
          </a:xfrm>
          <a:prstGeom prst="roundRect">
            <a:avLst/>
          </a:prstGeom>
          <a:solidFill>
            <a:srgbClr val="FFCDFF"/>
          </a:solidFill>
          <a:ln w="19050">
            <a:solidFill>
              <a:srgbClr val="990099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spcFirstLastPara="0" vert="horz" wrap="square" lIns="88387" tIns="88387" rIns="88387" bIns="88387" numCol="1" spcCol="1270" anchor="ctr" anchorCtr="0">
            <a:noAutofit/>
          </a:bodyPr>
          <a:lstStyle/>
          <a:p>
            <a:pPr marL="108000" lvl="0" indent="-108000" algn="l" defTabSz="6223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ru-RU" sz="1400" b="0" kern="1200" baseline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окружные комиссии </a:t>
            </a:r>
          </a:p>
          <a:p>
            <a:pPr marL="108000" lvl="0" indent="-108000" algn="l" defTabSz="6223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территориальные избирательные комиссии, осуществляющие в районах г. Минска полномочия окружных избирательных комиссий </a:t>
            </a:r>
            <a:endParaRPr lang="ru-RU" sz="1400" b="0" kern="1200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200150" lvl="2" indent="-285750" algn="ctr" defTabSz="622300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§"/>
            </a:pPr>
            <a:endParaRPr lang="ru-RU" sz="1400" b="0" kern="1200" baseline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261526" y="2448706"/>
            <a:ext cx="1728000" cy="1836000"/>
          </a:xfrm>
          <a:prstGeom prst="roundRect">
            <a:avLst/>
          </a:prstGeom>
          <a:solidFill>
            <a:srgbClr val="DCF6CA"/>
          </a:solidFill>
          <a:ln w="19050">
            <a:solidFill>
              <a:srgbClr val="008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00574" tIns="99568" rIns="99568" bIns="99568" numCol="1" spcCol="1270" anchor="ctr" anchorCtr="0">
            <a:noAutofit/>
          </a:bodyPr>
          <a:lstStyle/>
          <a:p>
            <a:pPr marL="108000" lvl="0" indent="-144000" algn="l" defTabSz="6223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ru-RU" sz="1400" kern="1200" dirty="0" smtClean="0">
                <a:latin typeface="Arial" pitchFamily="34" charset="0"/>
                <a:cs typeface="Arial" pitchFamily="34" charset="0"/>
              </a:rPr>
              <a:t>участковые комиссии</a:t>
            </a:r>
            <a:endParaRPr lang="ru-RU" sz="1400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866703" y="4746846"/>
            <a:ext cx="2196000" cy="1242570"/>
          </a:xfrm>
          <a:prstGeom prst="roundRect">
            <a:avLst/>
          </a:prstGeom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26833" tIns="99568" rIns="99568" bIns="99568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b="1" kern="1200" dirty="0" smtClean="0">
                <a:solidFill>
                  <a:srgbClr val="C4163B"/>
                </a:solidFill>
                <a:latin typeface="Arial" pitchFamily="34" charset="0"/>
                <a:cs typeface="Arial" pitchFamily="34" charset="0"/>
              </a:rPr>
              <a:t>ПРЕКРАЩАЮТСЯ</a:t>
            </a:r>
            <a:r>
              <a:rPr lang="ru-RU" sz="1400" b="1" kern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kern="1200" dirty="0" smtClean="0">
                <a:latin typeface="Arial" pitchFamily="34" charset="0"/>
                <a:cs typeface="Arial" pitchFamily="34" charset="0"/>
              </a:rPr>
              <a:t>после завершения выборов на участке для голосования</a:t>
            </a:r>
            <a:endParaRPr lang="ru-RU" sz="1400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594872" y="1151695"/>
            <a:ext cx="3162916" cy="923055"/>
          </a:xfrm>
          <a:prstGeom prst="roundRect">
            <a:avLst/>
          </a:prstGeom>
          <a:ln w="57150">
            <a:solidFill>
              <a:srgbClr val="FBE0BD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spcFirstLastPara="0" vert="horz" wrap="square" lIns="463198" tIns="135178" rIns="463198" bIns="135178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800" kern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ПОЛНОМОЧИЯ</a:t>
            </a:r>
            <a:endParaRPr lang="ru-RU" sz="1800" kern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1313544" y="4259232"/>
            <a:ext cx="0" cy="565647"/>
          </a:xfrm>
          <a:prstGeom prst="straightConnector1">
            <a:avLst/>
          </a:prstGeom>
          <a:ln w="38100">
            <a:solidFill>
              <a:srgbClr val="008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endCxn id="6" idx="0"/>
          </p:cNvCxnSpPr>
          <p:nvPr/>
        </p:nvCxnSpPr>
        <p:spPr>
          <a:xfrm>
            <a:off x="4444912" y="4410075"/>
            <a:ext cx="0" cy="370575"/>
          </a:xfrm>
          <a:prstGeom prst="straightConnector1">
            <a:avLst/>
          </a:prstGeom>
          <a:ln w="38100">
            <a:solidFill>
              <a:srgbClr val="C0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Скругленный прямоугольник 2"/>
          <p:cNvSpPr/>
          <p:nvPr/>
        </p:nvSpPr>
        <p:spPr>
          <a:xfrm>
            <a:off x="208418" y="2423232"/>
            <a:ext cx="2700000" cy="18360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44000" indent="-144000">
              <a:buFont typeface="Wingdings" pitchFamily="2" charset="2"/>
              <a:buChar char="§"/>
            </a:pP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областные </a:t>
            </a:r>
          </a:p>
          <a:p>
            <a:pPr marL="144000" indent="-144000">
              <a:buFont typeface="Wingdings" pitchFamily="2" charset="2"/>
              <a:buChar char="§"/>
            </a:pP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Минская городская</a:t>
            </a:r>
          </a:p>
          <a:p>
            <a:pPr marL="144000" indent="-144000">
              <a:buFont typeface="Wingdings" pitchFamily="2" charset="2"/>
              <a:buChar char="§"/>
            </a:pP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районные </a:t>
            </a:r>
          </a:p>
          <a:p>
            <a:pPr marL="144000" indent="-144000">
              <a:buFont typeface="Wingdings" pitchFamily="2" charset="2"/>
              <a:buChar char="§"/>
            </a:pP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городские </a:t>
            </a:r>
          </a:p>
          <a:p>
            <a:pPr marL="144000" indent="-144000">
              <a:buFont typeface="Wingdings" pitchFamily="2" charset="2"/>
              <a:buChar char="§"/>
            </a:pP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поселковые </a:t>
            </a:r>
          </a:p>
          <a:p>
            <a:pPr marL="144000" indent="-144000">
              <a:buFont typeface="Wingdings" pitchFamily="2" charset="2"/>
              <a:buChar char="§"/>
            </a:pP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сельские территориальные комиссии 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490912" y="4780650"/>
            <a:ext cx="1908000" cy="1296000"/>
          </a:xfrm>
          <a:prstGeom prst="roundRect">
            <a:avLst/>
          </a:prstGeom>
          <a:ln w="28575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C4163B"/>
                </a:solidFill>
                <a:latin typeface="Arial" pitchFamily="34" charset="0"/>
                <a:cs typeface="Arial" pitchFamily="34" charset="0"/>
              </a:rPr>
              <a:t>ПРЕКРАЩАЮТСЯ</a:t>
            </a: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через месяц после выборов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7028609" y="4269282"/>
            <a:ext cx="0" cy="458232"/>
          </a:xfrm>
          <a:prstGeom prst="straightConnector1">
            <a:avLst/>
          </a:prstGeom>
          <a:ln w="38100">
            <a:solidFill>
              <a:srgbClr val="C0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endCxn id="3" idx="0"/>
          </p:cNvCxnSpPr>
          <p:nvPr/>
        </p:nvCxnSpPr>
        <p:spPr>
          <a:xfrm flipH="1">
            <a:off x="1558418" y="1613222"/>
            <a:ext cx="1042731" cy="8100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16" idx="3"/>
          </p:cNvCxnSpPr>
          <p:nvPr/>
        </p:nvCxnSpPr>
        <p:spPr>
          <a:xfrm>
            <a:off x="5757788" y="1613223"/>
            <a:ext cx="1270821" cy="810009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stCxn id="16" idx="2"/>
          </p:cNvCxnSpPr>
          <p:nvPr/>
        </p:nvCxnSpPr>
        <p:spPr>
          <a:xfrm>
            <a:off x="4176330" y="2074750"/>
            <a:ext cx="0" cy="348482"/>
          </a:xfrm>
          <a:prstGeom prst="straightConnector1">
            <a:avLst/>
          </a:prstGeom>
          <a:ln>
            <a:solidFill>
              <a:srgbClr val="990099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68"/>
    </mc:Choice>
    <mc:Fallback xmlns="">
      <p:transition spd="slow" advTm="6668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3615"/>
            <a:ext cx="7200000" cy="1080000"/>
          </a:xfrm>
          <a:solidFill>
            <a:srgbClr val="F2E4CA"/>
          </a:solidFill>
        </p:spPr>
        <p:txBody>
          <a:bodyPr anchor="ctr">
            <a:normAutofit/>
          </a:bodyPr>
          <a:lstStyle/>
          <a:p>
            <a:pPr algn="ctr" defTabSz="0">
              <a:lnSpc>
                <a:spcPts val="2700"/>
              </a:lnSpc>
            </a:pPr>
            <a:r>
              <a:rPr lang="ru-RU" sz="24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УСТАНОВЛЕНИЕ ИТОГОВ ВЫБОРОВ </a:t>
            </a:r>
            <a:br>
              <a:rPr lang="ru-RU" sz="24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</a:br>
            <a:r>
              <a:rPr lang="ru-RU" sz="24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В МИНСКИЙ ГОРОДСКОЙ СОВЕТ ДЕПУТАТОВ </a:t>
            </a:r>
            <a:endParaRPr lang="ru-RU" sz="2400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651619346"/>
              </p:ext>
            </p:extLst>
          </p:nvPr>
        </p:nvGraphicFramePr>
        <p:xfrm>
          <a:off x="123825" y="1314450"/>
          <a:ext cx="7884000" cy="525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0450" y="138110"/>
            <a:ext cx="581025" cy="7143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7615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136000" cy="1008000"/>
          </a:xfrm>
          <a:solidFill>
            <a:srgbClr val="F2E4CA"/>
          </a:solidFill>
        </p:spPr>
        <p:txBody>
          <a:bodyPr anchor="ctr">
            <a:normAutofit/>
          </a:bodyPr>
          <a:lstStyle/>
          <a:p>
            <a:pPr algn="ctr" defTabSz="72000"/>
            <a:r>
              <a:rPr lang="ru-RU" sz="24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УСТАНОВЛЕНИЕ ИТОГОВ ВЫБОРОВ </a:t>
            </a:r>
            <a:br>
              <a:rPr lang="ru-RU" sz="24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</a:br>
            <a:r>
              <a:rPr lang="ru-RU" sz="24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В ОБЛАСТНОЙ СОВЕТ ДЕПУТАТОВ</a:t>
            </a:r>
            <a:endParaRPr lang="ru-RU" sz="2400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140752" y="1161000"/>
            <a:ext cx="6732000" cy="1512000"/>
            <a:chOff x="0" y="0"/>
            <a:chExt cx="6732000" cy="1512000"/>
          </a:xfrm>
          <a:scene3d>
            <a:camera prst="orthographicFront"/>
            <a:lightRig rig="flat" dir="t"/>
          </a:scene3d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0" y="0"/>
              <a:ext cx="6732000" cy="1512000"/>
            </a:xfrm>
            <a:prstGeom prst="roundRect">
              <a:avLst/>
            </a:prstGeom>
            <a:solidFill>
              <a:srgbClr val="DCF6CA"/>
            </a:solidFill>
            <a:ln>
              <a:solidFill>
                <a:srgbClr val="009900"/>
              </a:solidFill>
            </a:ln>
            <a:sp3d prstMaterial="dkEdge">
              <a:bevelT w="8200" h="38100"/>
            </a:sp3d>
          </p:spPr>
          <p:style>
            <a:lnRef idx="0">
              <a:scrgbClr r="0" g="0" b="0"/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7" name="Скругленный прямоугольник 4"/>
            <p:cNvSpPr/>
            <p:nvPr/>
          </p:nvSpPr>
          <p:spPr>
            <a:xfrm>
              <a:off x="73810" y="73810"/>
              <a:ext cx="5041384" cy="136438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 smtClean="0">
                  <a:solidFill>
                    <a:srgbClr val="009900"/>
                  </a:solidFill>
                  <a:latin typeface="Arial" pitchFamily="34" charset="0"/>
                  <a:cs typeface="Arial" pitchFamily="34" charset="0"/>
                </a:rPr>
                <a:t>участковая комиссия устанавливает РЕЗУЛЬТАТЫ ГОЛОСОВАНИЯ </a:t>
              </a:r>
              <a:br>
                <a:rPr lang="ru-RU" sz="1600" b="1" kern="1200" dirty="0" smtClean="0">
                  <a:solidFill>
                    <a:srgbClr val="009900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ru-RU" sz="1600" b="1" kern="1200" dirty="0" smtClean="0">
                  <a:solidFill>
                    <a:srgbClr val="009900"/>
                  </a:solidFill>
                  <a:latin typeface="Arial" pitchFamily="34" charset="0"/>
                  <a:cs typeface="Arial" pitchFamily="34" charset="0"/>
                </a:rPr>
                <a:t>НА УЧАСТКЕ для голосования</a:t>
              </a:r>
              <a:endParaRPr lang="ru-RU" sz="1600" b="1" kern="1200" dirty="0">
                <a:solidFill>
                  <a:srgbClr val="0099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949786" y="2958750"/>
            <a:ext cx="7092027" cy="1512000"/>
            <a:chOff x="413986" y="1764000"/>
            <a:chExt cx="7092027" cy="1512000"/>
          </a:xfrm>
          <a:scene3d>
            <a:camera prst="orthographicFront"/>
            <a:lightRig rig="flat" dir="t"/>
          </a:scene3d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413986" y="1764000"/>
              <a:ext cx="7092027" cy="1512000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  <a:sp3d prstMaterial="dkEdge">
              <a:bevelT w="8200" h="38100"/>
            </a:sp3d>
          </p:spPr>
          <p:style>
            <a:lnRef idx="0">
              <a:scrgbClr r="0" g="0" b="0"/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0" name="Скругленный прямоугольник 4"/>
            <p:cNvSpPr/>
            <p:nvPr/>
          </p:nvSpPr>
          <p:spPr>
            <a:xfrm>
              <a:off x="458271" y="1808285"/>
              <a:ext cx="5342330" cy="142343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окружная комиссия устанавливает </a:t>
              </a:r>
              <a:br>
                <a:rPr lang="ru-RU" sz="1600" b="1" kern="1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ru-RU" sz="1600" b="1" kern="12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РЕЗУЛЬТАТЫ ВЫБОРОВ ПО ОКРУГУ</a:t>
              </a:r>
              <a:endParaRPr lang="ru-RU" sz="1600" b="1" kern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1309813" y="5009665"/>
            <a:ext cx="6732000" cy="1512000"/>
            <a:chOff x="1187999" y="3499423"/>
            <a:chExt cx="6732000" cy="1512000"/>
          </a:xfrm>
          <a:scene3d>
            <a:camera prst="orthographicFront"/>
            <a:lightRig rig="flat" dir="t"/>
          </a:scene3d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1187999" y="3499423"/>
              <a:ext cx="6732000" cy="1512000"/>
            </a:xfrm>
            <a:prstGeom prst="roundRect">
              <a:avLst>
                <a:gd name="adj" fmla="val 10000"/>
              </a:avLst>
            </a:prstGeom>
            <a:solidFill>
              <a:srgbClr val="FBD5F1"/>
            </a:solidFill>
            <a:ln>
              <a:solidFill>
                <a:srgbClr val="990099"/>
              </a:solidFill>
            </a:ln>
            <a:sp3d prstMaterial="dkEdge">
              <a:bevelT w="8200" h="38100"/>
            </a:sp3d>
          </p:spPr>
          <p:style>
            <a:lnRef idx="0">
              <a:scrgbClr r="0" g="0" b="0"/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3" name="Скругленный прямоугольник 4"/>
            <p:cNvSpPr/>
            <p:nvPr/>
          </p:nvSpPr>
          <p:spPr>
            <a:xfrm>
              <a:off x="1232284" y="3543708"/>
              <a:ext cx="5066630" cy="142343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 smtClean="0">
                  <a:solidFill>
                    <a:srgbClr val="990099"/>
                  </a:solidFill>
                  <a:latin typeface="Arial" pitchFamily="34" charset="0"/>
                  <a:cs typeface="Arial" pitchFamily="34" charset="0"/>
                </a:rPr>
                <a:t>областная комиссия устанавливает </a:t>
              </a:r>
              <a:br>
                <a:rPr lang="ru-RU" sz="1600" b="1" kern="1200" dirty="0" smtClean="0">
                  <a:solidFill>
                    <a:srgbClr val="990099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ru-RU" sz="1600" b="1" kern="1200" dirty="0" smtClean="0">
                  <a:solidFill>
                    <a:srgbClr val="990099"/>
                  </a:solidFill>
                  <a:latin typeface="Arial" pitchFamily="34" charset="0"/>
                  <a:cs typeface="Arial" pitchFamily="34" charset="0"/>
                </a:rPr>
                <a:t>ИТОГИ ВЫБОРОВ в областной Совет депутатов</a:t>
              </a:r>
              <a:endParaRPr lang="ru-RU" sz="1600" b="1" kern="1200" dirty="0">
                <a:solidFill>
                  <a:srgbClr val="990099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5796401" y="2440349"/>
            <a:ext cx="539999" cy="719999"/>
            <a:chOff x="5970600" y="1278000"/>
            <a:chExt cx="539999" cy="719999"/>
          </a:xfrm>
        </p:grpSpPr>
        <p:sp>
          <p:nvSpPr>
            <p:cNvPr id="15" name="Стрелка вниз 14"/>
            <p:cNvSpPr/>
            <p:nvPr/>
          </p:nvSpPr>
          <p:spPr>
            <a:xfrm>
              <a:off x="5970600" y="1278000"/>
              <a:ext cx="539999" cy="719999"/>
            </a:xfrm>
            <a:prstGeom prst="downArrow">
              <a:avLst>
                <a:gd name="adj1" fmla="val 55000"/>
                <a:gd name="adj2" fmla="val 45000"/>
              </a:avLst>
            </a:prstGeom>
            <a:solidFill>
              <a:srgbClr val="9DE66C">
                <a:alpha val="89804"/>
              </a:srgbClr>
            </a:solidFill>
            <a:ln>
              <a:solidFill>
                <a:srgbClr val="009900">
                  <a:alpha val="90000"/>
                </a:srgbClr>
              </a:solidFill>
            </a:ln>
          </p:spPr>
          <p:style>
            <a:lnRef idx="1">
              <a:scrgbClr r="0" g="0" b="0"/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Стрелка вниз 4"/>
            <p:cNvSpPr/>
            <p:nvPr/>
          </p:nvSpPr>
          <p:spPr>
            <a:xfrm>
              <a:off x="6092100" y="1278000"/>
              <a:ext cx="296999" cy="58634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600" kern="1200"/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6384555" y="4403924"/>
            <a:ext cx="539999" cy="719999"/>
            <a:chOff x="6564600" y="3031920"/>
            <a:chExt cx="539999" cy="719999"/>
          </a:xfrm>
        </p:grpSpPr>
        <p:sp>
          <p:nvSpPr>
            <p:cNvPr id="21" name="Стрелка вниз 20"/>
            <p:cNvSpPr/>
            <p:nvPr/>
          </p:nvSpPr>
          <p:spPr>
            <a:xfrm>
              <a:off x="6564600" y="3031920"/>
              <a:ext cx="539999" cy="719999"/>
            </a:xfrm>
            <a:prstGeom prst="downArrow">
              <a:avLst>
                <a:gd name="adj1" fmla="val 55000"/>
                <a:gd name="adj2" fmla="val 45000"/>
              </a:avLst>
            </a:prstGeom>
            <a:solidFill>
              <a:schemeClr val="accent3">
                <a:lumMod val="60000"/>
                <a:lumOff val="40000"/>
                <a:alpha val="90000"/>
              </a:schemeClr>
            </a:solidFill>
            <a:ln>
              <a:solidFill>
                <a:srgbClr val="0070C0">
                  <a:alpha val="90000"/>
                </a:srgbClr>
              </a:solidFill>
            </a:ln>
          </p:spPr>
          <p:style>
            <a:lnRef idx="1">
              <a:scrgbClr r="0" g="0" b="0"/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Стрелка вниз 4"/>
            <p:cNvSpPr/>
            <p:nvPr/>
          </p:nvSpPr>
          <p:spPr>
            <a:xfrm>
              <a:off x="6686100" y="3031920"/>
              <a:ext cx="296999" cy="58634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600" kern="1200"/>
            </a:p>
          </p:txBody>
        </p:sp>
      </p:grpSp>
    </p:spTree>
    <p:extLst>
      <p:ext uri="{BB962C8B-B14F-4D97-AF65-F5344CB8AC3E}">
        <p14:creationId xmlns:p14="http://schemas.microsoft.com/office/powerpoint/2010/main" val="1090794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10" y="0"/>
            <a:ext cx="8136000" cy="1143000"/>
          </a:xfrm>
          <a:solidFill>
            <a:srgbClr val="F2E4CA"/>
          </a:solidFill>
        </p:spPr>
        <p:txBody>
          <a:bodyPr anchor="ctr"/>
          <a:lstStyle/>
          <a:p>
            <a:pPr algn="ctr"/>
            <a:r>
              <a:rPr lang="ru-RU" sz="2400" cap="none" dirty="0" smtClean="0">
                <a:ln w="10541" cmpd="sng">
                  <a:solidFill>
                    <a:srgbClr val="7A7A7A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7A7A7A">
                        <a:tint val="40000"/>
                        <a:satMod val="250000"/>
                      </a:srgbClr>
                    </a:gs>
                    <a:gs pos="9000">
                      <a:srgbClr val="7A7A7A">
                        <a:tint val="52000"/>
                        <a:satMod val="300000"/>
                      </a:srgbClr>
                    </a:gs>
                    <a:gs pos="50000">
                      <a:srgbClr val="7A7A7A">
                        <a:shade val="20000"/>
                        <a:satMod val="300000"/>
                      </a:srgbClr>
                    </a:gs>
                    <a:gs pos="79000">
                      <a:srgbClr val="7A7A7A">
                        <a:tint val="52000"/>
                        <a:satMod val="300000"/>
                      </a:srgbClr>
                    </a:gs>
                    <a:gs pos="100000">
                      <a:srgbClr val="7A7A7A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УСТАНОВЛЕНИЕ ИТОГОВ ВЫБОРОВ </a:t>
            </a:r>
            <a:br>
              <a:rPr lang="ru-RU" sz="2400" cap="none" dirty="0" smtClean="0">
                <a:ln w="10541" cmpd="sng">
                  <a:solidFill>
                    <a:srgbClr val="7A7A7A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7A7A7A">
                        <a:tint val="40000"/>
                        <a:satMod val="250000"/>
                      </a:srgbClr>
                    </a:gs>
                    <a:gs pos="9000">
                      <a:srgbClr val="7A7A7A">
                        <a:tint val="52000"/>
                        <a:satMod val="300000"/>
                      </a:srgbClr>
                    </a:gs>
                    <a:gs pos="50000">
                      <a:srgbClr val="7A7A7A">
                        <a:shade val="20000"/>
                        <a:satMod val="300000"/>
                      </a:srgbClr>
                    </a:gs>
                    <a:gs pos="79000">
                      <a:srgbClr val="7A7A7A">
                        <a:tint val="52000"/>
                        <a:satMod val="300000"/>
                      </a:srgbClr>
                    </a:gs>
                    <a:gs pos="100000">
                      <a:srgbClr val="7A7A7A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</a:br>
            <a:r>
              <a:rPr lang="ru-RU" sz="2400" cap="none" dirty="0" smtClean="0">
                <a:ln w="10541" cmpd="sng">
                  <a:solidFill>
                    <a:srgbClr val="7A7A7A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7A7A7A">
                        <a:tint val="40000"/>
                        <a:satMod val="250000"/>
                      </a:srgbClr>
                    </a:gs>
                    <a:gs pos="9000">
                      <a:srgbClr val="7A7A7A">
                        <a:tint val="52000"/>
                        <a:satMod val="300000"/>
                      </a:srgbClr>
                    </a:gs>
                    <a:gs pos="50000">
                      <a:srgbClr val="7A7A7A">
                        <a:shade val="20000"/>
                        <a:satMod val="300000"/>
                      </a:srgbClr>
                    </a:gs>
                    <a:gs pos="79000">
                      <a:srgbClr val="7A7A7A">
                        <a:tint val="52000"/>
                        <a:satMod val="300000"/>
                      </a:srgbClr>
                    </a:gs>
                    <a:gs pos="100000">
                      <a:srgbClr val="7A7A7A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В РАЙОННЫЙ, ГОРОДСКОЙ, ПОСЕЛКОВЫЙ, СЕЛЬСКИЙ СОВЕТ ДЕПУТАТОВ</a:t>
            </a:r>
            <a:endParaRPr lang="ru-RU" cap="none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473175" y="1607457"/>
            <a:ext cx="6426000" cy="1512000"/>
            <a:chOff x="0" y="0"/>
            <a:chExt cx="6426000" cy="1512000"/>
          </a:xfrm>
          <a:scene3d>
            <a:camera prst="orthographicFront"/>
            <a:lightRig rig="flat" dir="t"/>
          </a:scene3d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0" y="0"/>
              <a:ext cx="6426000" cy="1512000"/>
            </a:xfrm>
            <a:prstGeom prst="roundRect">
              <a:avLst/>
            </a:prstGeom>
            <a:solidFill>
              <a:srgbClr val="DCF6CA"/>
            </a:solidFill>
            <a:ln w="19050">
              <a:solidFill>
                <a:srgbClr val="009900"/>
              </a:solidFill>
            </a:ln>
            <a:sp3d prstMaterial="dkEdge">
              <a:bevelT w="8200" h="38100"/>
            </a:sp3d>
          </p:spPr>
          <p:style>
            <a:lnRef idx="0">
              <a:scrgbClr r="0" g="0" b="0"/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7" name="Скругленный прямоугольник 4"/>
            <p:cNvSpPr/>
            <p:nvPr/>
          </p:nvSpPr>
          <p:spPr>
            <a:xfrm>
              <a:off x="73810" y="73810"/>
              <a:ext cx="5436000" cy="1364380"/>
            </a:xfrm>
            <a:prstGeom prst="rect">
              <a:avLst/>
            </a:prstGeom>
            <a:ln w="19050"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b="1" kern="1200" dirty="0" smtClean="0">
                  <a:solidFill>
                    <a:srgbClr val="009900"/>
                  </a:solidFill>
                  <a:latin typeface="Arial" pitchFamily="34" charset="0"/>
                  <a:cs typeface="Arial" pitchFamily="34" charset="0"/>
                </a:rPr>
                <a:t>участковая комиссия устанавливает </a:t>
              </a:r>
              <a:br>
                <a:rPr lang="ru-RU" b="1" kern="1200" dirty="0" smtClean="0">
                  <a:solidFill>
                    <a:srgbClr val="009900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ru-RU" b="1" kern="1200" dirty="0" smtClean="0">
                  <a:solidFill>
                    <a:srgbClr val="009900"/>
                  </a:solidFill>
                  <a:latin typeface="Arial" pitchFamily="34" charset="0"/>
                  <a:cs typeface="Arial" pitchFamily="34" charset="0"/>
                </a:rPr>
                <a:t>РЕЗУЛЬТАТЫ ГОЛОСОВАНИЯ НА УЧАСТКЕ </a:t>
              </a:r>
              <a:br>
                <a:rPr lang="ru-RU" b="1" kern="1200" dirty="0" smtClean="0">
                  <a:solidFill>
                    <a:srgbClr val="009900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ru-RU" b="1" kern="1200" dirty="0" smtClean="0">
                  <a:solidFill>
                    <a:srgbClr val="009900"/>
                  </a:solidFill>
                  <a:latin typeface="Arial" pitchFamily="34" charset="0"/>
                  <a:cs typeface="Arial" pitchFamily="34" charset="0"/>
                </a:rPr>
                <a:t>для голосования</a:t>
              </a:r>
              <a:endParaRPr lang="ru-RU" b="1" kern="1200" dirty="0">
                <a:solidFill>
                  <a:srgbClr val="0099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1088285" y="4054125"/>
            <a:ext cx="6840000" cy="1800000"/>
            <a:chOff x="1094434" y="3499423"/>
            <a:chExt cx="6840000" cy="1800000"/>
          </a:xfrm>
          <a:scene3d>
            <a:camera prst="orthographicFront"/>
            <a:lightRig rig="flat" dir="t"/>
          </a:scene3d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1094434" y="3499423"/>
              <a:ext cx="6840000" cy="1800000"/>
            </a:xfrm>
            <a:prstGeom prst="roundRect">
              <a:avLst>
                <a:gd name="adj" fmla="val 10000"/>
              </a:avLst>
            </a:prstGeom>
            <a:solidFill>
              <a:srgbClr val="FBD5F1"/>
            </a:solidFill>
            <a:ln w="19050">
              <a:solidFill>
                <a:srgbClr val="990099"/>
              </a:solidFill>
            </a:ln>
            <a:sp3d prstMaterial="dkEdge">
              <a:bevelT w="8200" h="38100"/>
            </a:sp3d>
          </p:spPr>
          <p:style>
            <a:lnRef idx="0">
              <a:scrgbClr r="0" g="0" b="0"/>
            </a:lnRef>
            <a:fillRef idx="2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0" name="Скругленный прямоугольник 4"/>
            <p:cNvSpPr/>
            <p:nvPr/>
          </p:nvSpPr>
          <p:spPr>
            <a:xfrm>
              <a:off x="1220434" y="3535423"/>
              <a:ext cx="6588000" cy="1728000"/>
            </a:xfrm>
            <a:prstGeom prst="rect">
              <a:avLst/>
            </a:prstGeom>
            <a:ln w="19050"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b="1" kern="1200" dirty="0" smtClean="0">
                  <a:solidFill>
                    <a:srgbClr val="990099"/>
                  </a:solidFill>
                  <a:latin typeface="Arial" pitchFamily="34" charset="0"/>
                  <a:cs typeface="Arial" pitchFamily="34" charset="0"/>
                </a:rPr>
                <a:t>районная, городская, поселковая, сельская комиссия  устанавливает ИТОГИ ВЫБОРОВ </a:t>
              </a:r>
              <a:br>
                <a:rPr lang="ru-RU" b="1" kern="1200" dirty="0" smtClean="0">
                  <a:solidFill>
                    <a:srgbClr val="990099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ru-RU" b="1" kern="1200" dirty="0" smtClean="0">
                  <a:solidFill>
                    <a:srgbClr val="990099"/>
                  </a:solidFill>
                  <a:latin typeface="Arial" pitchFamily="34" charset="0"/>
                  <a:cs typeface="Arial" pitchFamily="34" charset="0"/>
                </a:rPr>
                <a:t>в соответствующий местный Совет депутатов</a:t>
              </a:r>
              <a:endParaRPr lang="ru-RU" b="1" kern="1200" dirty="0">
                <a:solidFill>
                  <a:srgbClr val="990099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5158915" y="3123132"/>
            <a:ext cx="900000" cy="900000"/>
            <a:chOff x="5504581" y="1112756"/>
            <a:chExt cx="982800" cy="982800"/>
          </a:xfrm>
        </p:grpSpPr>
        <p:sp>
          <p:nvSpPr>
            <p:cNvPr id="12" name="Стрелка вниз 11"/>
            <p:cNvSpPr/>
            <p:nvPr/>
          </p:nvSpPr>
          <p:spPr>
            <a:xfrm>
              <a:off x="5504581" y="1112756"/>
              <a:ext cx="982800" cy="982800"/>
            </a:xfrm>
            <a:prstGeom prst="downArrow">
              <a:avLst>
                <a:gd name="adj1" fmla="val 55000"/>
                <a:gd name="adj2" fmla="val 45000"/>
              </a:avLst>
            </a:prstGeom>
            <a:solidFill>
              <a:srgbClr val="C0EBAB"/>
            </a:solidFill>
            <a:ln w="19050">
              <a:solidFill>
                <a:srgbClr val="009900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sp>
        <p:sp>
          <p:nvSpPr>
            <p:cNvPr id="13" name="Стрелка вниз 4"/>
            <p:cNvSpPr/>
            <p:nvPr/>
          </p:nvSpPr>
          <p:spPr>
            <a:xfrm>
              <a:off x="5664330" y="1146600"/>
              <a:ext cx="540540" cy="739557"/>
            </a:xfrm>
            <a:prstGeom prst="rect">
              <a:avLst/>
            </a:prstGeom>
            <a:ln w="1905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600" kern="1200"/>
            </a:p>
          </p:txBody>
        </p:sp>
      </p:grpSp>
    </p:spTree>
    <p:extLst>
      <p:ext uri="{BB962C8B-B14F-4D97-AF65-F5344CB8AC3E}">
        <p14:creationId xmlns:p14="http://schemas.microsoft.com/office/powerpoint/2010/main" val="328125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136000" cy="1143000"/>
          </a:xfrm>
          <a:solidFill>
            <a:srgbClr val="F2E4CA"/>
          </a:solidFill>
        </p:spPr>
        <p:txBody>
          <a:bodyPr anchor="ctr">
            <a:normAutofit/>
          </a:bodyPr>
          <a:lstStyle/>
          <a:p>
            <a:pPr algn="ctr"/>
            <a:r>
              <a:rPr lang="ru-RU" sz="24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ОПРЕДЕЛЕНИЕ РЕЗУЛЬТАТОВ ВЫБОРОВ </a:t>
            </a:r>
            <a:br>
              <a:rPr lang="ru-RU" sz="24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</a:br>
            <a:r>
              <a:rPr lang="ru-RU" sz="24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ПО ИЗБИРАТЕЛЬНОМУ ОКРУГУ</a:t>
            </a:r>
            <a:endParaRPr lang="ru-RU" sz="2400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олилиния 4"/>
          <p:cNvSpPr/>
          <p:nvPr/>
        </p:nvSpPr>
        <p:spPr>
          <a:xfrm>
            <a:off x="113863" y="3179408"/>
            <a:ext cx="3600000" cy="2630220"/>
          </a:xfrm>
          <a:custGeom>
            <a:avLst/>
            <a:gdLst>
              <a:gd name="connsiteX0" fmla="*/ 210418 w 3567003"/>
              <a:gd name="connsiteY0" fmla="*/ 0 h 2630220"/>
              <a:gd name="connsiteX1" fmla="*/ 3356585 w 3567003"/>
              <a:gd name="connsiteY1" fmla="*/ 0 h 2630220"/>
              <a:gd name="connsiteX2" fmla="*/ 3567003 w 3567003"/>
              <a:gd name="connsiteY2" fmla="*/ 210418 h 2630220"/>
              <a:gd name="connsiteX3" fmla="*/ 3567003 w 3567003"/>
              <a:gd name="connsiteY3" fmla="*/ 2630220 h 2630220"/>
              <a:gd name="connsiteX4" fmla="*/ 3567003 w 3567003"/>
              <a:gd name="connsiteY4" fmla="*/ 2630220 h 2630220"/>
              <a:gd name="connsiteX5" fmla="*/ 0 w 3567003"/>
              <a:gd name="connsiteY5" fmla="*/ 2630220 h 2630220"/>
              <a:gd name="connsiteX6" fmla="*/ 0 w 3567003"/>
              <a:gd name="connsiteY6" fmla="*/ 2630220 h 2630220"/>
              <a:gd name="connsiteX7" fmla="*/ 0 w 3567003"/>
              <a:gd name="connsiteY7" fmla="*/ 210418 h 2630220"/>
              <a:gd name="connsiteX8" fmla="*/ 210418 w 3567003"/>
              <a:gd name="connsiteY8" fmla="*/ 0 h 2630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67003" h="2630220">
                <a:moveTo>
                  <a:pt x="210418" y="0"/>
                </a:moveTo>
                <a:lnTo>
                  <a:pt x="3356585" y="0"/>
                </a:lnTo>
                <a:cubicBezTo>
                  <a:pt x="3472796" y="0"/>
                  <a:pt x="3567003" y="94207"/>
                  <a:pt x="3567003" y="210418"/>
                </a:cubicBezTo>
                <a:lnTo>
                  <a:pt x="3567003" y="2630220"/>
                </a:lnTo>
                <a:lnTo>
                  <a:pt x="3567003" y="2630220"/>
                </a:lnTo>
                <a:lnTo>
                  <a:pt x="0" y="2630220"/>
                </a:lnTo>
                <a:lnTo>
                  <a:pt x="0" y="2630220"/>
                </a:lnTo>
                <a:lnTo>
                  <a:pt x="0" y="210418"/>
                </a:lnTo>
                <a:cubicBezTo>
                  <a:pt x="0" y="94207"/>
                  <a:pt x="94207" y="0"/>
                  <a:pt x="210418" y="0"/>
                </a:cubicBezTo>
                <a:close/>
              </a:path>
            </a:pathLst>
          </a:custGeom>
          <a:solidFill>
            <a:srgbClr val="F2E4CA">
              <a:alpha val="90000"/>
            </a:srgbClr>
          </a:solidFill>
          <a:ln w="38100">
            <a:solidFill>
              <a:srgbClr val="D1B097"/>
            </a:solidFill>
          </a:ln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1949" tIns="122589" rIns="81949" bIns="20320" numCol="1" spcCol="1270" anchor="ctr" anchorCtr="0">
            <a:noAutofit/>
          </a:bodyPr>
          <a:lstStyle/>
          <a:p>
            <a:pPr marL="171450" lvl="1" indent="-171450" algn="ctr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1600" b="1" kern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ИЗБРАННЫМ СЧИТАЕТСЯ КАНДИДАТ В ДЕПУТАТЫ, ПОЛУЧИВШИЙ НАИБОЛЬШЕЕ ЧИСЛО ГОЛОСОВ ИЗБИРАТЕЛЕЙ, ПРИНЯВШИХ УЧАСТИЕ </a:t>
            </a:r>
            <a:br>
              <a:rPr lang="ru-RU" sz="1600" b="1" kern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b="1" kern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В ГОЛОСОВАНИИ</a:t>
            </a:r>
            <a:endParaRPr lang="ru-RU" sz="1600" kern="1200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олилиния 7"/>
          <p:cNvSpPr/>
          <p:nvPr/>
        </p:nvSpPr>
        <p:spPr>
          <a:xfrm>
            <a:off x="74685" y="1317528"/>
            <a:ext cx="3600000" cy="1260000"/>
          </a:xfrm>
          <a:custGeom>
            <a:avLst/>
            <a:gdLst>
              <a:gd name="connsiteX0" fmla="*/ 0 w 3295488"/>
              <a:gd name="connsiteY0" fmla="*/ 174070 h 1044402"/>
              <a:gd name="connsiteX1" fmla="*/ 174070 w 3295488"/>
              <a:gd name="connsiteY1" fmla="*/ 0 h 1044402"/>
              <a:gd name="connsiteX2" fmla="*/ 3121418 w 3295488"/>
              <a:gd name="connsiteY2" fmla="*/ 0 h 1044402"/>
              <a:gd name="connsiteX3" fmla="*/ 3295488 w 3295488"/>
              <a:gd name="connsiteY3" fmla="*/ 174070 h 1044402"/>
              <a:gd name="connsiteX4" fmla="*/ 3295488 w 3295488"/>
              <a:gd name="connsiteY4" fmla="*/ 870332 h 1044402"/>
              <a:gd name="connsiteX5" fmla="*/ 3121418 w 3295488"/>
              <a:gd name="connsiteY5" fmla="*/ 1044402 h 1044402"/>
              <a:gd name="connsiteX6" fmla="*/ 174070 w 3295488"/>
              <a:gd name="connsiteY6" fmla="*/ 1044402 h 1044402"/>
              <a:gd name="connsiteX7" fmla="*/ 0 w 3295488"/>
              <a:gd name="connsiteY7" fmla="*/ 870332 h 1044402"/>
              <a:gd name="connsiteX8" fmla="*/ 0 w 3295488"/>
              <a:gd name="connsiteY8" fmla="*/ 174070 h 1044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95488" h="1044402">
                <a:moveTo>
                  <a:pt x="0" y="174070"/>
                </a:moveTo>
                <a:cubicBezTo>
                  <a:pt x="0" y="77934"/>
                  <a:pt x="77934" y="0"/>
                  <a:pt x="174070" y="0"/>
                </a:cubicBezTo>
                <a:lnTo>
                  <a:pt x="3121418" y="0"/>
                </a:lnTo>
                <a:cubicBezTo>
                  <a:pt x="3217554" y="0"/>
                  <a:pt x="3295488" y="77934"/>
                  <a:pt x="3295488" y="174070"/>
                </a:cubicBezTo>
                <a:lnTo>
                  <a:pt x="3295488" y="870332"/>
                </a:lnTo>
                <a:cubicBezTo>
                  <a:pt x="3295488" y="966468"/>
                  <a:pt x="3217554" y="1044402"/>
                  <a:pt x="3121418" y="1044402"/>
                </a:cubicBezTo>
                <a:lnTo>
                  <a:pt x="174070" y="1044402"/>
                </a:lnTo>
                <a:cubicBezTo>
                  <a:pt x="77934" y="1044402"/>
                  <a:pt x="0" y="966468"/>
                  <a:pt x="0" y="870332"/>
                </a:cubicBezTo>
                <a:lnTo>
                  <a:pt x="0" y="174070"/>
                </a:lnTo>
                <a:close/>
              </a:path>
            </a:pathLst>
          </a:custGeom>
          <a:ln w="381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0" vert="horz" wrap="square" lIns="72000" tIns="0" rIns="72000" bIns="0" numCol="1" spcCol="1270" anchor="ctr" anchorCtr="0">
            <a:noAutofit/>
          </a:bodyPr>
          <a:lstStyle/>
          <a:p>
            <a:pPr lvl="0" algn="ctr" defTabSz="6223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</a:pPr>
            <a:r>
              <a:rPr lang="ru-RU" sz="1400" b="1" kern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В  ОКРУГЕ </a:t>
            </a:r>
            <a:br>
              <a:rPr lang="ru-RU" sz="1400" b="1" kern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</a:br>
            <a:r>
              <a:rPr lang="ru-RU" sz="1400" b="1" kern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БАЛЛОТИРОВАЛОСЬ  </a:t>
            </a:r>
            <a:br>
              <a:rPr lang="ru-RU" sz="1400" b="1" kern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</a:br>
            <a:r>
              <a:rPr lang="ru-RU" sz="1400" b="1" kern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ДВА И БОЛЕЕ КАНДИДАТА </a:t>
            </a:r>
            <a:br>
              <a:rPr lang="ru-RU" sz="1400" b="1" kern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</a:br>
            <a:r>
              <a:rPr lang="ru-RU" sz="1400" b="1" kern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В ДЕПУТАТЫ</a:t>
            </a:r>
            <a:endParaRPr lang="ru-RU" sz="1400" b="1" kern="12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Блок-схема: решение 8"/>
          <p:cNvSpPr/>
          <p:nvPr/>
        </p:nvSpPr>
        <p:spPr>
          <a:xfrm>
            <a:off x="3097975" y="5408529"/>
            <a:ext cx="1153420" cy="1153420"/>
          </a:xfrm>
          <a:prstGeom prst="flowChartDecision">
            <a:avLst/>
          </a:prstGeom>
          <a:solidFill>
            <a:srgbClr val="F2E4CA">
              <a:alpha val="90000"/>
            </a:srgbClr>
          </a:solidFill>
          <a:ln w="38100">
            <a:solidFill>
              <a:srgbClr val="D1B097">
                <a:alpha val="90000"/>
              </a:srgbClr>
            </a:solidFill>
          </a:ln>
        </p:spPr>
        <p:style>
          <a:ln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Полилиния 9"/>
          <p:cNvSpPr/>
          <p:nvPr/>
        </p:nvSpPr>
        <p:spPr>
          <a:xfrm>
            <a:off x="4371146" y="3228004"/>
            <a:ext cx="3600000" cy="2630220"/>
          </a:xfrm>
          <a:custGeom>
            <a:avLst/>
            <a:gdLst>
              <a:gd name="connsiteX0" fmla="*/ 210418 w 3504554"/>
              <a:gd name="connsiteY0" fmla="*/ 0 h 2630220"/>
              <a:gd name="connsiteX1" fmla="*/ 3294136 w 3504554"/>
              <a:gd name="connsiteY1" fmla="*/ 0 h 2630220"/>
              <a:gd name="connsiteX2" fmla="*/ 3504554 w 3504554"/>
              <a:gd name="connsiteY2" fmla="*/ 210418 h 2630220"/>
              <a:gd name="connsiteX3" fmla="*/ 3504554 w 3504554"/>
              <a:gd name="connsiteY3" fmla="*/ 2630220 h 2630220"/>
              <a:gd name="connsiteX4" fmla="*/ 3504554 w 3504554"/>
              <a:gd name="connsiteY4" fmla="*/ 2630220 h 2630220"/>
              <a:gd name="connsiteX5" fmla="*/ 0 w 3504554"/>
              <a:gd name="connsiteY5" fmla="*/ 2630220 h 2630220"/>
              <a:gd name="connsiteX6" fmla="*/ 0 w 3504554"/>
              <a:gd name="connsiteY6" fmla="*/ 2630220 h 2630220"/>
              <a:gd name="connsiteX7" fmla="*/ 0 w 3504554"/>
              <a:gd name="connsiteY7" fmla="*/ 210418 h 2630220"/>
              <a:gd name="connsiteX8" fmla="*/ 210418 w 3504554"/>
              <a:gd name="connsiteY8" fmla="*/ 0 h 2630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04554" h="2630220">
                <a:moveTo>
                  <a:pt x="210418" y="0"/>
                </a:moveTo>
                <a:lnTo>
                  <a:pt x="3294136" y="0"/>
                </a:lnTo>
                <a:cubicBezTo>
                  <a:pt x="3410347" y="0"/>
                  <a:pt x="3504554" y="94207"/>
                  <a:pt x="3504554" y="210418"/>
                </a:cubicBezTo>
                <a:lnTo>
                  <a:pt x="3504554" y="2630220"/>
                </a:lnTo>
                <a:lnTo>
                  <a:pt x="3504554" y="2630220"/>
                </a:lnTo>
                <a:lnTo>
                  <a:pt x="0" y="2630220"/>
                </a:lnTo>
                <a:lnTo>
                  <a:pt x="0" y="2630220"/>
                </a:lnTo>
                <a:lnTo>
                  <a:pt x="0" y="210418"/>
                </a:lnTo>
                <a:cubicBezTo>
                  <a:pt x="0" y="94207"/>
                  <a:pt x="94207" y="0"/>
                  <a:pt x="210418" y="0"/>
                </a:cubicBezTo>
                <a:close/>
              </a:path>
            </a:pathLst>
          </a:custGeom>
          <a:solidFill>
            <a:srgbClr val="F2E4CA">
              <a:alpha val="90000"/>
            </a:srgbClr>
          </a:solidFill>
          <a:ln w="38100">
            <a:solidFill>
              <a:srgbClr val="D1B097"/>
            </a:solidFill>
          </a:ln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1949" tIns="122589" rIns="81949" bIns="20320" numCol="1" spcCol="1270" anchor="ctr" anchorCtr="0">
            <a:noAutofit/>
          </a:bodyPr>
          <a:lstStyle/>
          <a:p>
            <a:pPr marL="171450" lvl="1" indent="-171450" algn="ctr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1600" b="1" kern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КАНДИДАТ В ДЕПУТАТЫ СЧИТАЕТСЯ ИЗБРАННЫМ, ЕСЛИ ПОЛУЧИЛ  БОЛЕЕ ПОЛОВИНЫ ГОЛОСОВ ИЗБИРАТЕЛЕЙ, ПРИНЯВШИХ УЧАСТИЕ </a:t>
            </a:r>
            <a:br>
              <a:rPr lang="ru-RU" sz="1600" b="1" kern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b="1" kern="1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В ГОЛОСОВАНИИ</a:t>
            </a:r>
            <a:endParaRPr lang="ru-RU" sz="1600" b="1" kern="1200" dirty="0"/>
          </a:p>
        </p:txBody>
      </p:sp>
      <p:sp>
        <p:nvSpPr>
          <p:cNvPr id="11" name="Полилиния 10"/>
          <p:cNvSpPr/>
          <p:nvPr/>
        </p:nvSpPr>
        <p:spPr>
          <a:xfrm>
            <a:off x="4517445" y="1317528"/>
            <a:ext cx="3600000" cy="1260000"/>
          </a:xfrm>
          <a:custGeom>
            <a:avLst/>
            <a:gdLst>
              <a:gd name="connsiteX0" fmla="*/ 0 w 3295488"/>
              <a:gd name="connsiteY0" fmla="*/ 176304 h 1057805"/>
              <a:gd name="connsiteX1" fmla="*/ 176304 w 3295488"/>
              <a:gd name="connsiteY1" fmla="*/ 0 h 1057805"/>
              <a:gd name="connsiteX2" fmla="*/ 3119184 w 3295488"/>
              <a:gd name="connsiteY2" fmla="*/ 0 h 1057805"/>
              <a:gd name="connsiteX3" fmla="*/ 3295488 w 3295488"/>
              <a:gd name="connsiteY3" fmla="*/ 176304 h 1057805"/>
              <a:gd name="connsiteX4" fmla="*/ 3295488 w 3295488"/>
              <a:gd name="connsiteY4" fmla="*/ 881501 h 1057805"/>
              <a:gd name="connsiteX5" fmla="*/ 3119184 w 3295488"/>
              <a:gd name="connsiteY5" fmla="*/ 1057805 h 1057805"/>
              <a:gd name="connsiteX6" fmla="*/ 176304 w 3295488"/>
              <a:gd name="connsiteY6" fmla="*/ 1057805 h 1057805"/>
              <a:gd name="connsiteX7" fmla="*/ 0 w 3295488"/>
              <a:gd name="connsiteY7" fmla="*/ 881501 h 1057805"/>
              <a:gd name="connsiteX8" fmla="*/ 0 w 3295488"/>
              <a:gd name="connsiteY8" fmla="*/ 176304 h 1057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95488" h="1057805">
                <a:moveTo>
                  <a:pt x="0" y="176304"/>
                </a:moveTo>
                <a:cubicBezTo>
                  <a:pt x="0" y="78934"/>
                  <a:pt x="78934" y="0"/>
                  <a:pt x="176304" y="0"/>
                </a:cubicBezTo>
                <a:lnTo>
                  <a:pt x="3119184" y="0"/>
                </a:lnTo>
                <a:cubicBezTo>
                  <a:pt x="3216554" y="0"/>
                  <a:pt x="3295488" y="78934"/>
                  <a:pt x="3295488" y="176304"/>
                </a:cubicBezTo>
                <a:lnTo>
                  <a:pt x="3295488" y="881501"/>
                </a:lnTo>
                <a:cubicBezTo>
                  <a:pt x="3295488" y="978871"/>
                  <a:pt x="3216554" y="1057805"/>
                  <a:pt x="3119184" y="1057805"/>
                </a:cubicBezTo>
                <a:lnTo>
                  <a:pt x="176304" y="1057805"/>
                </a:lnTo>
                <a:cubicBezTo>
                  <a:pt x="78934" y="1057805"/>
                  <a:pt x="0" y="978871"/>
                  <a:pt x="0" y="881501"/>
                </a:cubicBezTo>
                <a:lnTo>
                  <a:pt x="0" y="176304"/>
                </a:lnTo>
                <a:close/>
              </a:path>
            </a:pathLst>
          </a:custGeom>
          <a:ln w="381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0" vert="horz" wrap="square" lIns="72000" tIns="0" rIns="72000" bIns="0" numCol="1" spcCol="1270" anchor="ctr" anchorCtr="0">
            <a:noAutofit/>
          </a:bodyPr>
          <a:lstStyle/>
          <a:p>
            <a:pPr marL="108000" lvl="0" algn="ctr" defTabSz="6223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</a:pPr>
            <a:r>
              <a:rPr lang="ru-RU" sz="1400" b="1" kern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В ОКРУГЕ </a:t>
            </a:r>
            <a:br>
              <a:rPr lang="ru-RU" sz="1400" b="1" kern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</a:br>
            <a:r>
              <a:rPr lang="ru-RU" sz="1400" b="1" kern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БАЛЛОТИРОВАЛСЯ </a:t>
            </a:r>
            <a:br>
              <a:rPr lang="ru-RU" sz="1400" b="1" kern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</a:br>
            <a:r>
              <a:rPr lang="ru-RU" sz="1400" b="1" kern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ОДИН КАНДИДАТ </a:t>
            </a:r>
            <a:br>
              <a:rPr lang="ru-RU" sz="1400" b="1" kern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</a:br>
            <a:r>
              <a:rPr lang="ru-RU" sz="1400" b="1" kern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В ДЕПУТАТЫ</a:t>
            </a:r>
            <a:endParaRPr lang="ru-RU" sz="1400" b="1" kern="12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Ромб 11"/>
          <p:cNvSpPr/>
          <p:nvPr/>
        </p:nvSpPr>
        <p:spPr>
          <a:xfrm>
            <a:off x="6964025" y="5408529"/>
            <a:ext cx="1153420" cy="1153420"/>
          </a:xfrm>
          <a:prstGeom prst="diamond">
            <a:avLst/>
          </a:prstGeom>
          <a:solidFill>
            <a:srgbClr val="F2E4CA">
              <a:alpha val="90000"/>
            </a:srgbClr>
          </a:solidFill>
          <a:ln w="38100">
            <a:solidFill>
              <a:srgbClr val="D1B097">
                <a:alpha val="90000"/>
              </a:srgbClr>
            </a:solidFill>
          </a:ln>
        </p:spPr>
        <p:style>
          <a:ln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Стрелка вниз 5"/>
          <p:cNvSpPr/>
          <p:nvPr/>
        </p:nvSpPr>
        <p:spPr>
          <a:xfrm>
            <a:off x="1836506" y="2577528"/>
            <a:ext cx="484632" cy="540000"/>
          </a:xfrm>
          <a:prstGeom prst="downArrow">
            <a:avLst/>
          </a:prstGeom>
          <a:ln w="381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5928830" y="2577528"/>
            <a:ext cx="484632" cy="540000"/>
          </a:xfrm>
          <a:prstGeom prst="downArrow">
            <a:avLst/>
          </a:prstGeom>
          <a:ln w="381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 w="38100"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34963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0"/>
            <a:ext cx="8136000" cy="792000"/>
          </a:xfrm>
          <a:solidFill>
            <a:srgbClr val="F2E4CA"/>
          </a:solidFill>
          <a:extLst/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ru-RU" sz="2800" b="1" kern="0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Основания для признания выборов недействительными</a:t>
            </a:r>
          </a:p>
        </p:txBody>
      </p:sp>
      <p:grpSp>
        <p:nvGrpSpPr>
          <p:cNvPr id="35843" name="Group 41"/>
          <p:cNvGrpSpPr>
            <a:grpSpLocks/>
          </p:cNvGrpSpPr>
          <p:nvPr/>
        </p:nvGrpSpPr>
        <p:grpSpPr bwMode="auto">
          <a:xfrm>
            <a:off x="300220" y="4431555"/>
            <a:ext cx="7451726" cy="1068388"/>
            <a:chOff x="612" y="1162"/>
            <a:chExt cx="4694" cy="673"/>
          </a:xfrm>
        </p:grpSpPr>
        <p:sp>
          <p:nvSpPr>
            <p:cNvPr id="2" name="Line 97"/>
            <p:cNvSpPr>
              <a:spLocks noChangeShapeType="1"/>
            </p:cNvSpPr>
            <p:nvPr/>
          </p:nvSpPr>
          <p:spPr bwMode="auto">
            <a:xfrm>
              <a:off x="1789" y="1398"/>
              <a:ext cx="1703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headEnd type="oval" w="med" len="med"/>
              <a:tailEnd type="triangl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" name="AutoShape 73"/>
            <p:cNvSpPr>
              <a:spLocks noChangeArrowheads="1"/>
            </p:cNvSpPr>
            <p:nvPr/>
          </p:nvSpPr>
          <p:spPr bwMode="auto">
            <a:xfrm>
              <a:off x="612" y="1162"/>
              <a:ext cx="1134" cy="544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endParaRPr lang="ru-RU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35860" name="Text Box 75"/>
            <p:cNvSpPr txBox="1">
              <a:spLocks noChangeArrowheads="1"/>
            </p:cNvSpPr>
            <p:nvPr/>
          </p:nvSpPr>
          <p:spPr bwMode="auto">
            <a:xfrm>
              <a:off x="697" y="1250"/>
              <a:ext cx="998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600" b="1" dirty="0" smtClean="0">
                  <a:solidFill>
                    <a:schemeClr val="accent3">
                      <a:lumMod val="75000"/>
                    </a:schemeClr>
                  </a:solidFill>
                </a:rPr>
                <a:t>жалоба кандидата</a:t>
              </a:r>
              <a:endParaRPr lang="ru-RU" sz="1600" b="1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4" name="AutoShape 73"/>
            <p:cNvSpPr>
              <a:spLocks noChangeArrowheads="1"/>
            </p:cNvSpPr>
            <p:nvPr/>
          </p:nvSpPr>
          <p:spPr bwMode="auto">
            <a:xfrm>
              <a:off x="3492" y="1162"/>
              <a:ext cx="1814" cy="544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endParaRPr lang="ru-RU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35862" name="Text Box 75"/>
            <p:cNvSpPr txBox="1">
              <a:spLocks noChangeArrowheads="1"/>
            </p:cNvSpPr>
            <p:nvPr/>
          </p:nvSpPr>
          <p:spPr bwMode="auto">
            <a:xfrm>
              <a:off x="3537" y="1214"/>
              <a:ext cx="1769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600" b="1" dirty="0" smtClean="0">
                  <a:solidFill>
                    <a:schemeClr val="accent3">
                      <a:lumMod val="75000"/>
                    </a:schemeClr>
                  </a:solidFill>
                </a:rPr>
                <a:t>территориальная, окружная </a:t>
              </a:r>
              <a:r>
                <a:rPr lang="ru-RU" sz="1600" b="1" dirty="0">
                  <a:solidFill>
                    <a:schemeClr val="accent3">
                      <a:lumMod val="75000"/>
                    </a:schemeClr>
                  </a:solidFill>
                </a:rPr>
                <a:t>комиссия</a:t>
              </a:r>
            </a:p>
          </p:txBody>
        </p:sp>
        <p:sp>
          <p:nvSpPr>
            <p:cNvPr id="35863" name="Text Box 75"/>
            <p:cNvSpPr txBox="1">
              <a:spLocks noChangeArrowheads="1"/>
            </p:cNvSpPr>
            <p:nvPr/>
          </p:nvSpPr>
          <p:spPr bwMode="auto">
            <a:xfrm>
              <a:off x="1772" y="1505"/>
              <a:ext cx="1655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400" dirty="0">
                  <a:solidFill>
                    <a:srgbClr val="002060"/>
                  </a:solidFill>
                </a:rPr>
                <a:t>не позднее чем на третий день после выборов</a:t>
              </a:r>
            </a:p>
          </p:txBody>
        </p:sp>
      </p:grpSp>
      <p:grpSp>
        <p:nvGrpSpPr>
          <p:cNvPr id="35844" name="Group 42"/>
          <p:cNvGrpSpPr>
            <a:grpSpLocks/>
          </p:cNvGrpSpPr>
          <p:nvPr/>
        </p:nvGrpSpPr>
        <p:grpSpPr bwMode="auto">
          <a:xfrm>
            <a:off x="285932" y="5564237"/>
            <a:ext cx="7396166" cy="1157288"/>
            <a:chOff x="635" y="2103"/>
            <a:chExt cx="4659" cy="729"/>
          </a:xfrm>
        </p:grpSpPr>
        <p:sp>
          <p:nvSpPr>
            <p:cNvPr id="5" name="Line 97"/>
            <p:cNvSpPr>
              <a:spLocks noChangeShapeType="1"/>
            </p:cNvSpPr>
            <p:nvPr/>
          </p:nvSpPr>
          <p:spPr bwMode="auto">
            <a:xfrm>
              <a:off x="2086" y="2412"/>
              <a:ext cx="1364" cy="12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headEnd type="oval" w="med" len="med"/>
              <a:tailEnd type="triangl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6" name="AutoShape 73"/>
            <p:cNvSpPr>
              <a:spLocks noChangeArrowheads="1"/>
            </p:cNvSpPr>
            <p:nvPr/>
          </p:nvSpPr>
          <p:spPr bwMode="auto">
            <a:xfrm>
              <a:off x="635" y="2106"/>
              <a:ext cx="1451" cy="726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endParaRPr lang="ru-RU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35854" name="Text Box 75"/>
            <p:cNvSpPr txBox="1">
              <a:spLocks noChangeArrowheads="1"/>
            </p:cNvSpPr>
            <p:nvPr/>
          </p:nvSpPr>
          <p:spPr bwMode="auto">
            <a:xfrm>
              <a:off x="644" y="2141"/>
              <a:ext cx="1293" cy="6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600" b="1" dirty="0">
                  <a:solidFill>
                    <a:schemeClr val="accent3">
                      <a:lumMod val="75000"/>
                    </a:schemeClr>
                  </a:solidFill>
                </a:rPr>
                <a:t>решение </a:t>
              </a:r>
              <a:r>
                <a:rPr lang="ru-RU" sz="1600" b="1" spc="-30" dirty="0" smtClean="0">
                  <a:solidFill>
                    <a:schemeClr val="accent3">
                      <a:lumMod val="75000"/>
                    </a:schemeClr>
                  </a:solidFill>
                </a:rPr>
                <a:t>территориальной</a:t>
              </a:r>
              <a:r>
                <a:rPr lang="ru-RU" sz="1600" b="1" dirty="0" smtClean="0">
                  <a:solidFill>
                    <a:schemeClr val="accent3">
                      <a:lumMod val="75000"/>
                    </a:schemeClr>
                  </a:solidFill>
                </a:rPr>
                <a:t>, окружной </a:t>
              </a:r>
              <a:r>
                <a:rPr lang="ru-RU" sz="1600" b="1" dirty="0">
                  <a:solidFill>
                    <a:schemeClr val="accent3">
                      <a:lumMod val="75000"/>
                    </a:schemeClr>
                  </a:solidFill>
                </a:rPr>
                <a:t>комиссии</a:t>
              </a:r>
            </a:p>
          </p:txBody>
        </p:sp>
        <p:sp>
          <p:nvSpPr>
            <p:cNvPr id="7" name="AutoShape 73"/>
            <p:cNvSpPr>
              <a:spLocks noChangeArrowheads="1"/>
            </p:cNvSpPr>
            <p:nvPr/>
          </p:nvSpPr>
          <p:spPr bwMode="auto">
            <a:xfrm>
              <a:off x="3450" y="2103"/>
              <a:ext cx="1814" cy="680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endParaRPr lang="ru-RU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35856" name="Text Box 75"/>
            <p:cNvSpPr txBox="1">
              <a:spLocks noChangeArrowheads="1"/>
            </p:cNvSpPr>
            <p:nvPr/>
          </p:nvSpPr>
          <p:spPr bwMode="auto">
            <a:xfrm>
              <a:off x="3525" y="2151"/>
              <a:ext cx="1769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600" b="1" dirty="0" smtClean="0">
                  <a:solidFill>
                    <a:schemeClr val="accent3">
                      <a:lumMod val="75000"/>
                    </a:schemeClr>
                  </a:solidFill>
                </a:rPr>
                <a:t>вышестоящая территориальная </a:t>
              </a:r>
              <a:r>
                <a:rPr lang="ru-RU" sz="1600" b="1" dirty="0">
                  <a:solidFill>
                    <a:schemeClr val="accent3">
                      <a:lumMod val="75000"/>
                    </a:schemeClr>
                  </a:solidFill>
                </a:rPr>
                <a:t>комиссия</a:t>
              </a:r>
            </a:p>
          </p:txBody>
        </p:sp>
        <p:sp>
          <p:nvSpPr>
            <p:cNvPr id="35857" name="Text Box 75"/>
            <p:cNvSpPr txBox="1">
              <a:spLocks noChangeArrowheads="1"/>
            </p:cNvSpPr>
            <p:nvPr/>
          </p:nvSpPr>
          <p:spPr bwMode="auto">
            <a:xfrm>
              <a:off x="1797" y="2481"/>
              <a:ext cx="171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sz="1400" dirty="0">
                  <a:solidFill>
                    <a:srgbClr val="002060"/>
                  </a:solidFill>
                </a:rPr>
                <a:t>в трехдневный срок</a:t>
              </a:r>
              <a:br>
                <a:rPr lang="ru-RU" sz="1400" dirty="0">
                  <a:solidFill>
                    <a:srgbClr val="002060"/>
                  </a:solidFill>
                </a:rPr>
              </a:br>
              <a:r>
                <a:rPr lang="ru-RU" sz="1400" dirty="0">
                  <a:solidFill>
                    <a:srgbClr val="002060"/>
                  </a:solidFill>
                </a:rPr>
                <a:t>со дня его принятия</a:t>
              </a:r>
            </a:p>
          </p:txBody>
        </p:sp>
      </p:grp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331566216"/>
              </p:ext>
            </p:extLst>
          </p:nvPr>
        </p:nvGraphicFramePr>
        <p:xfrm>
          <a:off x="188911" y="846300"/>
          <a:ext cx="7776000" cy="320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Скругленный прямоугольник 9"/>
          <p:cNvSpPr/>
          <p:nvPr/>
        </p:nvSpPr>
        <p:spPr>
          <a:xfrm>
            <a:off x="2730141" y="2434650"/>
            <a:ext cx="3168000" cy="540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повлияли на итоги выборов</a:t>
            </a:r>
            <a:endParaRPr lang="ru-RU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3868977" y="2974650"/>
            <a:ext cx="468000" cy="252000"/>
          </a:xfrm>
          <a:prstGeom prst="downArrow">
            <a:avLst>
              <a:gd name="adj1" fmla="val 53931"/>
              <a:gd name="adj2" fmla="val 5000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0"/>
            <a:ext cx="8136000" cy="648000"/>
          </a:xfrm>
          <a:solidFill>
            <a:srgbClr val="F2E4CA"/>
          </a:solidFill>
          <a:extLst/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ru-RU" sz="3000" kern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повторный подсчет голосов</a:t>
            </a:r>
            <a:endParaRPr lang="ru-RU" sz="3000" b="1" kern="0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6" name="Схема 15"/>
          <p:cNvGraphicFramePr/>
          <p:nvPr>
            <p:extLst>
              <p:ext uri="{D42A27DB-BD31-4B8C-83A1-F6EECF244321}">
                <p14:modId xmlns:p14="http://schemas.microsoft.com/office/powerpoint/2010/main" val="4216659433"/>
              </p:ext>
            </p:extLst>
          </p:nvPr>
        </p:nvGraphicFramePr>
        <p:xfrm>
          <a:off x="219075" y="704087"/>
          <a:ext cx="7920000" cy="237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" name="Группа 1"/>
          <p:cNvGrpSpPr/>
          <p:nvPr/>
        </p:nvGrpSpPr>
        <p:grpSpPr>
          <a:xfrm>
            <a:off x="104775" y="3238669"/>
            <a:ext cx="7919999" cy="3620762"/>
            <a:chOff x="104775" y="3238669"/>
            <a:chExt cx="7919999" cy="3620762"/>
          </a:xfrm>
        </p:grpSpPr>
        <p:sp>
          <p:nvSpPr>
            <p:cNvPr id="3" name="Полилиния 2"/>
            <p:cNvSpPr/>
            <p:nvPr/>
          </p:nvSpPr>
          <p:spPr>
            <a:xfrm>
              <a:off x="104775" y="3238669"/>
              <a:ext cx="6732000" cy="1366326"/>
            </a:xfrm>
            <a:custGeom>
              <a:avLst/>
              <a:gdLst>
                <a:gd name="connsiteX0" fmla="*/ 0 w 6732000"/>
                <a:gd name="connsiteY0" fmla="*/ 136633 h 1366326"/>
                <a:gd name="connsiteX1" fmla="*/ 136633 w 6732000"/>
                <a:gd name="connsiteY1" fmla="*/ 0 h 1366326"/>
                <a:gd name="connsiteX2" fmla="*/ 6595367 w 6732000"/>
                <a:gd name="connsiteY2" fmla="*/ 0 h 1366326"/>
                <a:gd name="connsiteX3" fmla="*/ 6732000 w 6732000"/>
                <a:gd name="connsiteY3" fmla="*/ 136633 h 1366326"/>
                <a:gd name="connsiteX4" fmla="*/ 6732000 w 6732000"/>
                <a:gd name="connsiteY4" fmla="*/ 1229693 h 1366326"/>
                <a:gd name="connsiteX5" fmla="*/ 6595367 w 6732000"/>
                <a:gd name="connsiteY5" fmla="*/ 1366326 h 1366326"/>
                <a:gd name="connsiteX6" fmla="*/ 136633 w 6732000"/>
                <a:gd name="connsiteY6" fmla="*/ 1366326 h 1366326"/>
                <a:gd name="connsiteX7" fmla="*/ 0 w 6732000"/>
                <a:gd name="connsiteY7" fmla="*/ 1229693 h 1366326"/>
                <a:gd name="connsiteX8" fmla="*/ 0 w 6732000"/>
                <a:gd name="connsiteY8" fmla="*/ 136633 h 1366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732000" h="1366326">
                  <a:moveTo>
                    <a:pt x="0" y="136633"/>
                  </a:moveTo>
                  <a:cubicBezTo>
                    <a:pt x="0" y="61173"/>
                    <a:pt x="61173" y="0"/>
                    <a:pt x="136633" y="0"/>
                  </a:cubicBezTo>
                  <a:lnTo>
                    <a:pt x="6595367" y="0"/>
                  </a:lnTo>
                  <a:cubicBezTo>
                    <a:pt x="6670827" y="0"/>
                    <a:pt x="6732000" y="61173"/>
                    <a:pt x="6732000" y="136633"/>
                  </a:cubicBezTo>
                  <a:lnTo>
                    <a:pt x="6732000" y="1229693"/>
                  </a:lnTo>
                  <a:cubicBezTo>
                    <a:pt x="6732000" y="1305153"/>
                    <a:pt x="6670827" y="1366326"/>
                    <a:pt x="6595367" y="1366326"/>
                  </a:cubicBezTo>
                  <a:lnTo>
                    <a:pt x="136633" y="1366326"/>
                  </a:lnTo>
                  <a:cubicBezTo>
                    <a:pt x="61173" y="1366326"/>
                    <a:pt x="0" y="1305153"/>
                    <a:pt x="0" y="1229693"/>
                  </a:cubicBezTo>
                  <a:lnTo>
                    <a:pt x="0" y="136633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93358" tIns="93358" rIns="1151413" bIns="93358" numCol="1" spcCol="1270" anchor="ctr" anchorCtr="0">
              <a:noAutofit/>
            </a:bodyPr>
            <a:lstStyle/>
            <a:p>
              <a:pPr lvl="0" algn="l" defTabSz="6223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1400" b="1" kern="1200" cap="all" spc="0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Arial" pitchFamily="34" charset="0"/>
                  <a:cs typeface="Arial" pitchFamily="34" charset="0"/>
                </a:rPr>
                <a:t>Инициируют:  </a:t>
              </a:r>
            </a:p>
            <a:p>
              <a:pPr lvl="0" indent="720000" algn="just" defTabSz="6223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1200" b="1" kern="1200" cap="all" spc="0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Arial" pitchFamily="34" charset="0"/>
                  <a:cs typeface="Arial" pitchFamily="34" charset="0"/>
                </a:rPr>
                <a:t>кандидат в депутаты</a:t>
              </a:r>
              <a:r>
                <a:rPr lang="ru-RU" sz="1400" kern="1200" dirty="0" smtClean="0">
                  <a:latin typeface="Arial" pitchFamily="34" charset="0"/>
                  <a:cs typeface="Arial" pitchFamily="34" charset="0"/>
                </a:rPr>
                <a:t>, подав об этом заявление </a:t>
              </a:r>
              <a:br>
                <a:rPr lang="ru-RU" sz="1400" kern="1200" dirty="0" smtClean="0">
                  <a:latin typeface="Arial" pitchFamily="34" charset="0"/>
                  <a:cs typeface="Arial" pitchFamily="34" charset="0"/>
                </a:rPr>
              </a:br>
              <a:r>
                <a:rPr lang="ru-RU" sz="1400" kern="1200" dirty="0" smtClean="0">
                  <a:latin typeface="Arial" pitchFamily="34" charset="0"/>
                  <a:cs typeface="Arial" pitchFamily="34" charset="0"/>
                </a:rPr>
                <a:t>в вышестоящую </a:t>
              </a:r>
              <a:r>
                <a:rPr lang="ru-RU" sz="1400" kern="1200" smtClean="0">
                  <a:latin typeface="Arial" pitchFamily="34" charset="0"/>
                  <a:cs typeface="Arial" pitchFamily="34" charset="0"/>
                </a:rPr>
                <a:t>территориальную комиссию не </a:t>
              </a:r>
              <a:r>
                <a:rPr lang="ru-RU" sz="1400" kern="1200" dirty="0" smtClean="0">
                  <a:latin typeface="Arial" pitchFamily="34" charset="0"/>
                  <a:cs typeface="Arial" pitchFamily="34" charset="0"/>
                </a:rPr>
                <a:t>позднее чем на третий день после выборов;</a:t>
              </a:r>
            </a:p>
            <a:p>
              <a:pPr lvl="0" indent="720000" algn="just" defTabSz="6223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1200" b="1" kern="1200" cap="all" spc="0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Arial" pitchFamily="34" charset="0"/>
                  <a:cs typeface="Arial" pitchFamily="34" charset="0"/>
                </a:rPr>
                <a:t>вышестоящая территориальная </a:t>
              </a:r>
              <a:r>
                <a:rPr lang="ru-RU" sz="1400" kern="1200" dirty="0" smtClean="0">
                  <a:latin typeface="Arial" pitchFamily="34" charset="0"/>
                  <a:cs typeface="Arial" pitchFamily="34" charset="0"/>
                </a:rPr>
                <a:t>комиссия</a:t>
              </a:r>
            </a:p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kern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" name="Полилиния 3"/>
            <p:cNvSpPr/>
            <p:nvPr/>
          </p:nvSpPr>
          <p:spPr>
            <a:xfrm>
              <a:off x="727318" y="4763305"/>
              <a:ext cx="6732000" cy="683997"/>
            </a:xfrm>
            <a:custGeom>
              <a:avLst/>
              <a:gdLst>
                <a:gd name="connsiteX0" fmla="*/ 0 w 6732000"/>
                <a:gd name="connsiteY0" fmla="*/ 68400 h 683997"/>
                <a:gd name="connsiteX1" fmla="*/ 68400 w 6732000"/>
                <a:gd name="connsiteY1" fmla="*/ 0 h 683997"/>
                <a:gd name="connsiteX2" fmla="*/ 6663600 w 6732000"/>
                <a:gd name="connsiteY2" fmla="*/ 0 h 683997"/>
                <a:gd name="connsiteX3" fmla="*/ 6732000 w 6732000"/>
                <a:gd name="connsiteY3" fmla="*/ 68400 h 683997"/>
                <a:gd name="connsiteX4" fmla="*/ 6732000 w 6732000"/>
                <a:gd name="connsiteY4" fmla="*/ 615597 h 683997"/>
                <a:gd name="connsiteX5" fmla="*/ 6663600 w 6732000"/>
                <a:gd name="connsiteY5" fmla="*/ 683997 h 683997"/>
                <a:gd name="connsiteX6" fmla="*/ 68400 w 6732000"/>
                <a:gd name="connsiteY6" fmla="*/ 683997 h 683997"/>
                <a:gd name="connsiteX7" fmla="*/ 0 w 6732000"/>
                <a:gd name="connsiteY7" fmla="*/ 615597 h 683997"/>
                <a:gd name="connsiteX8" fmla="*/ 0 w 6732000"/>
                <a:gd name="connsiteY8" fmla="*/ 68400 h 683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732000" h="683997">
                  <a:moveTo>
                    <a:pt x="0" y="68400"/>
                  </a:moveTo>
                  <a:cubicBezTo>
                    <a:pt x="0" y="30624"/>
                    <a:pt x="30624" y="0"/>
                    <a:pt x="68400" y="0"/>
                  </a:cubicBezTo>
                  <a:lnTo>
                    <a:pt x="6663600" y="0"/>
                  </a:lnTo>
                  <a:cubicBezTo>
                    <a:pt x="6701376" y="0"/>
                    <a:pt x="6732000" y="30624"/>
                    <a:pt x="6732000" y="68400"/>
                  </a:cubicBezTo>
                  <a:lnTo>
                    <a:pt x="6732000" y="615597"/>
                  </a:lnTo>
                  <a:cubicBezTo>
                    <a:pt x="6732000" y="653373"/>
                    <a:pt x="6701376" y="683997"/>
                    <a:pt x="6663600" y="683997"/>
                  </a:cubicBezTo>
                  <a:lnTo>
                    <a:pt x="68400" y="683997"/>
                  </a:lnTo>
                  <a:cubicBezTo>
                    <a:pt x="30624" y="683997"/>
                    <a:pt x="0" y="653373"/>
                    <a:pt x="0" y="615597"/>
                  </a:cubicBezTo>
                  <a:lnTo>
                    <a:pt x="0" y="68400"/>
                  </a:lnTo>
                  <a:close/>
                </a:path>
              </a:pathLst>
            </a:cu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73374" tIns="73374" rIns="1341294" bIns="73374" numCol="1" spcCol="1270" anchor="ctr" anchorCtr="0">
              <a:noAutofit/>
            </a:bodyPr>
            <a:lstStyle/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kern="1200" cap="all" spc="0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Arial" pitchFamily="34" charset="0"/>
                  <a:cs typeface="Arial" pitchFamily="34" charset="0"/>
                </a:rPr>
                <a:t>Принимает решение:</a:t>
              </a:r>
            </a:p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smtClean="0">
                  <a:latin typeface="Arial" pitchFamily="34" charset="0"/>
                  <a:cs typeface="Arial" pitchFamily="34" charset="0"/>
                </a:rPr>
                <a:t>вышестоящая территориальная комиссия</a:t>
              </a:r>
              <a:endParaRPr lang="ru-RU" sz="1400" kern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" name="Полилиния 4"/>
            <p:cNvSpPr/>
            <p:nvPr/>
          </p:nvSpPr>
          <p:spPr>
            <a:xfrm>
              <a:off x="1292774" y="5822631"/>
              <a:ext cx="6732000" cy="1036800"/>
            </a:xfrm>
            <a:custGeom>
              <a:avLst/>
              <a:gdLst>
                <a:gd name="connsiteX0" fmla="*/ 0 w 6732000"/>
                <a:gd name="connsiteY0" fmla="*/ 103680 h 1036800"/>
                <a:gd name="connsiteX1" fmla="*/ 103680 w 6732000"/>
                <a:gd name="connsiteY1" fmla="*/ 0 h 1036800"/>
                <a:gd name="connsiteX2" fmla="*/ 6628320 w 6732000"/>
                <a:gd name="connsiteY2" fmla="*/ 0 h 1036800"/>
                <a:gd name="connsiteX3" fmla="*/ 6732000 w 6732000"/>
                <a:gd name="connsiteY3" fmla="*/ 103680 h 1036800"/>
                <a:gd name="connsiteX4" fmla="*/ 6732000 w 6732000"/>
                <a:gd name="connsiteY4" fmla="*/ 933120 h 1036800"/>
                <a:gd name="connsiteX5" fmla="*/ 6628320 w 6732000"/>
                <a:gd name="connsiteY5" fmla="*/ 1036800 h 1036800"/>
                <a:gd name="connsiteX6" fmla="*/ 103680 w 6732000"/>
                <a:gd name="connsiteY6" fmla="*/ 1036800 h 1036800"/>
                <a:gd name="connsiteX7" fmla="*/ 0 w 6732000"/>
                <a:gd name="connsiteY7" fmla="*/ 933120 h 1036800"/>
                <a:gd name="connsiteX8" fmla="*/ 0 w 6732000"/>
                <a:gd name="connsiteY8" fmla="*/ 103680 h 1036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732000" h="1036800">
                  <a:moveTo>
                    <a:pt x="0" y="103680"/>
                  </a:moveTo>
                  <a:cubicBezTo>
                    <a:pt x="0" y="46419"/>
                    <a:pt x="46419" y="0"/>
                    <a:pt x="103680" y="0"/>
                  </a:cubicBezTo>
                  <a:lnTo>
                    <a:pt x="6628320" y="0"/>
                  </a:lnTo>
                  <a:cubicBezTo>
                    <a:pt x="6685581" y="0"/>
                    <a:pt x="6732000" y="46419"/>
                    <a:pt x="6732000" y="103680"/>
                  </a:cubicBezTo>
                  <a:lnTo>
                    <a:pt x="6732000" y="933120"/>
                  </a:lnTo>
                  <a:cubicBezTo>
                    <a:pt x="6732000" y="990381"/>
                    <a:pt x="6685581" y="1036800"/>
                    <a:pt x="6628320" y="1036800"/>
                  </a:cubicBezTo>
                  <a:lnTo>
                    <a:pt x="103680" y="1036800"/>
                  </a:lnTo>
                  <a:cubicBezTo>
                    <a:pt x="46419" y="1036800"/>
                    <a:pt x="0" y="990381"/>
                    <a:pt x="0" y="933120"/>
                  </a:cubicBezTo>
                  <a:lnTo>
                    <a:pt x="0" y="103680"/>
                  </a:lnTo>
                  <a:close/>
                </a:path>
              </a:pathLst>
            </a:cu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83707" tIns="83707" rIns="1351627" bIns="83707" numCol="1" spcCol="1270" anchor="ctr" anchorCtr="0">
              <a:noAutofit/>
            </a:bodyPr>
            <a:lstStyle/>
            <a:p>
              <a:pPr lvl="0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kern="1200" cap="all" spc="0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Arial" pitchFamily="34" charset="0"/>
                  <a:cs typeface="Arial" pitchFamily="34" charset="0"/>
                </a:rPr>
                <a:t>Проводит:</a:t>
              </a:r>
              <a:r>
                <a:rPr lang="ru-RU" sz="1400" kern="1200" dirty="0" smtClean="0">
                  <a:latin typeface="Arial" pitchFamily="34" charset="0"/>
                  <a:cs typeface="Arial" pitchFamily="34" charset="0"/>
                </a:rPr>
                <a:t> территориальная, окружная комиссия </a:t>
              </a:r>
              <a:br>
                <a:rPr lang="ru-RU" sz="1400" kern="1200" dirty="0" smtClean="0">
                  <a:latin typeface="Arial" pitchFamily="34" charset="0"/>
                  <a:cs typeface="Arial" pitchFamily="34" charset="0"/>
                </a:rPr>
              </a:br>
              <a:r>
                <a:rPr lang="ru-RU" sz="1400" kern="1200" dirty="0" smtClean="0">
                  <a:latin typeface="Arial" pitchFamily="34" charset="0"/>
                  <a:cs typeface="Arial" pitchFamily="34" charset="0"/>
                </a:rPr>
                <a:t>в присутствии члена (членов) вышестоящей территориальной комиссии, а при необходимости – и участковых комиссий </a:t>
              </a:r>
              <a:endParaRPr lang="ru-RU" sz="1400" kern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Полилиния 5"/>
            <p:cNvSpPr/>
            <p:nvPr/>
          </p:nvSpPr>
          <p:spPr>
            <a:xfrm>
              <a:off x="6162855" y="4565305"/>
              <a:ext cx="673920" cy="396000"/>
            </a:xfrm>
            <a:custGeom>
              <a:avLst/>
              <a:gdLst>
                <a:gd name="connsiteX0" fmla="*/ 0 w 673920"/>
                <a:gd name="connsiteY0" fmla="*/ 370656 h 673920"/>
                <a:gd name="connsiteX1" fmla="*/ 151632 w 673920"/>
                <a:gd name="connsiteY1" fmla="*/ 370656 h 673920"/>
                <a:gd name="connsiteX2" fmla="*/ 151632 w 673920"/>
                <a:gd name="connsiteY2" fmla="*/ 0 h 673920"/>
                <a:gd name="connsiteX3" fmla="*/ 522288 w 673920"/>
                <a:gd name="connsiteY3" fmla="*/ 0 h 673920"/>
                <a:gd name="connsiteX4" fmla="*/ 522288 w 673920"/>
                <a:gd name="connsiteY4" fmla="*/ 370656 h 673920"/>
                <a:gd name="connsiteX5" fmla="*/ 673920 w 673920"/>
                <a:gd name="connsiteY5" fmla="*/ 370656 h 673920"/>
                <a:gd name="connsiteX6" fmla="*/ 336960 w 673920"/>
                <a:gd name="connsiteY6" fmla="*/ 673920 h 673920"/>
                <a:gd name="connsiteX7" fmla="*/ 0 w 673920"/>
                <a:gd name="connsiteY7" fmla="*/ 370656 h 673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73920" h="673920">
                  <a:moveTo>
                    <a:pt x="0" y="370656"/>
                  </a:moveTo>
                  <a:lnTo>
                    <a:pt x="151632" y="370656"/>
                  </a:lnTo>
                  <a:lnTo>
                    <a:pt x="151632" y="0"/>
                  </a:lnTo>
                  <a:lnTo>
                    <a:pt x="522288" y="0"/>
                  </a:lnTo>
                  <a:lnTo>
                    <a:pt x="522288" y="370656"/>
                  </a:lnTo>
                  <a:lnTo>
                    <a:pt x="673920" y="370656"/>
                  </a:lnTo>
                  <a:lnTo>
                    <a:pt x="336960" y="673920"/>
                  </a:lnTo>
                  <a:lnTo>
                    <a:pt x="0" y="370656"/>
                  </a:lnTo>
                  <a:close/>
                </a:path>
              </a:pathLst>
            </a:custGeom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2272" tIns="40640" rIns="192272" bIns="207435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200" kern="1200"/>
            </a:p>
          </p:txBody>
        </p:sp>
        <p:sp>
          <p:nvSpPr>
            <p:cNvPr id="7" name="Полилиния 6"/>
            <p:cNvSpPr/>
            <p:nvPr/>
          </p:nvSpPr>
          <p:spPr>
            <a:xfrm>
              <a:off x="6836775" y="5454961"/>
              <a:ext cx="673920" cy="432000"/>
            </a:xfrm>
            <a:custGeom>
              <a:avLst/>
              <a:gdLst>
                <a:gd name="connsiteX0" fmla="*/ 0 w 673920"/>
                <a:gd name="connsiteY0" fmla="*/ 370656 h 673920"/>
                <a:gd name="connsiteX1" fmla="*/ 151632 w 673920"/>
                <a:gd name="connsiteY1" fmla="*/ 370656 h 673920"/>
                <a:gd name="connsiteX2" fmla="*/ 151632 w 673920"/>
                <a:gd name="connsiteY2" fmla="*/ 0 h 673920"/>
                <a:gd name="connsiteX3" fmla="*/ 522288 w 673920"/>
                <a:gd name="connsiteY3" fmla="*/ 0 h 673920"/>
                <a:gd name="connsiteX4" fmla="*/ 522288 w 673920"/>
                <a:gd name="connsiteY4" fmla="*/ 370656 h 673920"/>
                <a:gd name="connsiteX5" fmla="*/ 673920 w 673920"/>
                <a:gd name="connsiteY5" fmla="*/ 370656 h 673920"/>
                <a:gd name="connsiteX6" fmla="*/ 336960 w 673920"/>
                <a:gd name="connsiteY6" fmla="*/ 673920 h 673920"/>
                <a:gd name="connsiteX7" fmla="*/ 0 w 673920"/>
                <a:gd name="connsiteY7" fmla="*/ 370656 h 673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73920" h="673920">
                  <a:moveTo>
                    <a:pt x="0" y="370656"/>
                  </a:moveTo>
                  <a:lnTo>
                    <a:pt x="151632" y="370656"/>
                  </a:lnTo>
                  <a:lnTo>
                    <a:pt x="151632" y="0"/>
                  </a:lnTo>
                  <a:lnTo>
                    <a:pt x="522288" y="0"/>
                  </a:lnTo>
                  <a:lnTo>
                    <a:pt x="522288" y="370656"/>
                  </a:lnTo>
                  <a:lnTo>
                    <a:pt x="673920" y="370656"/>
                  </a:lnTo>
                  <a:lnTo>
                    <a:pt x="336960" y="673920"/>
                  </a:lnTo>
                  <a:lnTo>
                    <a:pt x="0" y="370656"/>
                  </a:lnTo>
                  <a:close/>
                </a:path>
              </a:pathLst>
            </a:custGeom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2272" tIns="40640" rIns="192272" bIns="207435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200" kern="12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50" y="0"/>
            <a:ext cx="8136000" cy="612000"/>
          </a:xfrm>
          <a:solidFill>
            <a:srgbClr val="F2E4CA"/>
          </a:solidFill>
        </p:spPr>
        <p:txBody>
          <a:bodyPr anchor="ctr">
            <a:normAutofit/>
          </a:bodyPr>
          <a:lstStyle/>
          <a:p>
            <a:pPr algn="ctr"/>
            <a:r>
              <a:rPr lang="ru-RU" sz="2400" dirty="0">
                <a:ln w="10541" cmpd="sng">
                  <a:solidFill>
                    <a:srgbClr val="7A7A7A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7A7A7A">
                        <a:tint val="40000"/>
                        <a:satMod val="250000"/>
                      </a:srgbClr>
                    </a:gs>
                    <a:gs pos="9000">
                      <a:srgbClr val="7A7A7A">
                        <a:tint val="52000"/>
                        <a:satMod val="300000"/>
                      </a:srgbClr>
                    </a:gs>
                    <a:gs pos="50000">
                      <a:srgbClr val="7A7A7A">
                        <a:shade val="20000"/>
                        <a:satMod val="300000"/>
                      </a:srgbClr>
                    </a:gs>
                    <a:gs pos="79000">
                      <a:srgbClr val="7A7A7A">
                        <a:tint val="52000"/>
                        <a:satMod val="300000"/>
                      </a:srgbClr>
                    </a:gs>
                    <a:gs pos="100000">
                      <a:srgbClr val="7A7A7A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информирование </a:t>
            </a:r>
            <a:r>
              <a:rPr lang="ru-RU" sz="2400" dirty="0" smtClean="0">
                <a:ln w="10541" cmpd="sng">
                  <a:solidFill>
                    <a:srgbClr val="7A7A7A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7A7A7A">
                        <a:tint val="40000"/>
                        <a:satMod val="250000"/>
                      </a:srgbClr>
                    </a:gs>
                    <a:gs pos="9000">
                      <a:srgbClr val="7A7A7A">
                        <a:tint val="52000"/>
                        <a:satMod val="300000"/>
                      </a:srgbClr>
                    </a:gs>
                    <a:gs pos="50000">
                      <a:srgbClr val="7A7A7A">
                        <a:shade val="20000"/>
                        <a:satMod val="300000"/>
                      </a:srgbClr>
                    </a:gs>
                    <a:gs pos="79000">
                      <a:srgbClr val="7A7A7A">
                        <a:tint val="52000"/>
                        <a:satMod val="300000"/>
                      </a:srgbClr>
                    </a:gs>
                    <a:gs pos="100000">
                      <a:srgbClr val="7A7A7A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об итогах </a:t>
            </a:r>
            <a:r>
              <a:rPr lang="ru-RU" sz="2400" dirty="0">
                <a:ln w="10541" cmpd="sng">
                  <a:solidFill>
                    <a:srgbClr val="7A7A7A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7A7A7A">
                        <a:tint val="40000"/>
                        <a:satMod val="250000"/>
                      </a:srgbClr>
                    </a:gs>
                    <a:gs pos="9000">
                      <a:srgbClr val="7A7A7A">
                        <a:tint val="52000"/>
                        <a:satMod val="300000"/>
                      </a:srgbClr>
                    </a:gs>
                    <a:gs pos="50000">
                      <a:srgbClr val="7A7A7A">
                        <a:shade val="20000"/>
                        <a:satMod val="300000"/>
                      </a:srgbClr>
                    </a:gs>
                    <a:gs pos="79000">
                      <a:srgbClr val="7A7A7A">
                        <a:tint val="52000"/>
                        <a:satMod val="300000"/>
                      </a:srgbClr>
                    </a:gs>
                    <a:gs pos="100000">
                      <a:srgbClr val="7A7A7A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выборов</a:t>
            </a:r>
            <a:endParaRPr lang="ru-RU" dirty="0"/>
          </a:p>
        </p:txBody>
      </p:sp>
      <p:grpSp>
        <p:nvGrpSpPr>
          <p:cNvPr id="23" name="Группа 22"/>
          <p:cNvGrpSpPr/>
          <p:nvPr/>
        </p:nvGrpSpPr>
        <p:grpSpPr>
          <a:xfrm>
            <a:off x="200025" y="717086"/>
            <a:ext cx="7786050" cy="5868000"/>
            <a:chOff x="514350" y="1378957"/>
            <a:chExt cx="7105650" cy="3874660"/>
          </a:xfrm>
        </p:grpSpPr>
        <p:sp>
          <p:nvSpPr>
            <p:cNvPr id="24" name="Полилиния 23"/>
            <p:cNvSpPr/>
            <p:nvPr/>
          </p:nvSpPr>
          <p:spPr>
            <a:xfrm>
              <a:off x="514350" y="1378957"/>
              <a:ext cx="7105650" cy="404106"/>
            </a:xfrm>
            <a:custGeom>
              <a:avLst/>
              <a:gdLst>
                <a:gd name="connsiteX0" fmla="*/ 0 w 7105650"/>
                <a:gd name="connsiteY0" fmla="*/ 0 h 683994"/>
                <a:gd name="connsiteX1" fmla="*/ 7105650 w 7105650"/>
                <a:gd name="connsiteY1" fmla="*/ 0 h 683994"/>
                <a:gd name="connsiteX2" fmla="*/ 7105650 w 7105650"/>
                <a:gd name="connsiteY2" fmla="*/ 683994 h 683994"/>
                <a:gd name="connsiteX3" fmla="*/ 0 w 7105650"/>
                <a:gd name="connsiteY3" fmla="*/ 683994 h 683994"/>
                <a:gd name="connsiteX4" fmla="*/ 0 w 7105650"/>
                <a:gd name="connsiteY4" fmla="*/ 0 h 683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05650" h="683994">
                  <a:moveTo>
                    <a:pt x="0" y="0"/>
                  </a:moveTo>
                  <a:lnTo>
                    <a:pt x="7105650" y="0"/>
                  </a:lnTo>
                  <a:lnTo>
                    <a:pt x="7105650" y="683994"/>
                  </a:lnTo>
                  <a:lnTo>
                    <a:pt x="0" y="6839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kern="1200" cap="all" spc="0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Arial" pitchFamily="34" charset="0"/>
                  <a:cs typeface="Arial" pitchFamily="34" charset="0"/>
                </a:rPr>
                <a:t>Сообщение об итогах выборов </a:t>
              </a:r>
              <a:endParaRPr lang="ru-RU" sz="1400" b="1" kern="1200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Полилиния 24"/>
            <p:cNvSpPr/>
            <p:nvPr/>
          </p:nvSpPr>
          <p:spPr>
            <a:xfrm>
              <a:off x="514350" y="2723340"/>
              <a:ext cx="2366236" cy="1782819"/>
            </a:xfrm>
            <a:custGeom>
              <a:avLst/>
              <a:gdLst>
                <a:gd name="connsiteX0" fmla="*/ 0 w 2366236"/>
                <a:gd name="connsiteY0" fmla="*/ 0 h 2618327"/>
                <a:gd name="connsiteX1" fmla="*/ 2366236 w 2366236"/>
                <a:gd name="connsiteY1" fmla="*/ 0 h 2618327"/>
                <a:gd name="connsiteX2" fmla="*/ 2366236 w 2366236"/>
                <a:gd name="connsiteY2" fmla="*/ 2618327 h 2618327"/>
                <a:gd name="connsiteX3" fmla="*/ 0 w 2366236"/>
                <a:gd name="connsiteY3" fmla="*/ 2618327 h 2618327"/>
                <a:gd name="connsiteX4" fmla="*/ 0 w 2366236"/>
                <a:gd name="connsiteY4" fmla="*/ 0 h 2618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66236" h="2618327">
                  <a:moveTo>
                    <a:pt x="0" y="0"/>
                  </a:moveTo>
                  <a:lnTo>
                    <a:pt x="2366236" y="0"/>
                  </a:lnTo>
                  <a:lnTo>
                    <a:pt x="2366236" y="2618327"/>
                  </a:lnTo>
                  <a:lnTo>
                    <a:pt x="0" y="2618327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marL="285750" lvl="0" indent="-285750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itchFamily="2" charset="2"/>
                <a:buChar char="v"/>
              </a:pPr>
              <a:r>
                <a:rPr lang="ru-RU" sz="1400" kern="1200" dirty="0" smtClean="0">
                  <a:latin typeface="Arial" pitchFamily="34" charset="0"/>
                  <a:cs typeface="Arial" pitchFamily="34" charset="0"/>
                </a:rPr>
                <a:t>фамилия, имя, отчество;</a:t>
              </a:r>
            </a:p>
            <a:p>
              <a:pPr marL="285750" lvl="0" indent="-285750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itchFamily="2" charset="2"/>
                <a:buChar char="v"/>
              </a:pPr>
              <a:r>
                <a:rPr lang="ru-RU" sz="1400" dirty="0" smtClean="0">
                  <a:latin typeface="Arial" pitchFamily="34" charset="0"/>
                  <a:cs typeface="Arial" pitchFamily="34" charset="0"/>
                </a:rPr>
                <a:t>дата рождения;</a:t>
              </a:r>
            </a:p>
            <a:p>
              <a:pPr marL="285750" lvl="0" indent="-285750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itchFamily="2" charset="2"/>
                <a:buChar char="v"/>
              </a:pPr>
              <a:r>
                <a:rPr lang="ru-RU" sz="1400" kern="1200" dirty="0" smtClean="0">
                  <a:latin typeface="Arial" pitchFamily="34" charset="0"/>
                  <a:cs typeface="Arial" pitchFamily="34" charset="0"/>
                </a:rPr>
                <a:t>должность (занятие);</a:t>
              </a:r>
            </a:p>
            <a:p>
              <a:pPr marL="285750" lvl="0" indent="-285750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itchFamily="2" charset="2"/>
                <a:buChar char="v"/>
              </a:pPr>
              <a:r>
                <a:rPr lang="ru-RU" sz="1400" dirty="0" smtClean="0">
                  <a:latin typeface="Arial" pitchFamily="34" charset="0"/>
                  <a:cs typeface="Arial" pitchFamily="34" charset="0"/>
                </a:rPr>
                <a:t>место работы;</a:t>
              </a:r>
            </a:p>
            <a:p>
              <a:pPr marL="285750" lvl="0" indent="-285750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itchFamily="2" charset="2"/>
                <a:buChar char="v"/>
              </a:pPr>
              <a:r>
                <a:rPr lang="ru-RU" sz="1400" kern="1200" dirty="0" smtClean="0">
                  <a:latin typeface="Arial" pitchFamily="34" charset="0"/>
                  <a:cs typeface="Arial" pitchFamily="34" charset="0"/>
                </a:rPr>
                <a:t>место жительства;</a:t>
              </a:r>
            </a:p>
            <a:p>
              <a:pPr marL="285750" lvl="0" indent="-285750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itchFamily="2" charset="2"/>
                <a:buChar char="v"/>
              </a:pPr>
              <a:r>
                <a:rPr lang="ru-RU" sz="1400" dirty="0" smtClean="0">
                  <a:latin typeface="Arial" pitchFamily="34" charset="0"/>
                  <a:cs typeface="Arial" pitchFamily="34" charset="0"/>
                </a:rPr>
                <a:t>партийность</a:t>
              </a:r>
              <a:endParaRPr lang="ru-RU" sz="1400" kern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Полилиния 25"/>
            <p:cNvSpPr/>
            <p:nvPr/>
          </p:nvSpPr>
          <p:spPr>
            <a:xfrm>
              <a:off x="3299999" y="2723340"/>
              <a:ext cx="4320000" cy="1782819"/>
            </a:xfrm>
            <a:custGeom>
              <a:avLst/>
              <a:gdLst>
                <a:gd name="connsiteX0" fmla="*/ 0 w 2366236"/>
                <a:gd name="connsiteY0" fmla="*/ 0 h 2618327"/>
                <a:gd name="connsiteX1" fmla="*/ 2366236 w 2366236"/>
                <a:gd name="connsiteY1" fmla="*/ 0 h 2618327"/>
                <a:gd name="connsiteX2" fmla="*/ 2366236 w 2366236"/>
                <a:gd name="connsiteY2" fmla="*/ 2618327 h 2618327"/>
                <a:gd name="connsiteX3" fmla="*/ 0 w 2366236"/>
                <a:gd name="connsiteY3" fmla="*/ 2618327 h 2618327"/>
                <a:gd name="connsiteX4" fmla="*/ 0 w 2366236"/>
                <a:gd name="connsiteY4" fmla="*/ 0 h 2618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66236" h="2618327">
                  <a:moveTo>
                    <a:pt x="0" y="0"/>
                  </a:moveTo>
                  <a:lnTo>
                    <a:pt x="2366236" y="0"/>
                  </a:lnTo>
                  <a:lnTo>
                    <a:pt x="2366236" y="2618327"/>
                  </a:lnTo>
                  <a:lnTo>
                    <a:pt x="0" y="2618327"/>
                  </a:lnTo>
                  <a:lnTo>
                    <a:pt x="0" y="0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175260" tIns="175260" rIns="175260" bIns="175260" numCol="1" spcCol="1270" anchor="ctr" anchorCtr="0">
              <a:noAutofit/>
            </a:bodyPr>
            <a:lstStyle/>
            <a:p>
              <a:pPr marL="285750" lvl="0" indent="-285750" algn="just" defTabSz="2044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itchFamily="2" charset="2"/>
                <a:buChar char="v"/>
              </a:pPr>
              <a:r>
                <a:rPr lang="ru-RU" sz="1400" kern="1200" dirty="0" smtClean="0">
                  <a:latin typeface="Arial" pitchFamily="34" charset="0"/>
                  <a:cs typeface="Arial" pitchFamily="34" charset="0"/>
                </a:rPr>
                <a:t>общее число избирателей, включенных в списки;</a:t>
              </a:r>
            </a:p>
            <a:p>
              <a:pPr marL="285750" lvl="0" indent="-285750" algn="just" defTabSz="2044700">
                <a:lnSpc>
                  <a:spcPct val="90000"/>
                </a:lnSpc>
                <a:spcAft>
                  <a:spcPct val="35000"/>
                </a:spcAft>
                <a:buFont typeface="Wingdings" pitchFamily="2" charset="2"/>
                <a:buChar char="v"/>
              </a:pPr>
              <a:r>
                <a:rPr lang="ru-RU" sz="1400" dirty="0" smtClean="0">
                  <a:latin typeface="Arial" pitchFamily="34" charset="0"/>
                  <a:cs typeface="Arial" pitchFamily="34" charset="0"/>
                </a:rPr>
                <a:t>число избирателей, принявших участие в голосовании;</a:t>
              </a:r>
            </a:p>
            <a:p>
              <a:pPr marL="285750" lvl="0" indent="-285750" algn="just" defTabSz="2044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itchFamily="2" charset="2"/>
                <a:buChar char="v"/>
              </a:pPr>
              <a:r>
                <a:rPr lang="ru-RU" sz="1400" kern="1200" dirty="0" smtClean="0">
                  <a:latin typeface="Arial" pitchFamily="34" charset="0"/>
                  <a:cs typeface="Arial" pitchFamily="34" charset="0"/>
                </a:rPr>
                <a:t>число голосов, поданных за каждого кандидата;</a:t>
              </a:r>
            </a:p>
            <a:p>
              <a:pPr marL="285750" lvl="0" indent="-285750" algn="just" defTabSz="2044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itchFamily="2" charset="2"/>
                <a:buChar char="v"/>
              </a:pPr>
              <a:r>
                <a:rPr lang="ru-RU" sz="1400" dirty="0" smtClean="0">
                  <a:latin typeface="Arial" pitchFamily="34" charset="0"/>
                  <a:cs typeface="Arial" pitchFamily="34" charset="0"/>
                </a:rPr>
                <a:t>число голосов, поданных против всех кандидатов (если голосование проводилось по одной кандидатуре – число голосов, поданных против кандидата);</a:t>
              </a:r>
            </a:p>
            <a:p>
              <a:pPr marL="285750" lvl="0" indent="-285750" algn="just" defTabSz="2044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itchFamily="2" charset="2"/>
                <a:buChar char="v"/>
              </a:pPr>
              <a:r>
                <a:rPr lang="ru-RU" sz="1400" dirty="0" smtClean="0">
                  <a:latin typeface="Arial" pitchFamily="34" charset="0"/>
                  <a:cs typeface="Arial" pitchFamily="34" charset="0"/>
                </a:rPr>
                <a:t>число недействительных бюллетеней </a:t>
              </a:r>
              <a:endParaRPr lang="ru-RU" sz="1400" kern="1200" dirty="0" smtClean="0">
                <a:latin typeface="Arial" pitchFamily="34" charset="0"/>
                <a:cs typeface="Arial" pitchFamily="34" charset="0"/>
              </a:endParaRPr>
            </a:p>
            <a:p>
              <a:pPr lvl="0" algn="just" defTabSz="2044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kern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514350" y="4962692"/>
              <a:ext cx="7105650" cy="290925"/>
            </a:xfrm>
            <a:prstGeom prst="rect">
              <a:avLst/>
            </a:prstGeom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8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29" name="Скругленный прямоугольник 28"/>
          <p:cNvSpPr/>
          <p:nvPr/>
        </p:nvSpPr>
        <p:spPr>
          <a:xfrm>
            <a:off x="1182075" y="1364832"/>
            <a:ext cx="6120000" cy="360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По каждому избирательному округу</a:t>
            </a:r>
            <a:endParaRPr lang="ru-RU" sz="1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182075" y="5612700"/>
            <a:ext cx="6480000" cy="900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Сообщение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направляется в печать для опубликования не позднее чем на пятый день после выборов – </a:t>
            </a:r>
            <a:r>
              <a:rPr lang="ru-RU" sz="1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не позднее 28 марта</a:t>
            </a:r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2014 г. </a:t>
            </a:r>
          </a:p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Поселковые, сельские комиссии об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итогах выборов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могут информировать избирателей иным способом.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200025" y="2049370"/>
            <a:ext cx="2520000" cy="432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Список избранных депутатов </a:t>
            </a:r>
            <a:endParaRPr lang="ru-RU" sz="1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4639350" y="2042920"/>
            <a:ext cx="2880000" cy="432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сведения</a:t>
            </a:r>
            <a:endParaRPr lang="ru-RU" sz="1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4" name="Прямая со стрелкой 33"/>
          <p:cNvCxnSpPr/>
          <p:nvPr/>
        </p:nvCxnSpPr>
        <p:spPr>
          <a:xfrm flipH="1">
            <a:off x="1895475" y="1724832"/>
            <a:ext cx="647700" cy="318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5429250" y="1724832"/>
            <a:ext cx="652500" cy="29854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stCxn id="31" idx="2"/>
          </p:cNvCxnSpPr>
          <p:nvPr/>
        </p:nvCxnSpPr>
        <p:spPr>
          <a:xfrm>
            <a:off x="1460025" y="2481370"/>
            <a:ext cx="0" cy="29260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6286500" y="2481370"/>
            <a:ext cx="0" cy="2717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084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136000" cy="828675"/>
          </a:xfrm>
          <a:solidFill>
            <a:srgbClr val="F2E4CA"/>
          </a:solidFill>
        </p:spPr>
        <p:txBody>
          <a:bodyPr anchor="ctr"/>
          <a:lstStyle/>
          <a:p>
            <a:pPr algn="ctr">
              <a:defRPr/>
            </a:pPr>
            <a:r>
              <a:rPr lang="ru-RU" sz="2800" b="1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Повторные выборы</a:t>
            </a:r>
            <a:endParaRPr lang="ru-RU" sz="2800" b="1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42937" y="1130300"/>
            <a:ext cx="7200000" cy="504031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ПОВТОРНЫЕ ВЫБОРЫ ПРОВОДЯТСЯ В СЛУЧАЕ:</a:t>
            </a:r>
          </a:p>
          <a:p>
            <a:pPr algn="ctr">
              <a:defRPr/>
            </a:pP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избирательному округу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выборы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были признаны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недействительными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по избирательному округу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баллотировался один кандидат </a:t>
            </a:r>
            <a:b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депутаты, который не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набрал необходимого количества голосов избирателей;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выбытия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избирательном округе всех кандидатов </a:t>
            </a:r>
            <a:b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депутаты.</a:t>
            </a:r>
          </a:p>
          <a:p>
            <a:pPr algn="ctr">
              <a:defRPr/>
            </a:pPr>
            <a:endParaRPr 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Повторные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выборы 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назначаются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соответствующей   территориальной комиссией.</a:t>
            </a:r>
          </a:p>
          <a:p>
            <a:pPr algn="ctr">
              <a:defRPr/>
            </a:pP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923925"/>
            <a:ext cx="7884000" cy="5544000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>
              <a:lnSpc>
                <a:spcPct val="150000"/>
              </a:lnSpc>
              <a:spcBef>
                <a:spcPts val="3000"/>
              </a:spcBef>
              <a:defRPr/>
            </a:pPr>
            <a:r>
              <a:rPr lang="ru-RU" sz="3100" kern="0" cap="none" dirty="0" smtClean="0">
                <a:ln w="1905"/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ОБЕСПЕЧЕНИЕ ИЗБИРАТЕЛЬНОГО ПРОЦЕССА ТЕРРИТОРИАЛЬНЫМИ </a:t>
            </a:r>
            <a:br>
              <a:rPr lang="ru-RU" sz="3100" kern="0" cap="none" dirty="0" smtClean="0">
                <a:ln w="1905"/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3100" kern="0" cap="none" dirty="0" smtClean="0">
                <a:ln w="1905"/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И ОКРУЖНЫМИ ИЗБИРАТЕЛЬНЫМИ КОМИССИЯМИ ПО ВЫБОРАМ </a:t>
            </a:r>
            <a:br>
              <a:rPr lang="ru-RU" sz="3100" kern="0" cap="none" dirty="0" smtClean="0">
                <a:ln w="1905"/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3100" kern="0" cap="none" dirty="0" smtClean="0">
                <a:ln w="1905"/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ДЕПУТАТОВ МЕСТНЫХ  </a:t>
            </a:r>
            <a:br>
              <a:rPr lang="ru-RU" sz="3100" kern="0" cap="none" dirty="0" smtClean="0">
                <a:ln w="1905"/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3100" kern="0" cap="none" dirty="0" smtClean="0">
                <a:ln w="1905"/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СОВЕТОВ ДЕПУТАТОВ</a:t>
            </a:r>
            <a:r>
              <a:rPr lang="ru-RU" sz="3600" kern="0" cap="none" dirty="0" smtClean="0">
                <a:ln w="1905"/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3600" kern="0" cap="none" dirty="0" smtClean="0">
                <a:ln w="1905"/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3600" kern="0" cap="none" dirty="0">
                <a:ln w="1905"/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3600" kern="0" cap="none" dirty="0">
                <a:ln w="1905"/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</a:br>
            <a:endParaRPr lang="ru-RU" sz="3600" kern="0" cap="none" dirty="0" smtClean="0">
              <a:ln w="1905"/>
              <a:solidFill>
                <a:schemeClr val="tx1">
                  <a:lumMod val="50000"/>
                  <a:lumOff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511"/>
    </mc:Choice>
    <mc:Fallback xmlns="">
      <p:transition spd="slow" advTm="9511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136000" cy="1066800"/>
          </a:xfrm>
          <a:solidFill>
            <a:srgbClr val="F2E4CA"/>
          </a:solidFill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2400" kern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СОСТАВ ТЕРРИТОРИАЛЬНОЙ, ОКРУЖНОЙ ИЗБИРАТЕЛЬНОЙ КОМИССИИ</a:t>
            </a:r>
            <a:endParaRPr lang="ru-RU" sz="2400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171" name="Группа 12"/>
          <p:cNvGrpSpPr>
            <a:grpSpLocks/>
          </p:cNvGrpSpPr>
          <p:nvPr/>
        </p:nvGrpSpPr>
        <p:grpSpPr bwMode="auto">
          <a:xfrm>
            <a:off x="296342" y="1490977"/>
            <a:ext cx="7676217" cy="4126906"/>
            <a:chOff x="758405" y="1531987"/>
            <a:chExt cx="7269351" cy="3540688"/>
          </a:xfrm>
        </p:grpSpPr>
        <p:sp>
          <p:nvSpPr>
            <p:cNvPr id="18" name="Полилиния 17"/>
            <p:cNvSpPr/>
            <p:nvPr/>
          </p:nvSpPr>
          <p:spPr>
            <a:xfrm>
              <a:off x="2876546" y="1531987"/>
              <a:ext cx="3068269" cy="1080000"/>
            </a:xfrm>
            <a:custGeom>
              <a:avLst/>
              <a:gdLst>
                <a:gd name="connsiteX0" fmla="*/ 0 w 1545699"/>
                <a:gd name="connsiteY0" fmla="*/ 128811 h 772849"/>
                <a:gd name="connsiteX1" fmla="*/ 128811 w 1545699"/>
                <a:gd name="connsiteY1" fmla="*/ 0 h 772849"/>
                <a:gd name="connsiteX2" fmla="*/ 1416888 w 1545699"/>
                <a:gd name="connsiteY2" fmla="*/ 0 h 772849"/>
                <a:gd name="connsiteX3" fmla="*/ 1545699 w 1545699"/>
                <a:gd name="connsiteY3" fmla="*/ 128811 h 772849"/>
                <a:gd name="connsiteX4" fmla="*/ 1545699 w 1545699"/>
                <a:gd name="connsiteY4" fmla="*/ 644038 h 772849"/>
                <a:gd name="connsiteX5" fmla="*/ 1416888 w 1545699"/>
                <a:gd name="connsiteY5" fmla="*/ 772849 h 772849"/>
                <a:gd name="connsiteX6" fmla="*/ 128811 w 1545699"/>
                <a:gd name="connsiteY6" fmla="*/ 772849 h 772849"/>
                <a:gd name="connsiteX7" fmla="*/ 0 w 1545699"/>
                <a:gd name="connsiteY7" fmla="*/ 644038 h 772849"/>
                <a:gd name="connsiteX8" fmla="*/ 0 w 1545699"/>
                <a:gd name="connsiteY8" fmla="*/ 128811 h 772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45699" h="772849">
                  <a:moveTo>
                    <a:pt x="0" y="128811"/>
                  </a:moveTo>
                  <a:cubicBezTo>
                    <a:pt x="0" y="57671"/>
                    <a:pt x="57671" y="0"/>
                    <a:pt x="128811" y="0"/>
                  </a:cubicBezTo>
                  <a:lnTo>
                    <a:pt x="1416888" y="0"/>
                  </a:lnTo>
                  <a:cubicBezTo>
                    <a:pt x="1488028" y="0"/>
                    <a:pt x="1545699" y="57671"/>
                    <a:pt x="1545699" y="128811"/>
                  </a:cubicBezTo>
                  <a:lnTo>
                    <a:pt x="1545699" y="644038"/>
                  </a:lnTo>
                  <a:cubicBezTo>
                    <a:pt x="1545699" y="715178"/>
                    <a:pt x="1488028" y="772849"/>
                    <a:pt x="1416888" y="772849"/>
                  </a:cubicBezTo>
                  <a:lnTo>
                    <a:pt x="128811" y="772849"/>
                  </a:lnTo>
                  <a:cubicBezTo>
                    <a:pt x="57671" y="772849"/>
                    <a:pt x="0" y="715178"/>
                    <a:pt x="0" y="644038"/>
                  </a:cubicBezTo>
                  <a:lnTo>
                    <a:pt x="0" y="128811"/>
                  </a:lnTo>
                  <a:close/>
                </a:path>
              </a:pathLst>
            </a:custGeom>
            <a:ln w="19050">
              <a:solidFill>
                <a:schemeClr val="accent1"/>
              </a:solidFill>
            </a:ln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lIns="50427" tIns="50427" rIns="50427" bIns="50427" spcCol="1270" anchor="ctr"/>
            <a:lstStyle/>
            <a:p>
              <a:pPr algn="ctr"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400" b="1" dirty="0">
                  <a:solidFill>
                    <a:srgbClr val="9A2500"/>
                  </a:solidFill>
                  <a:latin typeface="Arial Black" pitchFamily="34" charset="0"/>
                  <a:cs typeface="Microsoft Sans Serif" pitchFamily="34" charset="0"/>
                </a:rPr>
                <a:t>9 – 13 членов</a:t>
              </a:r>
            </a:p>
          </p:txBody>
        </p:sp>
        <p:sp>
          <p:nvSpPr>
            <p:cNvPr id="19" name="Полилиния 18"/>
            <p:cNvSpPr/>
            <p:nvPr/>
          </p:nvSpPr>
          <p:spPr>
            <a:xfrm>
              <a:off x="758405" y="3674077"/>
              <a:ext cx="1692000" cy="1389883"/>
            </a:xfrm>
            <a:custGeom>
              <a:avLst/>
              <a:gdLst>
                <a:gd name="connsiteX0" fmla="*/ 0 w 1545699"/>
                <a:gd name="connsiteY0" fmla="*/ 128811 h 772849"/>
                <a:gd name="connsiteX1" fmla="*/ 128811 w 1545699"/>
                <a:gd name="connsiteY1" fmla="*/ 0 h 772849"/>
                <a:gd name="connsiteX2" fmla="*/ 1416888 w 1545699"/>
                <a:gd name="connsiteY2" fmla="*/ 0 h 772849"/>
                <a:gd name="connsiteX3" fmla="*/ 1545699 w 1545699"/>
                <a:gd name="connsiteY3" fmla="*/ 128811 h 772849"/>
                <a:gd name="connsiteX4" fmla="*/ 1545699 w 1545699"/>
                <a:gd name="connsiteY4" fmla="*/ 644038 h 772849"/>
                <a:gd name="connsiteX5" fmla="*/ 1416888 w 1545699"/>
                <a:gd name="connsiteY5" fmla="*/ 772849 h 772849"/>
                <a:gd name="connsiteX6" fmla="*/ 128811 w 1545699"/>
                <a:gd name="connsiteY6" fmla="*/ 772849 h 772849"/>
                <a:gd name="connsiteX7" fmla="*/ 0 w 1545699"/>
                <a:gd name="connsiteY7" fmla="*/ 644038 h 772849"/>
                <a:gd name="connsiteX8" fmla="*/ 0 w 1545699"/>
                <a:gd name="connsiteY8" fmla="*/ 128811 h 772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45699" h="772849">
                  <a:moveTo>
                    <a:pt x="0" y="128811"/>
                  </a:moveTo>
                  <a:cubicBezTo>
                    <a:pt x="0" y="57671"/>
                    <a:pt x="57671" y="0"/>
                    <a:pt x="128811" y="0"/>
                  </a:cubicBezTo>
                  <a:lnTo>
                    <a:pt x="1416888" y="0"/>
                  </a:lnTo>
                  <a:cubicBezTo>
                    <a:pt x="1488028" y="0"/>
                    <a:pt x="1545699" y="57671"/>
                    <a:pt x="1545699" y="128811"/>
                  </a:cubicBezTo>
                  <a:lnTo>
                    <a:pt x="1545699" y="644038"/>
                  </a:lnTo>
                  <a:cubicBezTo>
                    <a:pt x="1545699" y="715178"/>
                    <a:pt x="1488028" y="772849"/>
                    <a:pt x="1416888" y="772849"/>
                  </a:cubicBezTo>
                  <a:lnTo>
                    <a:pt x="128811" y="772849"/>
                  </a:lnTo>
                  <a:cubicBezTo>
                    <a:pt x="57671" y="772849"/>
                    <a:pt x="0" y="715178"/>
                    <a:pt x="0" y="644038"/>
                  </a:cubicBezTo>
                  <a:lnTo>
                    <a:pt x="0" y="128811"/>
                  </a:lnTo>
                  <a:close/>
                </a:path>
              </a:pathLst>
            </a:custGeom>
            <a:ln w="19050">
              <a:solidFill>
                <a:schemeClr val="accent1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rgbClr r="0" g="0" b="0"/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lIns="49157" tIns="49157" rIns="49157" bIns="49157" spcCol="1270" anchor="ctr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>
                  <a:solidFill>
                    <a:srgbClr val="9A2500"/>
                  </a:solidFill>
                  <a:latin typeface="Arial Black" pitchFamily="34" charset="0"/>
                </a:rPr>
                <a:t>председатель комиссии</a:t>
              </a:r>
            </a:p>
          </p:txBody>
        </p:sp>
        <p:sp>
          <p:nvSpPr>
            <p:cNvPr id="20" name="Полилиния 19"/>
            <p:cNvSpPr/>
            <p:nvPr/>
          </p:nvSpPr>
          <p:spPr>
            <a:xfrm>
              <a:off x="2727436" y="3682792"/>
              <a:ext cx="1636639" cy="1389883"/>
            </a:xfrm>
            <a:custGeom>
              <a:avLst/>
              <a:gdLst>
                <a:gd name="connsiteX0" fmla="*/ 0 w 1545699"/>
                <a:gd name="connsiteY0" fmla="*/ 128811 h 772849"/>
                <a:gd name="connsiteX1" fmla="*/ 128811 w 1545699"/>
                <a:gd name="connsiteY1" fmla="*/ 0 h 772849"/>
                <a:gd name="connsiteX2" fmla="*/ 1416888 w 1545699"/>
                <a:gd name="connsiteY2" fmla="*/ 0 h 772849"/>
                <a:gd name="connsiteX3" fmla="*/ 1545699 w 1545699"/>
                <a:gd name="connsiteY3" fmla="*/ 128811 h 772849"/>
                <a:gd name="connsiteX4" fmla="*/ 1545699 w 1545699"/>
                <a:gd name="connsiteY4" fmla="*/ 644038 h 772849"/>
                <a:gd name="connsiteX5" fmla="*/ 1416888 w 1545699"/>
                <a:gd name="connsiteY5" fmla="*/ 772849 h 772849"/>
                <a:gd name="connsiteX6" fmla="*/ 128811 w 1545699"/>
                <a:gd name="connsiteY6" fmla="*/ 772849 h 772849"/>
                <a:gd name="connsiteX7" fmla="*/ 0 w 1545699"/>
                <a:gd name="connsiteY7" fmla="*/ 644038 h 772849"/>
                <a:gd name="connsiteX8" fmla="*/ 0 w 1545699"/>
                <a:gd name="connsiteY8" fmla="*/ 128811 h 772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45699" h="772849">
                  <a:moveTo>
                    <a:pt x="0" y="128811"/>
                  </a:moveTo>
                  <a:cubicBezTo>
                    <a:pt x="0" y="57671"/>
                    <a:pt x="57671" y="0"/>
                    <a:pt x="128811" y="0"/>
                  </a:cubicBezTo>
                  <a:lnTo>
                    <a:pt x="1416888" y="0"/>
                  </a:lnTo>
                  <a:cubicBezTo>
                    <a:pt x="1488028" y="0"/>
                    <a:pt x="1545699" y="57671"/>
                    <a:pt x="1545699" y="128811"/>
                  </a:cubicBezTo>
                  <a:lnTo>
                    <a:pt x="1545699" y="644038"/>
                  </a:lnTo>
                  <a:cubicBezTo>
                    <a:pt x="1545699" y="715178"/>
                    <a:pt x="1488028" y="772849"/>
                    <a:pt x="1416888" y="772849"/>
                  </a:cubicBezTo>
                  <a:lnTo>
                    <a:pt x="128811" y="772849"/>
                  </a:lnTo>
                  <a:cubicBezTo>
                    <a:pt x="57671" y="772849"/>
                    <a:pt x="0" y="715178"/>
                    <a:pt x="0" y="644038"/>
                  </a:cubicBezTo>
                  <a:lnTo>
                    <a:pt x="0" y="128811"/>
                  </a:lnTo>
                  <a:close/>
                </a:path>
              </a:pathLst>
            </a:custGeom>
            <a:ln w="19050">
              <a:solidFill>
                <a:schemeClr val="accent1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rgbClr r="0" g="0" b="0"/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lIns="49157" tIns="49157" rIns="49157" bIns="49157" spcCol="1270" anchor="ctr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>
                  <a:solidFill>
                    <a:srgbClr val="9A2500"/>
                  </a:solidFill>
                  <a:latin typeface="Arial Black" pitchFamily="34" charset="0"/>
                </a:rPr>
                <a:t>заместитель председателя комиссии</a:t>
              </a:r>
              <a:br>
                <a:rPr lang="ru-RU" sz="1600" b="1" dirty="0">
                  <a:solidFill>
                    <a:srgbClr val="9A2500"/>
                  </a:solidFill>
                  <a:latin typeface="Arial Black" pitchFamily="34" charset="0"/>
                </a:rPr>
              </a:br>
              <a:r>
                <a:rPr lang="ru-RU" sz="1300" dirty="0"/>
                <a:t> </a:t>
              </a:r>
            </a:p>
          </p:txBody>
        </p:sp>
        <p:sp>
          <p:nvSpPr>
            <p:cNvPr id="21" name="Полилиния 20"/>
            <p:cNvSpPr/>
            <p:nvPr/>
          </p:nvSpPr>
          <p:spPr>
            <a:xfrm>
              <a:off x="4544986" y="3673183"/>
              <a:ext cx="1568445" cy="1389883"/>
            </a:xfrm>
            <a:custGeom>
              <a:avLst/>
              <a:gdLst>
                <a:gd name="connsiteX0" fmla="*/ 0 w 1545699"/>
                <a:gd name="connsiteY0" fmla="*/ 128811 h 772849"/>
                <a:gd name="connsiteX1" fmla="*/ 128811 w 1545699"/>
                <a:gd name="connsiteY1" fmla="*/ 0 h 772849"/>
                <a:gd name="connsiteX2" fmla="*/ 1416888 w 1545699"/>
                <a:gd name="connsiteY2" fmla="*/ 0 h 772849"/>
                <a:gd name="connsiteX3" fmla="*/ 1545699 w 1545699"/>
                <a:gd name="connsiteY3" fmla="*/ 128811 h 772849"/>
                <a:gd name="connsiteX4" fmla="*/ 1545699 w 1545699"/>
                <a:gd name="connsiteY4" fmla="*/ 644038 h 772849"/>
                <a:gd name="connsiteX5" fmla="*/ 1416888 w 1545699"/>
                <a:gd name="connsiteY5" fmla="*/ 772849 h 772849"/>
                <a:gd name="connsiteX6" fmla="*/ 128811 w 1545699"/>
                <a:gd name="connsiteY6" fmla="*/ 772849 h 772849"/>
                <a:gd name="connsiteX7" fmla="*/ 0 w 1545699"/>
                <a:gd name="connsiteY7" fmla="*/ 644038 h 772849"/>
                <a:gd name="connsiteX8" fmla="*/ 0 w 1545699"/>
                <a:gd name="connsiteY8" fmla="*/ 128811 h 772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45699" h="772849">
                  <a:moveTo>
                    <a:pt x="0" y="128811"/>
                  </a:moveTo>
                  <a:cubicBezTo>
                    <a:pt x="0" y="57671"/>
                    <a:pt x="57671" y="0"/>
                    <a:pt x="128811" y="0"/>
                  </a:cubicBezTo>
                  <a:lnTo>
                    <a:pt x="1416888" y="0"/>
                  </a:lnTo>
                  <a:cubicBezTo>
                    <a:pt x="1488028" y="0"/>
                    <a:pt x="1545699" y="57671"/>
                    <a:pt x="1545699" y="128811"/>
                  </a:cubicBezTo>
                  <a:lnTo>
                    <a:pt x="1545699" y="644038"/>
                  </a:lnTo>
                  <a:cubicBezTo>
                    <a:pt x="1545699" y="715178"/>
                    <a:pt x="1488028" y="772849"/>
                    <a:pt x="1416888" y="772849"/>
                  </a:cubicBezTo>
                  <a:lnTo>
                    <a:pt x="128811" y="772849"/>
                  </a:lnTo>
                  <a:cubicBezTo>
                    <a:pt x="57671" y="772849"/>
                    <a:pt x="0" y="715178"/>
                    <a:pt x="0" y="644038"/>
                  </a:cubicBezTo>
                  <a:lnTo>
                    <a:pt x="0" y="128811"/>
                  </a:lnTo>
                  <a:close/>
                </a:path>
              </a:pathLst>
            </a:custGeom>
            <a:ln w="19050">
              <a:solidFill>
                <a:schemeClr val="accent1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lIns="49157" tIns="49157" rIns="49157" bIns="49157" spcCol="1270" anchor="ctr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>
                  <a:solidFill>
                    <a:srgbClr val="9A2500"/>
                  </a:solidFill>
                  <a:latin typeface="Arial Black" pitchFamily="34" charset="0"/>
                </a:rPr>
                <a:t>секретарь комиссии</a:t>
              </a:r>
            </a:p>
          </p:txBody>
        </p:sp>
        <p:sp>
          <p:nvSpPr>
            <p:cNvPr id="22" name="Полилиния 21"/>
            <p:cNvSpPr/>
            <p:nvPr/>
          </p:nvSpPr>
          <p:spPr>
            <a:xfrm>
              <a:off x="6459311" y="3682792"/>
              <a:ext cx="1568445" cy="1260000"/>
            </a:xfrm>
            <a:custGeom>
              <a:avLst/>
              <a:gdLst>
                <a:gd name="connsiteX0" fmla="*/ 0 w 1545699"/>
                <a:gd name="connsiteY0" fmla="*/ 128811 h 772849"/>
                <a:gd name="connsiteX1" fmla="*/ 128811 w 1545699"/>
                <a:gd name="connsiteY1" fmla="*/ 0 h 772849"/>
                <a:gd name="connsiteX2" fmla="*/ 1416888 w 1545699"/>
                <a:gd name="connsiteY2" fmla="*/ 0 h 772849"/>
                <a:gd name="connsiteX3" fmla="*/ 1545699 w 1545699"/>
                <a:gd name="connsiteY3" fmla="*/ 128811 h 772849"/>
                <a:gd name="connsiteX4" fmla="*/ 1545699 w 1545699"/>
                <a:gd name="connsiteY4" fmla="*/ 644038 h 772849"/>
                <a:gd name="connsiteX5" fmla="*/ 1416888 w 1545699"/>
                <a:gd name="connsiteY5" fmla="*/ 772849 h 772849"/>
                <a:gd name="connsiteX6" fmla="*/ 128811 w 1545699"/>
                <a:gd name="connsiteY6" fmla="*/ 772849 h 772849"/>
                <a:gd name="connsiteX7" fmla="*/ 0 w 1545699"/>
                <a:gd name="connsiteY7" fmla="*/ 644038 h 772849"/>
                <a:gd name="connsiteX8" fmla="*/ 0 w 1545699"/>
                <a:gd name="connsiteY8" fmla="*/ 128811 h 772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45699" h="772849">
                  <a:moveTo>
                    <a:pt x="0" y="128811"/>
                  </a:moveTo>
                  <a:cubicBezTo>
                    <a:pt x="0" y="57671"/>
                    <a:pt x="57671" y="0"/>
                    <a:pt x="128811" y="0"/>
                  </a:cubicBezTo>
                  <a:lnTo>
                    <a:pt x="1416888" y="0"/>
                  </a:lnTo>
                  <a:cubicBezTo>
                    <a:pt x="1488028" y="0"/>
                    <a:pt x="1545699" y="57671"/>
                    <a:pt x="1545699" y="128811"/>
                  </a:cubicBezTo>
                  <a:lnTo>
                    <a:pt x="1545699" y="644038"/>
                  </a:lnTo>
                  <a:cubicBezTo>
                    <a:pt x="1545699" y="715178"/>
                    <a:pt x="1488028" y="772849"/>
                    <a:pt x="1416888" y="772849"/>
                  </a:cubicBezTo>
                  <a:lnTo>
                    <a:pt x="128811" y="772849"/>
                  </a:lnTo>
                  <a:cubicBezTo>
                    <a:pt x="57671" y="772849"/>
                    <a:pt x="0" y="715178"/>
                    <a:pt x="0" y="644038"/>
                  </a:cubicBezTo>
                  <a:lnTo>
                    <a:pt x="0" y="128811"/>
                  </a:lnTo>
                  <a:close/>
                </a:path>
              </a:pathLst>
            </a:custGeom>
            <a:ln w="19050">
              <a:solidFill>
                <a:schemeClr val="accent1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rgbClr r="0" g="0" b="0"/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lIns="49157" tIns="49157" rIns="49157" bIns="49157" spcCol="1270" anchor="ctr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>
                  <a:solidFill>
                    <a:srgbClr val="9A2500"/>
                  </a:solidFill>
                  <a:latin typeface="Arial Black" pitchFamily="34" charset="0"/>
                </a:rPr>
                <a:t>6 </a:t>
              </a:r>
              <a:r>
                <a:rPr lang="ru-RU" sz="1600" b="1" dirty="0">
                  <a:solidFill>
                    <a:srgbClr val="9A2500"/>
                  </a:solidFill>
                  <a:latin typeface="Arial Black" pitchFamily="34" charset="0"/>
                  <a:cs typeface="Microsoft Sans Serif"/>
                </a:rPr>
                <a:t>– 10 </a:t>
              </a:r>
              <a:r>
                <a:rPr lang="ru-RU" sz="1600" b="1" dirty="0" smtClean="0">
                  <a:solidFill>
                    <a:srgbClr val="9A2500"/>
                  </a:solidFill>
                  <a:latin typeface="Arial Black" pitchFamily="34" charset="0"/>
                  <a:cs typeface="Microsoft Sans Serif"/>
                </a:rPr>
                <a:t>членов</a:t>
              </a:r>
            </a:p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 smtClean="0">
                  <a:solidFill>
                    <a:srgbClr val="9A2500"/>
                  </a:solidFill>
                  <a:latin typeface="Arial Black" pitchFamily="34" charset="0"/>
                  <a:cs typeface="Microsoft Sans Serif"/>
                </a:rPr>
                <a:t>комиссии</a:t>
              </a:r>
              <a:endParaRPr lang="ru-RU" sz="1600" b="1" dirty="0">
                <a:solidFill>
                  <a:srgbClr val="9A2500"/>
                </a:solidFill>
                <a:latin typeface="Arial Black" pitchFamily="34" charset="0"/>
              </a:endParaRPr>
            </a:p>
          </p:txBody>
        </p:sp>
      </p:grpSp>
      <p:cxnSp>
        <p:nvCxnSpPr>
          <p:cNvPr id="24" name="Прямая соединительная линия 23"/>
          <p:cNvCxnSpPr/>
          <p:nvPr/>
        </p:nvCxnSpPr>
        <p:spPr>
          <a:xfrm>
            <a:off x="4487342" y="2676958"/>
            <a:ext cx="0" cy="756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1533524" y="3432958"/>
            <a:ext cx="5807075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1551643" y="3433999"/>
            <a:ext cx="0" cy="468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V="1">
            <a:off x="5384801" y="3433999"/>
            <a:ext cx="0" cy="468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7327899" y="3432957"/>
            <a:ext cx="0" cy="468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V="1">
            <a:off x="3572941" y="3432957"/>
            <a:ext cx="0" cy="468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2210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45"/>
    </mc:Choice>
    <mc:Fallback xmlns="">
      <p:transition spd="slow" advTm="3445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0"/>
            <a:ext cx="8064000" cy="1187450"/>
          </a:xfrm>
          <a:solidFill>
            <a:srgbClr val="F2E4CA"/>
          </a:solidFill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lnSpc>
                <a:spcPts val="2500"/>
              </a:lnSpc>
              <a:defRPr/>
            </a:pPr>
            <a:r>
              <a:rPr lang="ru-RU" sz="2800" dirty="0" smtClean="0">
                <a:solidFill>
                  <a:srgbClr val="009900"/>
                </a:solidFill>
              </a:rPr>
              <a:t/>
            </a:r>
            <a:br>
              <a:rPr lang="ru-RU" sz="2800" dirty="0" smtClean="0">
                <a:solidFill>
                  <a:srgbClr val="009900"/>
                </a:solidFill>
              </a:rPr>
            </a:br>
            <a:r>
              <a:rPr lang="ru-RU" sz="27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КТО НЕ МОЖЕТ ВОЗГЛАВЛЯТЬ ТЕРРИТОРИАЛЬНУЮ, ОКРУЖНУЮ ИЗБИРАТЕЛЬНУЮ КОМИССИЮ ?</a:t>
            </a:r>
          </a:p>
        </p:txBody>
      </p:sp>
      <p:grpSp>
        <p:nvGrpSpPr>
          <p:cNvPr id="8195" name="Group 45"/>
          <p:cNvGrpSpPr>
            <a:grpSpLocks/>
          </p:cNvGrpSpPr>
          <p:nvPr/>
        </p:nvGrpSpPr>
        <p:grpSpPr bwMode="auto">
          <a:xfrm>
            <a:off x="389001" y="1425632"/>
            <a:ext cx="7560000" cy="5255076"/>
            <a:chOff x="476" y="1162"/>
            <a:chExt cx="4354" cy="2932"/>
          </a:xfrm>
        </p:grpSpPr>
        <p:sp>
          <p:nvSpPr>
            <p:cNvPr id="9245" name="AutoShape 32"/>
            <p:cNvSpPr>
              <a:spLocks noChangeArrowheads="1"/>
            </p:cNvSpPr>
            <p:nvPr/>
          </p:nvSpPr>
          <p:spPr bwMode="auto">
            <a:xfrm>
              <a:off x="476" y="1162"/>
              <a:ext cx="4354" cy="482"/>
            </a:xfrm>
            <a:prstGeom prst="roundRect">
              <a:avLst>
                <a:gd name="adj" fmla="val 16667"/>
              </a:avLst>
            </a:prstGeom>
            <a:solidFill>
              <a:srgbClr val="E4E4E4"/>
            </a:solidFill>
            <a:ln>
              <a:solidFill>
                <a:schemeClr val="bg1">
                  <a:lumMod val="65000"/>
                </a:schemeClr>
              </a:solidFill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ru-RU" sz="2400" dirty="0">
                  <a:solidFill>
                    <a:srgbClr val="9A2500"/>
                  </a:solidFill>
                  <a:latin typeface="Arial" charset="0"/>
                </a:rPr>
                <a:t>кандидат в депутаты </a:t>
              </a:r>
              <a:r>
                <a:rPr lang="ru-RU" sz="2400" dirty="0" smtClean="0">
                  <a:solidFill>
                    <a:srgbClr val="9A2500"/>
                  </a:solidFill>
                  <a:latin typeface="Arial" charset="0"/>
                </a:rPr>
                <a:t>местного Совета депутатов</a:t>
              </a:r>
              <a:endParaRPr lang="ru-RU" sz="2400" dirty="0">
                <a:solidFill>
                  <a:srgbClr val="9A2500"/>
                </a:solidFill>
                <a:latin typeface="Arial" charset="0"/>
              </a:endParaRPr>
            </a:p>
          </p:txBody>
        </p:sp>
        <p:sp>
          <p:nvSpPr>
            <p:cNvPr id="2" name="AutoShape 32"/>
            <p:cNvSpPr>
              <a:spLocks noChangeArrowheads="1"/>
            </p:cNvSpPr>
            <p:nvPr/>
          </p:nvSpPr>
          <p:spPr bwMode="auto">
            <a:xfrm>
              <a:off x="476" y="2297"/>
              <a:ext cx="1270" cy="482"/>
            </a:xfrm>
            <a:prstGeom prst="roundRect">
              <a:avLst>
                <a:gd name="adj" fmla="val 16667"/>
              </a:avLst>
            </a:prstGeom>
            <a:solidFill>
              <a:srgbClr val="E4E4E4"/>
            </a:solidFill>
            <a:ln>
              <a:solidFill>
                <a:schemeClr val="bg1">
                  <a:lumMod val="65000"/>
                </a:schemeClr>
              </a:solidFill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ru-RU" dirty="0">
                  <a:solidFill>
                    <a:srgbClr val="9A2500"/>
                  </a:solidFill>
                  <a:latin typeface="Arial" charset="0"/>
                </a:rPr>
                <a:t>близкий</a:t>
              </a:r>
              <a:br>
                <a:rPr lang="ru-RU" dirty="0">
                  <a:solidFill>
                    <a:srgbClr val="9A2500"/>
                  </a:solidFill>
                  <a:latin typeface="Arial" charset="0"/>
                </a:rPr>
              </a:br>
              <a:r>
                <a:rPr lang="ru-RU" dirty="0">
                  <a:solidFill>
                    <a:srgbClr val="9A2500"/>
                  </a:solidFill>
                  <a:latin typeface="Arial" charset="0"/>
                </a:rPr>
                <a:t>родственник</a:t>
              </a:r>
            </a:p>
          </p:txBody>
        </p:sp>
        <p:sp>
          <p:nvSpPr>
            <p:cNvPr id="8198" name="Line 97"/>
            <p:cNvSpPr>
              <a:spLocks noChangeShapeType="1"/>
            </p:cNvSpPr>
            <p:nvPr/>
          </p:nvSpPr>
          <p:spPr bwMode="auto">
            <a:xfrm>
              <a:off x="1105" y="2819"/>
              <a:ext cx="0" cy="793"/>
            </a:xfrm>
            <a:prstGeom prst="line">
              <a:avLst/>
            </a:prstGeom>
            <a:noFill/>
            <a:ln w="38100" algn="ctr">
              <a:solidFill>
                <a:schemeClr val="bg1">
                  <a:lumMod val="65000"/>
                </a:schemeClr>
              </a:solidFill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3" name="AutoShape 32"/>
            <p:cNvSpPr>
              <a:spLocks noChangeArrowheads="1"/>
            </p:cNvSpPr>
            <p:nvPr/>
          </p:nvSpPr>
          <p:spPr bwMode="auto">
            <a:xfrm>
              <a:off x="1973" y="2297"/>
              <a:ext cx="1270" cy="482"/>
            </a:xfrm>
            <a:prstGeom prst="roundRect">
              <a:avLst>
                <a:gd name="adj" fmla="val 16667"/>
              </a:avLst>
            </a:prstGeom>
            <a:solidFill>
              <a:srgbClr val="E4E4E4"/>
            </a:solidFill>
            <a:ln>
              <a:solidFill>
                <a:schemeClr val="bg1">
                  <a:lumMod val="65000"/>
                </a:schemeClr>
              </a:solidFill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ru-RU" dirty="0">
                  <a:solidFill>
                    <a:srgbClr val="9A2500"/>
                  </a:solidFill>
                  <a:latin typeface="Arial" charset="0"/>
                </a:rPr>
                <a:t>супруг (супруга)</a:t>
              </a:r>
            </a:p>
          </p:txBody>
        </p:sp>
        <p:sp>
          <p:nvSpPr>
            <p:cNvPr id="4" name="AutoShape 32"/>
            <p:cNvSpPr>
              <a:spLocks noChangeArrowheads="1"/>
            </p:cNvSpPr>
            <p:nvPr/>
          </p:nvSpPr>
          <p:spPr bwMode="auto">
            <a:xfrm>
              <a:off x="3515" y="2297"/>
              <a:ext cx="1270" cy="482"/>
            </a:xfrm>
            <a:prstGeom prst="roundRect">
              <a:avLst>
                <a:gd name="adj" fmla="val 16667"/>
              </a:avLst>
            </a:prstGeom>
            <a:solidFill>
              <a:srgbClr val="E4E4E4"/>
            </a:solidFill>
            <a:ln>
              <a:solidFill>
                <a:schemeClr val="bg1">
                  <a:lumMod val="65000"/>
                </a:schemeClr>
              </a:solidFill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ru-RU" dirty="0">
                  <a:solidFill>
                    <a:srgbClr val="9A2500"/>
                  </a:solidFill>
                  <a:latin typeface="Arial" charset="0"/>
                </a:rPr>
                <a:t>непосредственно</a:t>
              </a:r>
            </a:p>
            <a:p>
              <a:pPr algn="ctr">
                <a:defRPr/>
              </a:pPr>
              <a:r>
                <a:rPr lang="ru-RU" dirty="0">
                  <a:solidFill>
                    <a:srgbClr val="9A2500"/>
                  </a:solidFill>
                  <a:latin typeface="Arial" charset="0"/>
                </a:rPr>
                <a:t>подчиненный</a:t>
              </a:r>
            </a:p>
          </p:txBody>
        </p:sp>
        <p:sp>
          <p:nvSpPr>
            <p:cNvPr id="8201" name="Line 29"/>
            <p:cNvSpPr>
              <a:spLocks noChangeShapeType="1"/>
            </p:cNvSpPr>
            <p:nvPr/>
          </p:nvSpPr>
          <p:spPr bwMode="auto">
            <a:xfrm>
              <a:off x="2634" y="1661"/>
              <a:ext cx="0" cy="544"/>
            </a:xfrm>
            <a:prstGeom prst="line">
              <a:avLst/>
            </a:prstGeom>
            <a:ln>
              <a:headEnd type="triangle" w="med" len="med"/>
              <a:tailEnd type="triangle" w="med" len="med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  <p:txBody>
            <a:bodyPr/>
            <a:lstStyle/>
            <a:p>
              <a:endParaRPr lang="ru-RU" dirty="0"/>
            </a:p>
          </p:txBody>
        </p:sp>
        <p:sp>
          <p:nvSpPr>
            <p:cNvPr id="8202" name="Line 31"/>
            <p:cNvSpPr>
              <a:spLocks noChangeShapeType="1"/>
            </p:cNvSpPr>
            <p:nvPr/>
          </p:nvSpPr>
          <p:spPr bwMode="auto">
            <a:xfrm>
              <a:off x="1111" y="1664"/>
              <a:ext cx="0" cy="544"/>
            </a:xfrm>
            <a:prstGeom prst="line">
              <a:avLst/>
            </a:prstGeom>
            <a:ln>
              <a:headEnd type="triangle" w="med" len="med"/>
              <a:tailEnd type="triangle" w="med" len="med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  <p:txBody>
            <a:bodyPr/>
            <a:lstStyle/>
            <a:p>
              <a:endParaRPr lang="ru-RU" dirty="0"/>
            </a:p>
          </p:txBody>
        </p:sp>
        <p:sp>
          <p:nvSpPr>
            <p:cNvPr id="8203" name="Line 32"/>
            <p:cNvSpPr>
              <a:spLocks noChangeShapeType="1"/>
            </p:cNvSpPr>
            <p:nvPr/>
          </p:nvSpPr>
          <p:spPr bwMode="auto">
            <a:xfrm>
              <a:off x="4150" y="1661"/>
              <a:ext cx="0" cy="544"/>
            </a:xfrm>
            <a:prstGeom prst="line">
              <a:avLst/>
            </a:prstGeom>
            <a:ln>
              <a:headEnd type="triangle" w="med" len="med"/>
              <a:tailEnd type="triangle" w="med" len="med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  <p:txBody>
            <a:bodyPr/>
            <a:lstStyle/>
            <a:p>
              <a:endParaRPr lang="ru-RU" dirty="0"/>
            </a:p>
          </p:txBody>
        </p:sp>
        <p:sp>
          <p:nvSpPr>
            <p:cNvPr id="5" name="AutoShape 32"/>
            <p:cNvSpPr>
              <a:spLocks noChangeArrowheads="1"/>
            </p:cNvSpPr>
            <p:nvPr/>
          </p:nvSpPr>
          <p:spPr bwMode="auto">
            <a:xfrm>
              <a:off x="476" y="3612"/>
              <a:ext cx="4354" cy="482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E4E4E4">
                    <a:shade val="30000"/>
                    <a:satMod val="115000"/>
                  </a:srgbClr>
                </a:gs>
                <a:gs pos="50000">
                  <a:srgbClr val="E4E4E4">
                    <a:shade val="67500"/>
                    <a:satMod val="115000"/>
                  </a:srgbClr>
                </a:gs>
                <a:gs pos="100000">
                  <a:srgbClr val="E4E4E4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solidFill>
                <a:schemeClr val="bg1">
                  <a:lumMod val="65000"/>
                </a:schemeClr>
              </a:solidFill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ru-RU" sz="2400" dirty="0">
                  <a:solidFill>
                    <a:srgbClr val="9A2500"/>
                  </a:solidFill>
                  <a:latin typeface="Arial" charset="0"/>
                </a:rPr>
                <a:t>председатель </a:t>
              </a:r>
              <a:r>
                <a:rPr lang="ru-RU" sz="2400" dirty="0" smtClean="0">
                  <a:solidFill>
                    <a:srgbClr val="9A2500"/>
                  </a:solidFill>
                  <a:latin typeface="Arial" charset="0"/>
                </a:rPr>
                <a:t>территориальной, окружной </a:t>
              </a:r>
              <a:r>
                <a:rPr lang="ru-RU" sz="2400" dirty="0">
                  <a:solidFill>
                    <a:srgbClr val="9A2500"/>
                  </a:solidFill>
                  <a:latin typeface="Arial" charset="0"/>
                </a:rPr>
                <a:t>комиссии</a:t>
              </a:r>
            </a:p>
          </p:txBody>
        </p:sp>
        <p:sp>
          <p:nvSpPr>
            <p:cNvPr id="8205" name="Line 97"/>
            <p:cNvSpPr>
              <a:spLocks noChangeShapeType="1"/>
            </p:cNvSpPr>
            <p:nvPr/>
          </p:nvSpPr>
          <p:spPr bwMode="auto">
            <a:xfrm>
              <a:off x="2601" y="2819"/>
              <a:ext cx="0" cy="793"/>
            </a:xfrm>
            <a:prstGeom prst="line">
              <a:avLst/>
            </a:prstGeom>
            <a:noFill/>
            <a:ln w="38100" algn="ctr">
              <a:solidFill>
                <a:schemeClr val="bg1">
                  <a:lumMod val="65000"/>
                </a:schemeClr>
              </a:solidFill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8206" name="Line 97"/>
            <p:cNvSpPr>
              <a:spLocks noChangeShapeType="1"/>
            </p:cNvSpPr>
            <p:nvPr/>
          </p:nvSpPr>
          <p:spPr bwMode="auto">
            <a:xfrm>
              <a:off x="4155" y="2819"/>
              <a:ext cx="0" cy="793"/>
            </a:xfrm>
            <a:prstGeom prst="line">
              <a:avLst/>
            </a:prstGeom>
            <a:noFill/>
            <a:ln w="38100" algn="ctr">
              <a:solidFill>
                <a:schemeClr val="bg1">
                  <a:lumMod val="65000"/>
                </a:schemeClr>
              </a:solidFill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 dirty="0"/>
            </a:p>
          </p:txBody>
        </p:sp>
        <p:grpSp>
          <p:nvGrpSpPr>
            <p:cNvPr id="8207" name="Group 38"/>
            <p:cNvGrpSpPr>
              <a:grpSpLocks/>
            </p:cNvGrpSpPr>
            <p:nvPr/>
          </p:nvGrpSpPr>
          <p:grpSpPr bwMode="auto">
            <a:xfrm rot="2617102">
              <a:off x="2438" y="3022"/>
              <a:ext cx="340" cy="340"/>
              <a:chOff x="1474" y="3047"/>
              <a:chExt cx="340" cy="340"/>
            </a:xfrm>
          </p:grpSpPr>
          <p:sp>
            <p:nvSpPr>
              <p:cNvPr id="8214" name="Line 36"/>
              <p:cNvSpPr>
                <a:spLocks noChangeShapeType="1"/>
              </p:cNvSpPr>
              <p:nvPr/>
            </p:nvSpPr>
            <p:spPr bwMode="auto">
              <a:xfrm>
                <a:off x="1474" y="3203"/>
                <a:ext cx="340" cy="0"/>
              </a:xfrm>
              <a:prstGeom prst="line">
                <a:avLst/>
              </a:prstGeom>
              <a:ln>
                <a:headEnd type="oval" w="med" len="med"/>
                <a:tailEnd type="oval" w="med" len="med"/>
              </a:ln>
              <a:extLst/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8215" name="Line 37"/>
              <p:cNvSpPr>
                <a:spLocks noChangeShapeType="1"/>
              </p:cNvSpPr>
              <p:nvPr/>
            </p:nvSpPr>
            <p:spPr bwMode="auto">
              <a:xfrm>
                <a:off x="1634" y="3047"/>
                <a:ext cx="0" cy="340"/>
              </a:xfrm>
              <a:prstGeom prst="line">
                <a:avLst/>
              </a:prstGeom>
              <a:ln>
                <a:headEnd type="oval" w="med" len="med"/>
                <a:tailEnd type="oval" w="med" len="med"/>
              </a:ln>
              <a:extLst/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ru-RU" dirty="0"/>
              </a:p>
            </p:txBody>
          </p:sp>
        </p:grpSp>
        <p:grpSp>
          <p:nvGrpSpPr>
            <p:cNvPr id="8208" name="Group 39"/>
            <p:cNvGrpSpPr>
              <a:grpSpLocks/>
            </p:cNvGrpSpPr>
            <p:nvPr/>
          </p:nvGrpSpPr>
          <p:grpSpPr bwMode="auto">
            <a:xfrm rot="2617102">
              <a:off x="942" y="3022"/>
              <a:ext cx="340" cy="340"/>
              <a:chOff x="1474" y="3047"/>
              <a:chExt cx="340" cy="340"/>
            </a:xfrm>
          </p:grpSpPr>
          <p:sp>
            <p:nvSpPr>
              <p:cNvPr id="8212" name="Line 40"/>
              <p:cNvSpPr>
                <a:spLocks noChangeShapeType="1"/>
              </p:cNvSpPr>
              <p:nvPr/>
            </p:nvSpPr>
            <p:spPr bwMode="auto">
              <a:xfrm>
                <a:off x="1474" y="3203"/>
                <a:ext cx="340" cy="0"/>
              </a:xfrm>
              <a:prstGeom prst="line">
                <a:avLst/>
              </a:prstGeom>
              <a:ln>
                <a:headEnd type="oval" w="med" len="med"/>
                <a:tailEnd type="oval" w="med" len="med"/>
              </a:ln>
              <a:extLst/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8213" name="Line 41"/>
              <p:cNvSpPr>
                <a:spLocks noChangeShapeType="1"/>
              </p:cNvSpPr>
              <p:nvPr/>
            </p:nvSpPr>
            <p:spPr bwMode="auto">
              <a:xfrm>
                <a:off x="1634" y="3047"/>
                <a:ext cx="0" cy="340"/>
              </a:xfrm>
              <a:prstGeom prst="line">
                <a:avLst/>
              </a:prstGeom>
              <a:ln>
                <a:headEnd type="oval" w="med" len="med"/>
                <a:tailEnd type="oval" w="med" len="med"/>
              </a:ln>
              <a:extLst/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ru-RU" dirty="0"/>
              </a:p>
            </p:txBody>
          </p:sp>
        </p:grpSp>
        <p:grpSp>
          <p:nvGrpSpPr>
            <p:cNvPr id="8209" name="Group 42"/>
            <p:cNvGrpSpPr>
              <a:grpSpLocks/>
            </p:cNvGrpSpPr>
            <p:nvPr/>
          </p:nvGrpSpPr>
          <p:grpSpPr bwMode="auto">
            <a:xfrm rot="2617102">
              <a:off x="3980" y="3022"/>
              <a:ext cx="340" cy="340"/>
              <a:chOff x="1474" y="3047"/>
              <a:chExt cx="340" cy="340"/>
            </a:xfrm>
          </p:grpSpPr>
          <p:sp>
            <p:nvSpPr>
              <p:cNvPr id="8210" name="Line 43"/>
              <p:cNvSpPr>
                <a:spLocks noChangeShapeType="1"/>
              </p:cNvSpPr>
              <p:nvPr/>
            </p:nvSpPr>
            <p:spPr bwMode="auto">
              <a:xfrm>
                <a:off x="1474" y="3203"/>
                <a:ext cx="340" cy="0"/>
              </a:xfrm>
              <a:prstGeom prst="line">
                <a:avLst/>
              </a:prstGeom>
              <a:ln>
                <a:headEnd type="oval" w="med" len="med"/>
                <a:tailEnd type="oval" w="med" len="med"/>
              </a:ln>
              <a:extLst/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8211" name="Line 44"/>
              <p:cNvSpPr>
                <a:spLocks noChangeShapeType="1"/>
              </p:cNvSpPr>
              <p:nvPr/>
            </p:nvSpPr>
            <p:spPr bwMode="auto">
              <a:xfrm>
                <a:off x="1634" y="3047"/>
                <a:ext cx="0" cy="340"/>
              </a:xfrm>
              <a:prstGeom prst="line">
                <a:avLst/>
              </a:prstGeom>
              <a:ln>
                <a:headEnd type="oval" w="med" len="med"/>
                <a:tailEnd type="oval" w="med" len="med"/>
              </a:ln>
              <a:extLst/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ru-RU" dirty="0"/>
              </a:p>
            </p:txBody>
          </p:sp>
        </p:grpSp>
      </p:grp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311"/>
    </mc:Choice>
    <mc:Fallback xmlns="">
      <p:transition spd="slow" advTm="7311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8587" y="0"/>
            <a:ext cx="7992000" cy="1081088"/>
          </a:xfrm>
          <a:solidFill>
            <a:srgbClr val="F2E4CA"/>
          </a:solidFill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lang="ru-RU" sz="2400" kern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РЕЖИМ РАБОТЫ </a:t>
            </a:r>
            <a:br>
              <a:rPr lang="ru-RU" sz="2400" kern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</a:br>
            <a:r>
              <a:rPr lang="ru-RU" sz="2400" kern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ТЕРРИТОРИАЛЬНОЙ, ОКРУЖНОЙ </a:t>
            </a:r>
            <a:br>
              <a:rPr lang="ru-RU" sz="2400" kern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</a:br>
            <a:r>
              <a:rPr lang="ru-RU" sz="2400" kern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ИЗБИРАТЕЛЬНОЙ КОМИССИИ</a:t>
            </a:r>
          </a:p>
        </p:txBody>
      </p:sp>
      <p:grpSp>
        <p:nvGrpSpPr>
          <p:cNvPr id="9219" name="Группа 7167"/>
          <p:cNvGrpSpPr>
            <a:grpSpLocks/>
          </p:cNvGrpSpPr>
          <p:nvPr/>
        </p:nvGrpSpPr>
        <p:grpSpPr bwMode="auto">
          <a:xfrm>
            <a:off x="514235" y="1371385"/>
            <a:ext cx="7567301" cy="5040000"/>
            <a:chOff x="682897" y="2781300"/>
            <a:chExt cx="7209095" cy="3119983"/>
          </a:xfrm>
        </p:grpSpPr>
        <p:grpSp>
          <p:nvGrpSpPr>
            <p:cNvPr id="9220" name="Группа 1"/>
            <p:cNvGrpSpPr>
              <a:grpSpLocks/>
            </p:cNvGrpSpPr>
            <p:nvPr/>
          </p:nvGrpSpPr>
          <p:grpSpPr bwMode="auto">
            <a:xfrm>
              <a:off x="682897" y="2781300"/>
              <a:ext cx="7209095" cy="600549"/>
              <a:chOff x="682897" y="2781300"/>
              <a:chExt cx="7209095" cy="600549"/>
            </a:xfrm>
          </p:grpSpPr>
          <p:sp>
            <p:nvSpPr>
              <p:cNvPr id="6" name="AutoShape 32"/>
              <p:cNvSpPr>
                <a:spLocks noChangeArrowheads="1"/>
              </p:cNvSpPr>
              <p:nvPr/>
            </p:nvSpPr>
            <p:spPr bwMode="auto">
              <a:xfrm>
                <a:off x="682897" y="2806423"/>
                <a:ext cx="3086631" cy="575426"/>
              </a:xfrm>
              <a:prstGeom prst="roundRect">
                <a:avLst>
                  <a:gd name="adj" fmla="val 16667"/>
                </a:avLst>
              </a:prstGeom>
              <a:solidFill>
                <a:srgbClr val="E4E4E4"/>
              </a:solidFill>
              <a:ln>
                <a:solidFill>
                  <a:schemeClr val="bg1">
                    <a:lumMod val="65000"/>
                  </a:schemeClr>
                </a:solidFill>
                <a:headEnd/>
                <a:tailEnd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7" name="Line 34"/>
              <p:cNvSpPr>
                <a:spLocks noChangeShapeType="1"/>
              </p:cNvSpPr>
              <p:nvPr/>
            </p:nvSpPr>
            <p:spPr bwMode="auto">
              <a:xfrm>
                <a:off x="3769529" y="3105501"/>
                <a:ext cx="1380379" cy="0"/>
              </a:xfrm>
              <a:prstGeom prst="line">
                <a:avLst/>
              </a:prstGeom>
              <a:ln>
                <a:headEnd type="oval" w="med" len="med"/>
                <a:tailEnd type="triangle" w="med" len="med"/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8" name="AutoShape 73"/>
              <p:cNvSpPr>
                <a:spLocks noChangeArrowheads="1"/>
              </p:cNvSpPr>
              <p:nvPr/>
            </p:nvSpPr>
            <p:spPr bwMode="auto">
              <a:xfrm>
                <a:off x="5148320" y="2781300"/>
                <a:ext cx="2743672" cy="575427"/>
              </a:xfrm>
              <a:prstGeom prst="roundRect">
                <a:avLst>
                  <a:gd name="adj" fmla="val 16667"/>
                </a:avLst>
              </a:prstGeom>
              <a:solidFill>
                <a:srgbClr val="E4E4E4"/>
              </a:solidFill>
              <a:ln>
                <a:solidFill>
                  <a:schemeClr val="bg1">
                    <a:lumMod val="65000"/>
                  </a:schemeClr>
                </a:solidFill>
                <a:headEnd/>
                <a:tailEnd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9" name="Text Box 74"/>
              <p:cNvSpPr txBox="1">
                <a:spLocks noChangeArrowheads="1"/>
              </p:cNvSpPr>
              <p:nvPr/>
            </p:nvSpPr>
            <p:spPr bwMode="auto">
              <a:xfrm>
                <a:off x="700988" y="2945170"/>
                <a:ext cx="2983744" cy="247686"/>
              </a:xfrm>
              <a:prstGeom prst="rect">
                <a:avLst/>
              </a:prstGeom>
              <a:solidFill>
                <a:srgbClr val="E4E4E4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ru-RU" sz="2000" dirty="0" smtClean="0"/>
                  <a:t>понедельник – пятница</a:t>
                </a:r>
              </a:p>
            </p:txBody>
          </p:sp>
          <p:sp>
            <p:nvSpPr>
              <p:cNvPr id="10" name="Text Box 75"/>
              <p:cNvSpPr txBox="1">
                <a:spLocks noChangeArrowheads="1"/>
              </p:cNvSpPr>
              <p:nvPr/>
            </p:nvSpPr>
            <p:spPr bwMode="auto">
              <a:xfrm>
                <a:off x="5285503" y="2911696"/>
                <a:ext cx="2565159" cy="247686"/>
              </a:xfrm>
              <a:prstGeom prst="rect">
                <a:avLst/>
              </a:prstGeom>
              <a:solidFill>
                <a:srgbClr val="E4E4E4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ru-RU" sz="2000" b="1" dirty="0" smtClean="0">
                    <a:solidFill>
                      <a:srgbClr val="008000"/>
                    </a:solidFill>
                  </a:rPr>
                  <a:t>с 10 до 19 часов</a:t>
                </a:r>
              </a:p>
            </p:txBody>
          </p:sp>
        </p:grpSp>
        <p:grpSp>
          <p:nvGrpSpPr>
            <p:cNvPr id="9221" name="Группа 2"/>
            <p:cNvGrpSpPr>
              <a:grpSpLocks/>
            </p:cNvGrpSpPr>
            <p:nvPr/>
          </p:nvGrpSpPr>
          <p:grpSpPr bwMode="auto">
            <a:xfrm>
              <a:off x="1116265" y="3550529"/>
              <a:ext cx="6768773" cy="596960"/>
              <a:chOff x="1116265" y="3430524"/>
              <a:chExt cx="6768773" cy="596960"/>
            </a:xfrm>
          </p:grpSpPr>
          <p:sp>
            <p:nvSpPr>
              <p:cNvPr id="12" name="AutoShape 32"/>
              <p:cNvSpPr>
                <a:spLocks noChangeArrowheads="1"/>
              </p:cNvSpPr>
              <p:nvPr/>
            </p:nvSpPr>
            <p:spPr bwMode="auto">
              <a:xfrm>
                <a:off x="1116265" y="3455647"/>
                <a:ext cx="2376372" cy="571837"/>
              </a:xfrm>
              <a:prstGeom prst="roundRect">
                <a:avLst>
                  <a:gd name="adj" fmla="val 16667"/>
                </a:avLst>
              </a:prstGeom>
              <a:solidFill>
                <a:srgbClr val="E4E4E4"/>
              </a:solidFill>
              <a:ln>
                <a:solidFill>
                  <a:schemeClr val="bg1">
                    <a:lumMod val="65000"/>
                  </a:schemeClr>
                </a:solidFill>
                <a:headEnd/>
                <a:tailEnd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13" name="Line 34"/>
              <p:cNvSpPr>
                <a:spLocks noChangeShapeType="1"/>
              </p:cNvSpPr>
              <p:nvPr/>
            </p:nvSpPr>
            <p:spPr bwMode="auto">
              <a:xfrm>
                <a:off x="3492637" y="3753529"/>
                <a:ext cx="1657270" cy="0"/>
              </a:xfrm>
              <a:prstGeom prst="line">
                <a:avLst/>
              </a:prstGeom>
              <a:ln>
                <a:headEnd type="oval" w="med" len="med"/>
                <a:tailEnd type="triangle" w="med" len="med"/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14" name="AutoShape 73"/>
              <p:cNvSpPr>
                <a:spLocks noChangeArrowheads="1"/>
              </p:cNvSpPr>
              <p:nvPr/>
            </p:nvSpPr>
            <p:spPr bwMode="auto">
              <a:xfrm>
                <a:off x="5148320" y="3430524"/>
                <a:ext cx="2736718" cy="571837"/>
              </a:xfrm>
              <a:prstGeom prst="roundRect">
                <a:avLst>
                  <a:gd name="adj" fmla="val 16667"/>
                </a:avLst>
              </a:prstGeom>
              <a:solidFill>
                <a:srgbClr val="E4E4E4"/>
              </a:solidFill>
              <a:ln>
                <a:solidFill>
                  <a:schemeClr val="bg1">
                    <a:lumMod val="65000"/>
                  </a:schemeClr>
                </a:solidFill>
                <a:headEnd/>
                <a:tailEnd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15" name="Text Box 74"/>
              <p:cNvSpPr txBox="1">
                <a:spLocks noChangeArrowheads="1"/>
              </p:cNvSpPr>
              <p:nvPr/>
            </p:nvSpPr>
            <p:spPr bwMode="auto">
              <a:xfrm>
                <a:off x="1369758" y="3558528"/>
                <a:ext cx="1714795" cy="247686"/>
              </a:xfrm>
              <a:prstGeom prst="rect">
                <a:avLst/>
              </a:prstGeom>
              <a:solidFill>
                <a:srgbClr val="E4E4E4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ru-RU" sz="2000" dirty="0" smtClean="0"/>
                  <a:t>перерыв</a:t>
                </a:r>
              </a:p>
            </p:txBody>
          </p:sp>
          <p:sp>
            <p:nvSpPr>
              <p:cNvPr id="29" name="Text Box 75"/>
              <p:cNvSpPr txBox="1">
                <a:spLocks noChangeArrowheads="1"/>
              </p:cNvSpPr>
              <p:nvPr/>
            </p:nvSpPr>
            <p:spPr bwMode="auto">
              <a:xfrm>
                <a:off x="5268356" y="3558528"/>
                <a:ext cx="2503601" cy="247686"/>
              </a:xfrm>
              <a:prstGeom prst="rect">
                <a:avLst/>
              </a:prstGeom>
              <a:solidFill>
                <a:srgbClr val="E4E4E4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ru-RU" sz="2000" b="1" dirty="0" smtClean="0">
                    <a:solidFill>
                      <a:srgbClr val="008000"/>
                    </a:solidFill>
                  </a:rPr>
                  <a:t>с 14 до 15 часов</a:t>
                </a:r>
              </a:p>
            </p:txBody>
          </p:sp>
        </p:grpSp>
        <p:grpSp>
          <p:nvGrpSpPr>
            <p:cNvPr id="9222" name="Группа 29"/>
            <p:cNvGrpSpPr>
              <a:grpSpLocks/>
            </p:cNvGrpSpPr>
            <p:nvPr/>
          </p:nvGrpSpPr>
          <p:grpSpPr bwMode="auto">
            <a:xfrm>
              <a:off x="682897" y="4436997"/>
              <a:ext cx="7209095" cy="600549"/>
              <a:chOff x="682897" y="4436997"/>
              <a:chExt cx="7209095" cy="600549"/>
            </a:xfrm>
          </p:grpSpPr>
          <p:sp>
            <p:nvSpPr>
              <p:cNvPr id="32" name="AutoShape 32"/>
              <p:cNvSpPr>
                <a:spLocks noChangeArrowheads="1"/>
              </p:cNvSpPr>
              <p:nvPr/>
            </p:nvSpPr>
            <p:spPr bwMode="auto">
              <a:xfrm>
                <a:off x="682897" y="4462120"/>
                <a:ext cx="3086631" cy="575426"/>
              </a:xfrm>
              <a:prstGeom prst="roundRect">
                <a:avLst>
                  <a:gd name="adj" fmla="val 16667"/>
                </a:avLst>
              </a:prstGeom>
              <a:solidFill>
                <a:srgbClr val="E4E4E4"/>
              </a:solidFill>
              <a:ln>
                <a:solidFill>
                  <a:schemeClr val="bg1">
                    <a:lumMod val="65000"/>
                  </a:schemeClr>
                </a:solidFill>
                <a:headEnd/>
                <a:tailEnd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33" name="Line 34"/>
              <p:cNvSpPr>
                <a:spLocks noChangeShapeType="1"/>
              </p:cNvSpPr>
              <p:nvPr/>
            </p:nvSpPr>
            <p:spPr bwMode="auto">
              <a:xfrm>
                <a:off x="3769528" y="4761198"/>
                <a:ext cx="1380380" cy="0"/>
              </a:xfrm>
              <a:prstGeom prst="line">
                <a:avLst/>
              </a:prstGeom>
              <a:ln>
                <a:headEnd type="oval" w="med" len="med"/>
                <a:tailEnd type="triangle" w="med" len="med"/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34" name="AutoShape 73"/>
              <p:cNvSpPr>
                <a:spLocks noChangeArrowheads="1"/>
              </p:cNvSpPr>
              <p:nvPr/>
            </p:nvSpPr>
            <p:spPr bwMode="auto">
              <a:xfrm>
                <a:off x="5148320" y="4436997"/>
                <a:ext cx="2743672" cy="575427"/>
              </a:xfrm>
              <a:prstGeom prst="roundRect">
                <a:avLst>
                  <a:gd name="adj" fmla="val 16667"/>
                </a:avLst>
              </a:prstGeom>
              <a:solidFill>
                <a:srgbClr val="E4E4E4"/>
              </a:solidFill>
              <a:ln>
                <a:solidFill>
                  <a:schemeClr val="bg1">
                    <a:lumMod val="65000"/>
                  </a:schemeClr>
                </a:solidFill>
                <a:headEnd/>
                <a:tailEnd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35" name="Text Box 74"/>
              <p:cNvSpPr txBox="1">
                <a:spLocks noChangeArrowheads="1"/>
              </p:cNvSpPr>
              <p:nvPr/>
            </p:nvSpPr>
            <p:spPr bwMode="auto">
              <a:xfrm>
                <a:off x="735284" y="4566195"/>
                <a:ext cx="2915152" cy="401141"/>
              </a:xfrm>
              <a:prstGeom prst="rect">
                <a:avLst/>
              </a:prstGeom>
              <a:solidFill>
                <a:srgbClr val="E4E4E4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ru-RU" sz="2000" dirty="0" smtClean="0"/>
                  <a:t>суббота</a:t>
                </a:r>
              </a:p>
            </p:txBody>
          </p:sp>
          <p:sp>
            <p:nvSpPr>
              <p:cNvPr id="36" name="Text Box 75"/>
              <p:cNvSpPr txBox="1">
                <a:spLocks noChangeArrowheads="1"/>
              </p:cNvSpPr>
              <p:nvPr/>
            </p:nvSpPr>
            <p:spPr bwMode="auto">
              <a:xfrm>
                <a:off x="5285503" y="4600867"/>
                <a:ext cx="2469305" cy="247686"/>
              </a:xfrm>
              <a:prstGeom prst="rect">
                <a:avLst/>
              </a:prstGeom>
              <a:solidFill>
                <a:srgbClr val="E4E4E4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ru-RU" sz="2000" b="1" dirty="0" smtClean="0">
                    <a:solidFill>
                      <a:srgbClr val="008000"/>
                    </a:solidFill>
                  </a:rPr>
                  <a:t>с 10 до 14 часов</a:t>
                </a:r>
              </a:p>
            </p:txBody>
          </p:sp>
        </p:grpSp>
        <p:grpSp>
          <p:nvGrpSpPr>
            <p:cNvPr id="9223" name="Группа 3"/>
            <p:cNvGrpSpPr>
              <a:grpSpLocks/>
            </p:cNvGrpSpPr>
            <p:nvPr/>
          </p:nvGrpSpPr>
          <p:grpSpPr bwMode="auto">
            <a:xfrm>
              <a:off x="682898" y="5300734"/>
              <a:ext cx="7209094" cy="600549"/>
              <a:chOff x="682898" y="5300734"/>
              <a:chExt cx="7209094" cy="600549"/>
            </a:xfrm>
          </p:grpSpPr>
          <p:sp>
            <p:nvSpPr>
              <p:cNvPr id="39" name="AutoShape 32"/>
              <p:cNvSpPr>
                <a:spLocks noChangeArrowheads="1"/>
              </p:cNvSpPr>
              <p:nvPr/>
            </p:nvSpPr>
            <p:spPr bwMode="auto">
              <a:xfrm>
                <a:off x="682898" y="5325857"/>
                <a:ext cx="3086631" cy="575426"/>
              </a:xfrm>
              <a:prstGeom prst="roundRect">
                <a:avLst>
                  <a:gd name="adj" fmla="val 16667"/>
                </a:avLst>
              </a:prstGeom>
              <a:solidFill>
                <a:srgbClr val="E4E4E4"/>
              </a:solidFill>
              <a:ln>
                <a:solidFill>
                  <a:schemeClr val="bg1">
                    <a:lumMod val="65000"/>
                  </a:schemeClr>
                </a:solidFill>
                <a:headEnd/>
                <a:tailEnd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40" name="Line 34"/>
              <p:cNvSpPr>
                <a:spLocks noChangeShapeType="1"/>
              </p:cNvSpPr>
              <p:nvPr/>
            </p:nvSpPr>
            <p:spPr bwMode="auto">
              <a:xfrm>
                <a:off x="3769529" y="5624935"/>
                <a:ext cx="1380379" cy="0"/>
              </a:xfrm>
              <a:prstGeom prst="line">
                <a:avLst/>
              </a:prstGeom>
              <a:ln>
                <a:headEnd type="oval" w="med" len="med"/>
                <a:tailEnd type="triangle" w="med" len="med"/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41" name="AutoShape 73"/>
              <p:cNvSpPr>
                <a:spLocks noChangeArrowheads="1"/>
              </p:cNvSpPr>
              <p:nvPr/>
            </p:nvSpPr>
            <p:spPr bwMode="auto">
              <a:xfrm>
                <a:off x="5148320" y="5300734"/>
                <a:ext cx="2743672" cy="575427"/>
              </a:xfrm>
              <a:prstGeom prst="roundRect">
                <a:avLst>
                  <a:gd name="adj" fmla="val 16667"/>
                </a:avLst>
              </a:prstGeom>
              <a:solidFill>
                <a:srgbClr val="E4E4E4"/>
              </a:solidFill>
              <a:ln>
                <a:solidFill>
                  <a:schemeClr val="bg1">
                    <a:lumMod val="65000"/>
                  </a:schemeClr>
                </a:solidFill>
                <a:headEnd/>
                <a:tailEnd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42" name="Text Box 74"/>
              <p:cNvSpPr txBox="1">
                <a:spLocks noChangeArrowheads="1"/>
              </p:cNvSpPr>
              <p:nvPr/>
            </p:nvSpPr>
            <p:spPr bwMode="auto">
              <a:xfrm>
                <a:off x="735283" y="5429935"/>
                <a:ext cx="2846560" cy="247686"/>
              </a:xfrm>
              <a:prstGeom prst="rect">
                <a:avLst/>
              </a:prstGeom>
              <a:solidFill>
                <a:srgbClr val="E4E4E4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ru-RU" sz="2000" b="1" dirty="0" smtClean="0">
                    <a:solidFill>
                      <a:srgbClr val="FF0000"/>
                    </a:solidFill>
                  </a:rPr>
                  <a:t>воскресенье</a:t>
                </a:r>
              </a:p>
            </p:txBody>
          </p:sp>
          <p:sp>
            <p:nvSpPr>
              <p:cNvPr id="43" name="Text Box 75"/>
              <p:cNvSpPr txBox="1">
                <a:spLocks noChangeArrowheads="1"/>
              </p:cNvSpPr>
              <p:nvPr/>
            </p:nvSpPr>
            <p:spPr bwMode="auto">
              <a:xfrm>
                <a:off x="5285503" y="5441351"/>
                <a:ext cx="2469305" cy="247686"/>
              </a:xfrm>
              <a:prstGeom prst="rect">
                <a:avLst/>
              </a:prstGeom>
              <a:solidFill>
                <a:srgbClr val="E4E4E4"/>
              </a:solidFill>
              <a:ln>
                <a:noFill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ru-RU" sz="2000" b="1" dirty="0" smtClean="0">
                    <a:solidFill>
                      <a:srgbClr val="FF0000"/>
                    </a:solidFill>
                  </a:rPr>
                  <a:t>выходной</a:t>
                </a: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90"/>
    </mc:Choice>
    <mc:Fallback xmlns="">
      <p:transition spd="slow" advTm="159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544" y="0"/>
            <a:ext cx="8100000" cy="1044000"/>
          </a:xfrm>
          <a:solidFill>
            <a:srgbClr val="F2E4CA"/>
          </a:solidFill>
          <a:extLst/>
        </p:spPr>
        <p:txBody>
          <a:bodyPr wrap="square" numCol="1" anchor="ctr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>
              <a:defRPr/>
            </a:pPr>
            <a:r>
              <a:rPr lang="ru-RU" sz="2400" kern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ПРАВОМОЧНОСТЬ ЗАСЕДАНИЯ</a:t>
            </a:r>
            <a:br>
              <a:rPr lang="ru-RU" sz="2400" kern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</a:br>
            <a:r>
              <a:rPr lang="ru-RU" sz="2400" kern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ИЗБИРАТЕЛЬНОЙ КОМИССИИ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776288" y="1414463"/>
            <a:ext cx="7378700" cy="709612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ru-RU" sz="1800" dirty="0" smtClean="0">
                <a:latin typeface="Arial" charset="0"/>
                <a:cs typeface="Arial" charset="0"/>
              </a:rPr>
              <a:t>Заседание комиссии является правомочным, если в нем принимает участие не менее  </a:t>
            </a:r>
            <a:r>
              <a:rPr lang="ru-RU" sz="18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двух третей  </a:t>
            </a:r>
            <a:r>
              <a:rPr lang="ru-RU" sz="1800" dirty="0" smtClean="0">
                <a:latin typeface="Arial" charset="0"/>
                <a:cs typeface="Arial" charset="0"/>
              </a:rPr>
              <a:t>состава комиссии:</a:t>
            </a:r>
            <a:endParaRPr lang="ru-RU" sz="1800" dirty="0" smtClean="0">
              <a:solidFill>
                <a:srgbClr val="009900"/>
              </a:solidFill>
              <a:latin typeface="Arial" charset="0"/>
              <a:cs typeface="Arial" charset="0"/>
            </a:endParaRPr>
          </a:p>
        </p:txBody>
      </p:sp>
      <p:grpSp>
        <p:nvGrpSpPr>
          <p:cNvPr id="11268" name="Group 76"/>
          <p:cNvGrpSpPr>
            <a:grpSpLocks/>
          </p:cNvGrpSpPr>
          <p:nvPr/>
        </p:nvGrpSpPr>
        <p:grpSpPr bwMode="auto">
          <a:xfrm>
            <a:off x="747713" y="2241469"/>
            <a:ext cx="7129462" cy="672907"/>
            <a:chOff x="657" y="2227"/>
            <a:chExt cx="4491" cy="425"/>
          </a:xfrm>
        </p:grpSpPr>
        <p:sp>
          <p:nvSpPr>
            <p:cNvPr id="9245" name="AutoShape 32"/>
            <p:cNvSpPr>
              <a:spLocks noChangeArrowheads="1"/>
            </p:cNvSpPr>
            <p:nvPr/>
          </p:nvSpPr>
          <p:spPr bwMode="auto">
            <a:xfrm>
              <a:off x="657" y="2243"/>
              <a:ext cx="1724" cy="409"/>
            </a:xfrm>
            <a:prstGeom prst="roundRect">
              <a:avLst>
                <a:gd name="adj" fmla="val 16667"/>
              </a:avLst>
            </a:prstGeom>
            <a:solidFill>
              <a:srgbClr val="E4E4E4"/>
            </a:solidFill>
            <a:ln>
              <a:solidFill>
                <a:schemeClr val="bg1">
                  <a:lumMod val="65000"/>
                </a:schemeClr>
              </a:solidFill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9246" name="Line 34"/>
            <p:cNvSpPr>
              <a:spLocks noChangeShapeType="1"/>
            </p:cNvSpPr>
            <p:nvPr/>
          </p:nvSpPr>
          <p:spPr bwMode="auto">
            <a:xfrm>
              <a:off x="2381" y="2432"/>
              <a:ext cx="1044" cy="0"/>
            </a:xfrm>
            <a:prstGeom prst="line">
              <a:avLst/>
            </a:prstGeom>
            <a:ln>
              <a:headEnd type="oval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9247" name="AutoShape 73"/>
            <p:cNvSpPr>
              <a:spLocks noChangeArrowheads="1"/>
            </p:cNvSpPr>
            <p:nvPr/>
          </p:nvSpPr>
          <p:spPr bwMode="auto">
            <a:xfrm>
              <a:off x="3424" y="2227"/>
              <a:ext cx="1724" cy="363"/>
            </a:xfrm>
            <a:prstGeom prst="roundRect">
              <a:avLst>
                <a:gd name="adj" fmla="val 16667"/>
              </a:avLst>
            </a:prstGeom>
            <a:solidFill>
              <a:srgbClr val="E4E4E4"/>
            </a:solidFill>
            <a:ln>
              <a:solidFill>
                <a:schemeClr val="bg1">
                  <a:lumMod val="65000"/>
                </a:schemeClr>
              </a:solidFill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9248" name="Text Box 74"/>
            <p:cNvSpPr txBox="1">
              <a:spLocks noChangeArrowheads="1"/>
            </p:cNvSpPr>
            <p:nvPr/>
          </p:nvSpPr>
          <p:spPr bwMode="auto">
            <a:xfrm>
              <a:off x="1066" y="2308"/>
              <a:ext cx="907" cy="233"/>
            </a:xfrm>
            <a:prstGeom prst="rect">
              <a:avLst/>
            </a:prstGeom>
            <a:solidFill>
              <a:srgbClr val="E4E4E4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ru-RU" b="1" dirty="0" smtClean="0"/>
                <a:t>9 членов</a:t>
              </a:r>
            </a:p>
          </p:txBody>
        </p:sp>
        <p:sp>
          <p:nvSpPr>
            <p:cNvPr id="9249" name="Text Box 75"/>
            <p:cNvSpPr txBox="1">
              <a:spLocks noChangeArrowheads="1"/>
            </p:cNvSpPr>
            <p:nvPr/>
          </p:nvSpPr>
          <p:spPr bwMode="auto">
            <a:xfrm>
              <a:off x="3878" y="2290"/>
              <a:ext cx="975" cy="233"/>
            </a:xfrm>
            <a:prstGeom prst="rect">
              <a:avLst/>
            </a:prstGeom>
            <a:solidFill>
              <a:srgbClr val="E4E4E4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ru-RU" b="1" dirty="0" smtClean="0">
                  <a:solidFill>
                    <a:srgbClr val="008000"/>
                  </a:solidFill>
                </a:rPr>
                <a:t>6 членов</a:t>
              </a:r>
            </a:p>
          </p:txBody>
        </p:sp>
      </p:grpSp>
      <p:grpSp>
        <p:nvGrpSpPr>
          <p:cNvPr id="11269" name="Group 77"/>
          <p:cNvGrpSpPr>
            <a:grpSpLocks/>
          </p:cNvGrpSpPr>
          <p:nvPr/>
        </p:nvGrpSpPr>
        <p:grpSpPr bwMode="auto">
          <a:xfrm>
            <a:off x="747713" y="3231356"/>
            <a:ext cx="7129462" cy="601663"/>
            <a:chOff x="657" y="2227"/>
            <a:chExt cx="4491" cy="379"/>
          </a:xfrm>
        </p:grpSpPr>
        <p:sp>
          <p:nvSpPr>
            <p:cNvPr id="9240" name="AutoShape 78"/>
            <p:cNvSpPr>
              <a:spLocks noChangeArrowheads="1"/>
            </p:cNvSpPr>
            <p:nvPr/>
          </p:nvSpPr>
          <p:spPr bwMode="auto">
            <a:xfrm>
              <a:off x="657" y="2243"/>
              <a:ext cx="1724" cy="363"/>
            </a:xfrm>
            <a:prstGeom prst="roundRect">
              <a:avLst>
                <a:gd name="adj" fmla="val 16667"/>
              </a:avLst>
            </a:prstGeom>
            <a:solidFill>
              <a:srgbClr val="E4E4E4"/>
            </a:solidFill>
            <a:ln>
              <a:solidFill>
                <a:schemeClr val="bg1">
                  <a:lumMod val="65000"/>
                </a:schemeClr>
              </a:solidFill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9241" name="Line 79"/>
            <p:cNvSpPr>
              <a:spLocks noChangeShapeType="1"/>
            </p:cNvSpPr>
            <p:nvPr/>
          </p:nvSpPr>
          <p:spPr bwMode="auto">
            <a:xfrm>
              <a:off x="2381" y="2432"/>
              <a:ext cx="1044" cy="0"/>
            </a:xfrm>
            <a:prstGeom prst="line">
              <a:avLst/>
            </a:prstGeom>
            <a:ln>
              <a:headEnd type="oval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9242" name="AutoShape 80"/>
            <p:cNvSpPr>
              <a:spLocks noChangeArrowheads="1"/>
            </p:cNvSpPr>
            <p:nvPr/>
          </p:nvSpPr>
          <p:spPr bwMode="auto">
            <a:xfrm>
              <a:off x="3424" y="2227"/>
              <a:ext cx="1724" cy="363"/>
            </a:xfrm>
            <a:prstGeom prst="roundRect">
              <a:avLst>
                <a:gd name="adj" fmla="val 16667"/>
              </a:avLst>
            </a:prstGeom>
            <a:solidFill>
              <a:srgbClr val="E4E4E4"/>
            </a:solidFill>
            <a:ln>
              <a:solidFill>
                <a:schemeClr val="bg1">
                  <a:lumMod val="65000"/>
                </a:schemeClr>
              </a:solidFill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9243" name="Text Box 81"/>
            <p:cNvSpPr txBox="1">
              <a:spLocks noChangeArrowheads="1"/>
            </p:cNvSpPr>
            <p:nvPr/>
          </p:nvSpPr>
          <p:spPr bwMode="auto">
            <a:xfrm>
              <a:off x="1066" y="2308"/>
              <a:ext cx="874" cy="231"/>
            </a:xfrm>
            <a:prstGeom prst="rect">
              <a:avLst/>
            </a:prstGeom>
            <a:solidFill>
              <a:srgbClr val="E4E4E4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ru-RU" b="1" dirty="0" smtClean="0"/>
                <a:t>10 членов</a:t>
              </a:r>
            </a:p>
          </p:txBody>
        </p:sp>
        <p:sp>
          <p:nvSpPr>
            <p:cNvPr id="9244" name="Text Box 82"/>
            <p:cNvSpPr txBox="1">
              <a:spLocks noChangeArrowheads="1"/>
            </p:cNvSpPr>
            <p:nvPr/>
          </p:nvSpPr>
          <p:spPr bwMode="auto">
            <a:xfrm>
              <a:off x="3878" y="2290"/>
              <a:ext cx="874" cy="231"/>
            </a:xfrm>
            <a:prstGeom prst="rect">
              <a:avLst/>
            </a:prstGeom>
            <a:solidFill>
              <a:srgbClr val="E4E4E4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ru-RU" b="1" dirty="0" smtClean="0">
                  <a:solidFill>
                    <a:srgbClr val="008000"/>
                  </a:solidFill>
                </a:rPr>
                <a:t>7 членов</a:t>
              </a:r>
            </a:p>
          </p:txBody>
        </p:sp>
      </p:grpSp>
      <p:grpSp>
        <p:nvGrpSpPr>
          <p:cNvPr id="11270" name="Group 83"/>
          <p:cNvGrpSpPr>
            <a:grpSpLocks/>
          </p:cNvGrpSpPr>
          <p:nvPr/>
        </p:nvGrpSpPr>
        <p:grpSpPr bwMode="auto">
          <a:xfrm>
            <a:off x="812801" y="4116387"/>
            <a:ext cx="7129462" cy="601663"/>
            <a:chOff x="657" y="2227"/>
            <a:chExt cx="4491" cy="379"/>
          </a:xfrm>
        </p:grpSpPr>
        <p:sp>
          <p:nvSpPr>
            <p:cNvPr id="9235" name="AutoShape 84"/>
            <p:cNvSpPr>
              <a:spLocks noChangeArrowheads="1"/>
            </p:cNvSpPr>
            <p:nvPr/>
          </p:nvSpPr>
          <p:spPr bwMode="auto">
            <a:xfrm>
              <a:off x="657" y="2243"/>
              <a:ext cx="1724" cy="363"/>
            </a:xfrm>
            <a:prstGeom prst="roundRect">
              <a:avLst>
                <a:gd name="adj" fmla="val 16667"/>
              </a:avLst>
            </a:prstGeom>
            <a:solidFill>
              <a:srgbClr val="E4E4E4"/>
            </a:solidFill>
            <a:ln>
              <a:solidFill>
                <a:schemeClr val="bg1">
                  <a:lumMod val="65000"/>
                </a:schemeClr>
              </a:solidFill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9236" name="Line 85"/>
            <p:cNvSpPr>
              <a:spLocks noChangeShapeType="1"/>
            </p:cNvSpPr>
            <p:nvPr/>
          </p:nvSpPr>
          <p:spPr bwMode="auto">
            <a:xfrm>
              <a:off x="2381" y="2432"/>
              <a:ext cx="1044" cy="0"/>
            </a:xfrm>
            <a:prstGeom prst="line">
              <a:avLst/>
            </a:prstGeom>
            <a:ln>
              <a:headEnd type="oval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9237" name="AutoShape 86"/>
            <p:cNvSpPr>
              <a:spLocks noChangeArrowheads="1"/>
            </p:cNvSpPr>
            <p:nvPr/>
          </p:nvSpPr>
          <p:spPr bwMode="auto">
            <a:xfrm>
              <a:off x="3424" y="2227"/>
              <a:ext cx="1724" cy="363"/>
            </a:xfrm>
            <a:prstGeom prst="roundRect">
              <a:avLst>
                <a:gd name="adj" fmla="val 16667"/>
              </a:avLst>
            </a:prstGeom>
            <a:solidFill>
              <a:srgbClr val="E4E4E4"/>
            </a:solidFill>
            <a:ln>
              <a:solidFill>
                <a:schemeClr val="bg1">
                  <a:lumMod val="65000"/>
                </a:schemeClr>
              </a:solidFill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9238" name="Text Box 87"/>
            <p:cNvSpPr txBox="1">
              <a:spLocks noChangeArrowheads="1"/>
            </p:cNvSpPr>
            <p:nvPr/>
          </p:nvSpPr>
          <p:spPr bwMode="auto">
            <a:xfrm>
              <a:off x="1066" y="2308"/>
              <a:ext cx="874" cy="231"/>
            </a:xfrm>
            <a:prstGeom prst="rect">
              <a:avLst/>
            </a:prstGeom>
            <a:solidFill>
              <a:srgbClr val="E4E4E4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ru-RU" b="1" dirty="0" smtClean="0"/>
                <a:t>11 членов</a:t>
              </a:r>
            </a:p>
          </p:txBody>
        </p:sp>
        <p:sp>
          <p:nvSpPr>
            <p:cNvPr id="9239" name="Text Box 88"/>
            <p:cNvSpPr txBox="1">
              <a:spLocks noChangeArrowheads="1"/>
            </p:cNvSpPr>
            <p:nvPr/>
          </p:nvSpPr>
          <p:spPr bwMode="auto">
            <a:xfrm>
              <a:off x="3878" y="2290"/>
              <a:ext cx="874" cy="231"/>
            </a:xfrm>
            <a:prstGeom prst="rect">
              <a:avLst/>
            </a:prstGeom>
            <a:solidFill>
              <a:srgbClr val="E4E4E4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ru-RU" b="1" dirty="0" smtClean="0">
                  <a:solidFill>
                    <a:srgbClr val="008000"/>
                  </a:solidFill>
                </a:rPr>
                <a:t>8 членов</a:t>
              </a:r>
            </a:p>
          </p:txBody>
        </p:sp>
      </p:grpSp>
      <p:grpSp>
        <p:nvGrpSpPr>
          <p:cNvPr id="11271" name="Group 89"/>
          <p:cNvGrpSpPr>
            <a:grpSpLocks/>
          </p:cNvGrpSpPr>
          <p:nvPr/>
        </p:nvGrpSpPr>
        <p:grpSpPr bwMode="auto">
          <a:xfrm>
            <a:off x="823120" y="5034756"/>
            <a:ext cx="7129462" cy="601662"/>
            <a:chOff x="657" y="2227"/>
            <a:chExt cx="4491" cy="379"/>
          </a:xfrm>
        </p:grpSpPr>
        <p:sp>
          <p:nvSpPr>
            <p:cNvPr id="9230" name="AutoShape 90"/>
            <p:cNvSpPr>
              <a:spLocks noChangeArrowheads="1"/>
            </p:cNvSpPr>
            <p:nvPr/>
          </p:nvSpPr>
          <p:spPr bwMode="auto">
            <a:xfrm>
              <a:off x="657" y="2243"/>
              <a:ext cx="1724" cy="363"/>
            </a:xfrm>
            <a:prstGeom prst="roundRect">
              <a:avLst>
                <a:gd name="adj" fmla="val 16667"/>
              </a:avLst>
            </a:prstGeom>
            <a:solidFill>
              <a:srgbClr val="E4E4E4"/>
            </a:solidFill>
            <a:ln>
              <a:solidFill>
                <a:schemeClr val="bg1">
                  <a:lumMod val="65000"/>
                </a:schemeClr>
              </a:solidFill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9231" name="Line 91"/>
            <p:cNvSpPr>
              <a:spLocks noChangeShapeType="1"/>
            </p:cNvSpPr>
            <p:nvPr/>
          </p:nvSpPr>
          <p:spPr bwMode="auto">
            <a:xfrm>
              <a:off x="2381" y="2432"/>
              <a:ext cx="1044" cy="0"/>
            </a:xfrm>
            <a:prstGeom prst="line">
              <a:avLst/>
            </a:prstGeom>
            <a:ln>
              <a:headEnd type="oval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9232" name="AutoShape 92"/>
            <p:cNvSpPr>
              <a:spLocks noChangeArrowheads="1"/>
            </p:cNvSpPr>
            <p:nvPr/>
          </p:nvSpPr>
          <p:spPr bwMode="auto">
            <a:xfrm>
              <a:off x="3424" y="2227"/>
              <a:ext cx="1724" cy="363"/>
            </a:xfrm>
            <a:prstGeom prst="roundRect">
              <a:avLst>
                <a:gd name="adj" fmla="val 16667"/>
              </a:avLst>
            </a:prstGeom>
            <a:solidFill>
              <a:srgbClr val="E4E4E4"/>
            </a:solidFill>
            <a:ln>
              <a:solidFill>
                <a:schemeClr val="bg1">
                  <a:lumMod val="65000"/>
                </a:schemeClr>
              </a:solidFill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9233" name="Text Box 93"/>
            <p:cNvSpPr txBox="1">
              <a:spLocks noChangeArrowheads="1"/>
            </p:cNvSpPr>
            <p:nvPr/>
          </p:nvSpPr>
          <p:spPr bwMode="auto">
            <a:xfrm>
              <a:off x="1066" y="2308"/>
              <a:ext cx="874" cy="233"/>
            </a:xfrm>
            <a:prstGeom prst="rect">
              <a:avLst/>
            </a:prstGeom>
            <a:solidFill>
              <a:srgbClr val="E4E4E4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ru-RU" b="1" dirty="0" smtClean="0"/>
                <a:t>12 членов</a:t>
              </a:r>
            </a:p>
          </p:txBody>
        </p:sp>
        <p:sp>
          <p:nvSpPr>
            <p:cNvPr id="9234" name="Text Box 94"/>
            <p:cNvSpPr txBox="1">
              <a:spLocks noChangeArrowheads="1"/>
            </p:cNvSpPr>
            <p:nvPr/>
          </p:nvSpPr>
          <p:spPr bwMode="auto">
            <a:xfrm>
              <a:off x="3878" y="2290"/>
              <a:ext cx="874" cy="233"/>
            </a:xfrm>
            <a:prstGeom prst="rect">
              <a:avLst/>
            </a:prstGeom>
            <a:solidFill>
              <a:srgbClr val="E4E4E4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ru-RU" b="1" dirty="0" smtClean="0">
                  <a:solidFill>
                    <a:srgbClr val="008000"/>
                  </a:solidFill>
                </a:rPr>
                <a:t>8 членов</a:t>
              </a:r>
            </a:p>
          </p:txBody>
        </p:sp>
      </p:grpSp>
      <p:grpSp>
        <p:nvGrpSpPr>
          <p:cNvPr id="11272" name="Group 95"/>
          <p:cNvGrpSpPr>
            <a:grpSpLocks/>
          </p:cNvGrpSpPr>
          <p:nvPr/>
        </p:nvGrpSpPr>
        <p:grpSpPr bwMode="auto">
          <a:xfrm>
            <a:off x="814388" y="5851524"/>
            <a:ext cx="7129462" cy="601662"/>
            <a:chOff x="657" y="2227"/>
            <a:chExt cx="4491" cy="379"/>
          </a:xfrm>
          <a:solidFill>
            <a:srgbClr val="E4E4E4"/>
          </a:solidFill>
        </p:grpSpPr>
        <p:sp>
          <p:nvSpPr>
            <p:cNvPr id="9225" name="AutoShape 96"/>
            <p:cNvSpPr>
              <a:spLocks noChangeArrowheads="1"/>
            </p:cNvSpPr>
            <p:nvPr/>
          </p:nvSpPr>
          <p:spPr bwMode="auto">
            <a:xfrm>
              <a:off x="657" y="2243"/>
              <a:ext cx="1724" cy="363"/>
            </a:xfrm>
            <a:prstGeom prst="roundRect">
              <a:avLst>
                <a:gd name="adj" fmla="val 16667"/>
              </a:avLst>
            </a:prstGeom>
            <a:solidFill>
              <a:srgbClr val="E4E4E4"/>
            </a:solidFill>
            <a:ln>
              <a:solidFill>
                <a:schemeClr val="bg1">
                  <a:lumMod val="65000"/>
                </a:schemeClr>
              </a:solidFill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9226" name="Line 97"/>
            <p:cNvSpPr>
              <a:spLocks noChangeShapeType="1"/>
            </p:cNvSpPr>
            <p:nvPr/>
          </p:nvSpPr>
          <p:spPr bwMode="auto">
            <a:xfrm>
              <a:off x="2381" y="2432"/>
              <a:ext cx="1044" cy="0"/>
            </a:xfrm>
            <a:prstGeom prst="line">
              <a:avLst/>
            </a:prstGeom>
            <a:ln>
              <a:headEnd type="oval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9227" name="AutoShape 98"/>
            <p:cNvSpPr>
              <a:spLocks noChangeArrowheads="1"/>
            </p:cNvSpPr>
            <p:nvPr/>
          </p:nvSpPr>
          <p:spPr bwMode="auto">
            <a:xfrm>
              <a:off x="3424" y="2227"/>
              <a:ext cx="1724" cy="363"/>
            </a:xfrm>
            <a:prstGeom prst="roundRect">
              <a:avLst>
                <a:gd name="adj" fmla="val 16667"/>
              </a:avLst>
            </a:prstGeom>
            <a:grpFill/>
            <a:ln>
              <a:solidFill>
                <a:schemeClr val="bg1">
                  <a:lumMod val="65000"/>
                </a:schemeClr>
              </a:solidFill>
              <a:headEnd/>
              <a:tailEnd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9228" name="Text Box 99"/>
            <p:cNvSpPr txBox="1">
              <a:spLocks noChangeArrowheads="1"/>
            </p:cNvSpPr>
            <p:nvPr/>
          </p:nvSpPr>
          <p:spPr bwMode="auto">
            <a:xfrm>
              <a:off x="1066" y="2308"/>
              <a:ext cx="874" cy="233"/>
            </a:xfrm>
            <a:prstGeom prst="rect">
              <a:avLst/>
            </a:prstGeom>
            <a:solidFill>
              <a:srgbClr val="E4E4E4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ru-RU" b="1" dirty="0" smtClean="0"/>
                <a:t>13 членов</a:t>
              </a:r>
            </a:p>
          </p:txBody>
        </p:sp>
        <p:sp>
          <p:nvSpPr>
            <p:cNvPr id="9229" name="Text Box 100"/>
            <p:cNvSpPr txBox="1">
              <a:spLocks noChangeArrowheads="1"/>
            </p:cNvSpPr>
            <p:nvPr/>
          </p:nvSpPr>
          <p:spPr bwMode="auto">
            <a:xfrm>
              <a:off x="3878" y="2290"/>
              <a:ext cx="874" cy="233"/>
            </a:xfrm>
            <a:prstGeom prst="rect">
              <a:avLst/>
            </a:prstGeom>
            <a:solidFill>
              <a:srgbClr val="E4E4E4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ru-RU" b="1" dirty="0" smtClean="0">
                  <a:solidFill>
                    <a:srgbClr val="008000"/>
                  </a:solidFill>
                </a:rPr>
                <a:t>9 членов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830"/>
    </mc:Choice>
    <mc:Fallback xmlns="">
      <p:transition spd="slow" advTm="7830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4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14214</TotalTime>
  <Words>2091</Words>
  <Application>Microsoft Office PowerPoint</Application>
  <PresentationFormat>Экран (4:3)</PresentationFormat>
  <Paragraphs>532</Paragraphs>
  <Slides>47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47</vt:i4>
      </vt:variant>
    </vt:vector>
  </HeadingPairs>
  <TitlesOfParts>
    <vt:vector size="48" baseType="lpstr">
      <vt:lpstr>Изящная</vt:lpstr>
      <vt:lpstr>Выборы  депутатов местных советов депутатов Республики Беларусь двадцать седьмого созыва</vt:lpstr>
      <vt:lpstr>СИСТЕМА КОМИССИЙ ПО ПОДГОТОВКЕ  И ПРОВЕДЕНИЮ ВЫБОРОВ В МЕСТНЫЕ  СОВЕТЫ ДЕПУТАТОВ</vt:lpstr>
      <vt:lpstr>СРОКИ  ОБРАЗОВАНИЯ ИЗБИРАТЕЛЬНЫХ  КОМИССИЙ </vt:lpstr>
      <vt:lpstr>      СРОК   ПОЛНОМОЧИЙ  ТЕРРИТОРИАЛЬНЫХ, ОКРУЖНЫХ,  УЧАСТКОВЫХ  ИЗБИРАТЕЛЬНЫХ  КОМИССИЙ </vt:lpstr>
      <vt:lpstr>ОБЕСПЕЧЕНИЕ ИЗБИРАТЕЛЬНОГО ПРОЦЕССА ТЕРРИТОРИАЛЬНЫМИ  И ОКРУЖНЫМИ ИЗБИРАТЕЛЬНЫМИ КОМИССИЯМИ ПО ВЫБОРАМ  ДЕПУТАТОВ МЕСТНЫХ   СОВЕТОВ ДЕПУТАТОВ  </vt:lpstr>
      <vt:lpstr>СОСТАВ ТЕРРИТОРИАЛЬНОЙ, ОКРУЖНОЙ ИЗБИРАТЕЛЬНОЙ КОМИССИИ</vt:lpstr>
      <vt:lpstr> КТО НЕ МОЖЕТ ВОЗГЛАВЛЯТЬ ТЕРРИТОРИАЛЬНУЮ, ОКРУЖНУЮ ИЗБИРАТЕЛЬНУЮ КОМИССИЮ ?</vt:lpstr>
      <vt:lpstr>РЕЖИМ РАБОТЫ  ТЕРРИТОРИАЛЬНОЙ, ОКРУЖНОЙ  ИЗБИРАТЕЛЬНОЙ КОМИССИИ</vt:lpstr>
      <vt:lpstr>ПРАВОМОЧНОСТЬ ЗАСЕДАНИЯ ИЗБИРАТЕЛЬНОЙ КОМИССИИ</vt:lpstr>
      <vt:lpstr>ПРАВОМОЧНОСТЬ ПРИНЯТИЯ РЕШЕНИЯ ИЗБИРАТЕЛЬНОЙ КОМИССИИ</vt:lpstr>
      <vt:lpstr>ПРАВОМОЧНОСТЬ ПРИНЯТИЯ РЕШЕНИЯ ИЗБИРАТЕЛЬНОЙ КОМИССИИ</vt:lpstr>
      <vt:lpstr>КТО ВПРАВЕ ПРИСУТСТВОВАТЬ НА ЗАСЕДАНИИ ТЕРРИТОРИАЛЬНОЙ, ОКРУЖНОЙ ИЗБИРАТЕЛЬНОЙ КОМИССИИ?</vt:lpstr>
      <vt:lpstr>В КАКИХ СЛУЧАЯХ ПО ОСОБОМУ МНЕНИЮ  ЧЛЕНА ИЗБИРАТЕЛЬНОЙ КОМИССИИ  ПРИНИМАЕТСЯ РЕШЕНИЕ?</vt:lpstr>
      <vt:lpstr>СРОКИ РАССМОТРЕНИЯ ОБРАЩЕНИЙ </vt:lpstr>
      <vt:lpstr>Выдвижение кандидатов в депутаты местных советов депутатов</vt:lpstr>
      <vt:lpstr> ПЕРИОД ВЫДВИЖЕНИЯ  КАНДИДАТОВ В ДЕПУТАТЫ </vt:lpstr>
      <vt:lpstr>Выдвижение кандидатов в депутаты политическими партиями</vt:lpstr>
      <vt:lpstr>Выдвижение кандидатов в депутаты политическими партиями</vt:lpstr>
      <vt:lpstr>ВЫДВИЖЕНИЕ КАНДИДАТОВ В ДЕПУТАТЫ ТРУДОВЫМИ КОЛЛЕКТИВАМИ ОРГАНИЗАЦИЙ</vt:lpstr>
      <vt:lpstr>ВЫДВИЖЕНИЕ КАНДИДАТОВ В ДЕПУТАТЫ ТРУДОВЫМИ КОЛЛЕКТИВАМИ ОРГАНИЗАЦИЙ</vt:lpstr>
      <vt:lpstr>ВЫДВИЖЕНИЕ КАНДИДАТОВ В ДЕПУТАТЫ ТРУДОВЫМИ КОЛЛЕКТИВАМИ ОРГАНИЗАЦИЙ</vt:lpstr>
      <vt:lpstr>ВЫДВИЖЕНИЕ КАНДИДАТОВ В ДЕПУТАТЫ ГРАЖДАНАМИ ПУТЕМ СБОРА ПОДПИСЕЙ</vt:lpstr>
      <vt:lpstr>СРОК ПОДАЧИ ДОКУМЕНТОВ ДЛЯ РЕГИСТРАЦИИ ИНИЦИАТИВНОЙ ГРУППЫ.  ПЕРИОД РЕГИСТРАЦИИ ИНИЦИАТИВНОЙ ГРУППЫ</vt:lpstr>
      <vt:lpstr>ОБЖАЛОВАНИЕ РЕШЕНИЯ ОБ ОТКАЗЕ  В РЕГИСТРАЦИИ ИНИЦИАТИВНОЙ ГРУППЫ </vt:lpstr>
      <vt:lpstr>Прием  документов  для  регистрации  кандидатов  в  депутаты </vt:lpstr>
      <vt:lpstr>Презентация PowerPoint</vt:lpstr>
      <vt:lpstr>Основная проверка достоверности подписей  (выдвижение в областной, Минский городской Совет депутатов) </vt:lpstr>
      <vt:lpstr>        Дополнительная проверка достоверности подписей (выдвижение в областной, Минский городской совет депутатов) </vt:lpstr>
      <vt:lpstr>ПРОВЕРКА ДОСТОВЕРНОСТИ ПОДПИСЕЙ</vt:lpstr>
      <vt:lpstr>РЕГИСТРАЦИЯ КАНДИДАТОВ В ДЕПУТАТЫ</vt:lpstr>
      <vt:lpstr>ПЕРЕЧЕНЬ ДОКУМЕНТОВ,  ПРИЛАГАЕМЫХ К ПРОТОКОЛУ О РЕГИСТРАЦИИ КАНДИДАТОВ  В ДЕПУТАТЫ, КОТОРЫЕ ПРЕДСТАВЛЯЮТСЯ В ОБЛАСТНУЮ, МИНСКУЮ ГОРОДСКУЮ КОМИССИЮ</vt:lpstr>
      <vt:lpstr>ИНФОРМИРОВАНИЕ ИЗБИРАТЕЛЕЙ  О КАНДИДАТАХ В ДЕПУТАТЫ</vt:lpstr>
      <vt:lpstr>ОБЖАЛОВАНИЕ  РЕШЕНИЯ  ОБ  ОТКАЗЕ  В  РЕГИСТРАЦИИ  КАНДИДАТОМ В  ДЕПУТАТЫ</vt:lpstr>
      <vt:lpstr>Период предвыборной агитации</vt:lpstr>
      <vt:lpstr>Законодательные гарантии проведения предвыборной агитации</vt:lpstr>
      <vt:lpstr>Формирование избирательного фонда кандидата в депутаты</vt:lpstr>
      <vt:lpstr>Использование средств  избирательного фонда и представление финансовых отчетов  </vt:lpstr>
      <vt:lpstr>ОТМЕНА РЕШЕНИЯ О РЕГИСТРАЦИИ КАНДИДАТА</vt:lpstr>
      <vt:lpstr>ОБЖАЛОВАНИЕ РЕШЕНИЙ ОБ ОТМЕНЕ РЕШЕНИЙ  О РЕГИСТРАЦИИ КАНДИДАТА В ДЕПУТАТЫ </vt:lpstr>
      <vt:lpstr>УСТАНОВЛЕНИЕ ИТОГОВ ВЫБОРОВ  В МИНСКИЙ ГОРОДСКОЙ СОВЕТ ДЕПУТАТОВ </vt:lpstr>
      <vt:lpstr>УСТАНОВЛЕНИЕ ИТОГОВ ВЫБОРОВ  В ОБЛАСТНОЙ СОВЕТ ДЕПУТАТОВ</vt:lpstr>
      <vt:lpstr>УСТАНОВЛЕНИЕ ИТОГОВ ВЫБОРОВ  В РАЙОННЫЙ, ГОРОДСКОЙ, ПОСЕЛКОВЫЙ, СЕЛЬСКИЙ СОВЕТ ДЕПУТАТОВ</vt:lpstr>
      <vt:lpstr>ОПРЕДЕЛЕНИЕ РЕЗУЛЬТАТОВ ВЫБОРОВ  ПО ИЗБИРАТЕЛЬНОМУ ОКРУГУ</vt:lpstr>
      <vt:lpstr>Основания для признания выборов недействительными</vt:lpstr>
      <vt:lpstr>повторный подсчет голосов</vt:lpstr>
      <vt:lpstr>информирование об итогах выборов</vt:lpstr>
      <vt:lpstr>Повторные выборы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election standards:</dc:title>
  <dc:creator>WiZaRd</dc:creator>
  <cp:lastModifiedBy>CIK-User</cp:lastModifiedBy>
  <cp:revision>602</cp:revision>
  <cp:lastPrinted>2013-11-05T11:50:13Z</cp:lastPrinted>
  <dcterms:created xsi:type="dcterms:W3CDTF">2011-01-17T10:27:53Z</dcterms:created>
  <dcterms:modified xsi:type="dcterms:W3CDTF">2013-12-18T07:55:12Z</dcterms:modified>
</cp:coreProperties>
</file>