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45"/>
  </p:notesMasterIdLst>
  <p:sldIdLst>
    <p:sldId id="271" r:id="rId2"/>
    <p:sldId id="285" r:id="rId3"/>
    <p:sldId id="308" r:id="rId4"/>
    <p:sldId id="306" r:id="rId5"/>
    <p:sldId id="307" r:id="rId6"/>
    <p:sldId id="284" r:id="rId7"/>
    <p:sldId id="304" r:id="rId8"/>
    <p:sldId id="309" r:id="rId9"/>
    <p:sldId id="292" r:id="rId10"/>
    <p:sldId id="295" r:id="rId11"/>
    <p:sldId id="294" r:id="rId12"/>
    <p:sldId id="268" r:id="rId13"/>
    <p:sldId id="272" r:id="rId14"/>
    <p:sldId id="273" r:id="rId15"/>
    <p:sldId id="269" r:id="rId16"/>
    <p:sldId id="275" r:id="rId17"/>
    <p:sldId id="274" r:id="rId18"/>
    <p:sldId id="276" r:id="rId19"/>
    <p:sldId id="281" r:id="rId20"/>
    <p:sldId id="286" r:id="rId21"/>
    <p:sldId id="287" r:id="rId22"/>
    <p:sldId id="312" r:id="rId23"/>
    <p:sldId id="298" r:id="rId24"/>
    <p:sldId id="297" r:id="rId25"/>
    <p:sldId id="277" r:id="rId26"/>
    <p:sldId id="278" r:id="rId27"/>
    <p:sldId id="311" r:id="rId28"/>
    <p:sldId id="296" r:id="rId29"/>
    <p:sldId id="289" r:id="rId30"/>
    <p:sldId id="288" r:id="rId31"/>
    <p:sldId id="280" r:id="rId32"/>
    <p:sldId id="279" r:id="rId33"/>
    <p:sldId id="305" r:id="rId34"/>
    <p:sldId id="282" r:id="rId35"/>
    <p:sldId id="303" r:id="rId36"/>
    <p:sldId id="293" r:id="rId37"/>
    <p:sldId id="290" r:id="rId38"/>
    <p:sldId id="283" r:id="rId39"/>
    <p:sldId id="302" r:id="rId40"/>
    <p:sldId id="299" r:id="rId41"/>
    <p:sldId id="313" r:id="rId42"/>
    <p:sldId id="300" r:id="rId43"/>
    <p:sldId id="314" r:id="rId44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D"/>
    <a:srgbClr val="A365FF"/>
    <a:srgbClr val="FFCC81"/>
    <a:srgbClr val="D87C02"/>
    <a:srgbClr val="F0E7CC"/>
    <a:srgbClr val="D7F9DA"/>
    <a:srgbClr val="DEC1FB"/>
    <a:srgbClr val="008000"/>
    <a:srgbClr val="C1C1F7"/>
    <a:srgbClr val="B7E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9" autoAdjust="0"/>
  </p:normalViewPr>
  <p:slideViewPr>
    <p:cSldViewPr snapToGrid="0"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04A8-BE06-4E83-BA15-424350331DC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B5AF5-0B15-43C9-8BDF-374B8207BD0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Центральная комиссия является постоянно действующим государственным органом</a:t>
          </a:r>
          <a:r>
            <a:rPr lang="ru-RU" sz="1800" b="1" smtClean="0">
              <a:solidFill>
                <a:schemeClr val="tx1"/>
              </a:solidFill>
            </a:rPr>
            <a:t>, организующим </a:t>
          </a:r>
          <a:r>
            <a:rPr lang="ru-RU" sz="1800" b="1" dirty="0" smtClean="0">
              <a:solidFill>
                <a:schemeClr val="tx1"/>
              </a:solidFill>
            </a:rPr>
            <a:t>в пределах своих полномочий подготовку и проведение выборов 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и республиканских референдумов</a:t>
          </a:r>
          <a:endParaRPr lang="ru-RU" sz="1800" b="1" dirty="0">
            <a:solidFill>
              <a:schemeClr val="tx1"/>
            </a:solidFill>
          </a:endParaRPr>
        </a:p>
      </dgm:t>
    </dgm:pt>
    <dgm:pt modelId="{E267B05A-2456-4C2B-BF5F-F7FB0CA42748}" type="parTrans" cxnId="{CC376B37-2D71-4C85-93C5-9070AC508591}">
      <dgm:prSet/>
      <dgm:spPr/>
      <dgm:t>
        <a:bodyPr/>
        <a:lstStyle/>
        <a:p>
          <a:endParaRPr lang="ru-RU"/>
        </a:p>
      </dgm:t>
    </dgm:pt>
    <dgm:pt modelId="{9F6945CE-0A9C-41E3-ADDF-FF3FB2B443F6}" type="sibTrans" cxnId="{CC376B37-2D71-4C85-93C5-9070AC508591}">
      <dgm:prSet/>
      <dgm:spPr/>
      <dgm:t>
        <a:bodyPr/>
        <a:lstStyle/>
        <a:p>
          <a:endParaRPr lang="ru-RU"/>
        </a:p>
      </dgm:t>
    </dgm:pt>
    <dgm:pt modelId="{A71353F6-5380-4916-AF5B-40350563A7FC}">
      <dgm:prSet phldrT="[Текст]" custT="1"/>
      <dgm:spPr/>
      <dgm:t>
        <a:bodyPr/>
        <a:lstStyle/>
        <a:p>
          <a:pPr algn="just"/>
          <a:r>
            <a:rPr lang="ru-RU" sz="1600" dirty="0" smtClean="0">
              <a:sym typeface="Symbol"/>
            </a:rPr>
            <a:t></a:t>
          </a:r>
          <a:r>
            <a:rPr lang="ru-RU" sz="1600" dirty="0" smtClean="0"/>
            <a:t>осуществляет руководство деятельностью избирательных комиссий</a:t>
          </a:r>
          <a:endParaRPr lang="ru-RU" sz="1600" dirty="0"/>
        </a:p>
      </dgm:t>
    </dgm:pt>
    <dgm:pt modelId="{B6C84411-2DE3-484C-AA9D-F9245F3E6BEC}" type="parTrans" cxnId="{34B3EAAD-BB09-4337-BA53-78C618BC82DC}">
      <dgm:prSet/>
      <dgm:spPr/>
      <dgm:t>
        <a:bodyPr/>
        <a:lstStyle/>
        <a:p>
          <a:endParaRPr lang="ru-RU"/>
        </a:p>
      </dgm:t>
    </dgm:pt>
    <dgm:pt modelId="{47CAF548-957C-49C6-B845-499A51AF76B6}" type="sibTrans" cxnId="{34B3EAAD-BB09-4337-BA53-78C618BC82DC}">
      <dgm:prSet/>
      <dgm:spPr/>
      <dgm:t>
        <a:bodyPr/>
        <a:lstStyle/>
        <a:p>
          <a:endParaRPr lang="ru-RU"/>
        </a:p>
      </dgm:t>
    </dgm:pt>
    <dgm:pt modelId="{C406B883-DEDF-458F-93B8-9CDCE492A095}">
      <dgm:prSet phldrT="[Текст]" custT="1"/>
      <dgm:spPr/>
      <dgm:t>
        <a:bodyPr/>
        <a:lstStyle/>
        <a:p>
          <a:pPr algn="l"/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дает разъяснения законодательства Республики Беларусь </a:t>
          </a:r>
          <a:br>
            <a:rPr lang="ru-RU" sz="1600" dirty="0" smtClean="0"/>
          </a:br>
          <a:r>
            <a:rPr lang="ru-RU" sz="1600" dirty="0" smtClean="0"/>
            <a:t>в целях его единообразного применения </a:t>
          </a:r>
          <a:endParaRPr lang="ru-RU" sz="1600" dirty="0"/>
        </a:p>
      </dgm:t>
    </dgm:pt>
    <dgm:pt modelId="{A3827093-9B1A-47CC-BE30-829114FA3BC6}" type="parTrans" cxnId="{AB3D3AFF-3A5A-4BFE-ABBA-8B0D066EF8AB}">
      <dgm:prSet/>
      <dgm:spPr/>
      <dgm:t>
        <a:bodyPr/>
        <a:lstStyle/>
        <a:p>
          <a:endParaRPr lang="ru-RU"/>
        </a:p>
      </dgm:t>
    </dgm:pt>
    <dgm:pt modelId="{6F80243E-DC79-4DA6-8663-B7ACF54EE561}" type="sibTrans" cxnId="{AB3D3AFF-3A5A-4BFE-ABBA-8B0D066EF8AB}">
      <dgm:prSet/>
      <dgm:spPr/>
      <dgm:t>
        <a:bodyPr/>
        <a:lstStyle/>
        <a:p>
          <a:endParaRPr lang="ru-RU"/>
        </a:p>
      </dgm:t>
    </dgm:pt>
    <dgm:pt modelId="{D2E3FAE0-6D70-4F13-A298-9C3C8C7BFBE6}">
      <dgm:prSet phldrT="[Текст]" custT="1"/>
      <dgm:spPr/>
      <dgm:t>
        <a:bodyPr/>
        <a:lstStyle/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образует избирательные округа;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решает вопросы о порядке участия граждан, находящихся за пределами государства, </a:t>
          </a:r>
          <a:br>
            <a:rPr lang="ru-RU" sz="1600" dirty="0" smtClean="0"/>
          </a:br>
          <a:r>
            <a:rPr lang="ru-RU" sz="1600" dirty="0" smtClean="0"/>
            <a:t>в выборах;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определяет порядок использования средств массовой информации;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устанавливает формы документов по выборам; </a:t>
          </a:r>
        </a:p>
        <a:p>
          <a:pPr algn="l">
            <a:spcAft>
              <a:spcPts val="300"/>
            </a:spcAft>
          </a:pPr>
          <a:r>
            <a:rPr lang="ru-RU" sz="1600" dirty="0" smtClean="0"/>
            <a:t>подводит итоги выборов; 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регистрирует  избранных депутатов, созывает первую после выборов сессию Палаты представителей;</a:t>
          </a:r>
        </a:p>
        <a:p>
          <a:pPr algn="l">
            <a:spcAft>
              <a:spcPts val="300"/>
            </a:spcAft>
          </a:pPr>
          <a:r>
            <a:rPr lang="ru-RU" sz="1600" dirty="0" smtClean="0">
              <a:sym typeface="Symbol"/>
            </a:rPr>
            <a:t> </a:t>
          </a:r>
          <a:r>
            <a:rPr lang="ru-RU" sz="1600" dirty="0" smtClean="0"/>
            <a:t>осуществляет иные полномочия в соответствии </a:t>
          </a:r>
          <a:br>
            <a:rPr lang="ru-RU" sz="1600" dirty="0" smtClean="0"/>
          </a:br>
          <a:r>
            <a:rPr lang="ru-RU" sz="1600" dirty="0" smtClean="0"/>
            <a:t>с законодательством </a:t>
          </a:r>
          <a:endParaRPr lang="ru-RU" sz="1600" dirty="0"/>
        </a:p>
      </dgm:t>
    </dgm:pt>
    <dgm:pt modelId="{20EAD509-839B-4DF4-9533-A75B3304DE7F}" type="parTrans" cxnId="{0C3F8AD3-A7D1-4AF0-92F2-6469A45D8E14}">
      <dgm:prSet/>
      <dgm:spPr/>
      <dgm:t>
        <a:bodyPr/>
        <a:lstStyle/>
        <a:p>
          <a:endParaRPr lang="ru-RU"/>
        </a:p>
      </dgm:t>
    </dgm:pt>
    <dgm:pt modelId="{3A840A21-7DF7-4F77-AF03-136D54D8D79C}" type="sibTrans" cxnId="{0C3F8AD3-A7D1-4AF0-92F2-6469A45D8E14}">
      <dgm:prSet/>
      <dgm:spPr/>
      <dgm:t>
        <a:bodyPr/>
        <a:lstStyle/>
        <a:p>
          <a:endParaRPr lang="ru-RU"/>
        </a:p>
      </dgm:t>
    </dgm:pt>
    <dgm:pt modelId="{07BA566E-E6E3-41C7-82F0-A49CBF8DC405}">
      <dgm:prSet/>
      <dgm:spPr/>
      <dgm:t>
        <a:bodyPr/>
        <a:lstStyle/>
        <a:p>
          <a:pPr>
            <a:spcAft>
              <a:spcPct val="15000"/>
            </a:spcAft>
          </a:pPr>
          <a:endParaRPr lang="ru-RU" sz="3600" dirty="0"/>
        </a:p>
      </dgm:t>
    </dgm:pt>
    <dgm:pt modelId="{C760FC39-5C61-4659-A823-B0C34B73C081}" type="parTrans" cxnId="{234994DC-DB32-4201-AB95-3B4EBD0A414D}">
      <dgm:prSet/>
      <dgm:spPr/>
      <dgm:t>
        <a:bodyPr/>
        <a:lstStyle/>
        <a:p>
          <a:endParaRPr lang="ru-RU"/>
        </a:p>
      </dgm:t>
    </dgm:pt>
    <dgm:pt modelId="{6A3BCC5A-9D1D-4D3B-AB9E-140402685884}" type="sibTrans" cxnId="{234994DC-DB32-4201-AB95-3B4EBD0A414D}">
      <dgm:prSet/>
      <dgm:spPr/>
      <dgm:t>
        <a:bodyPr/>
        <a:lstStyle/>
        <a:p>
          <a:endParaRPr lang="ru-RU"/>
        </a:p>
      </dgm:t>
    </dgm:pt>
    <dgm:pt modelId="{1DC7DB2F-D1F0-459C-9EA1-182461FD4BB2}" type="pres">
      <dgm:prSet presAssocID="{822A04A8-BE06-4E83-BA15-424350331D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BAFFB-05CC-49A9-B084-DEC1D55ADA66}" type="pres">
      <dgm:prSet presAssocID="{FB8B5AF5-0B15-43C9-8BDF-374B8207BD0A}" presName="roof" presStyleLbl="dkBgShp" presStyleIdx="0" presStyleCnt="2" custScaleX="99765" custScaleY="81156" custLinFactNeighborX="7" custLinFactNeighborY="-3305"/>
      <dgm:spPr/>
      <dgm:t>
        <a:bodyPr/>
        <a:lstStyle/>
        <a:p>
          <a:endParaRPr lang="ru-RU"/>
        </a:p>
      </dgm:t>
    </dgm:pt>
    <dgm:pt modelId="{A980CF45-F165-4584-A874-1B7C28149021}" type="pres">
      <dgm:prSet presAssocID="{FB8B5AF5-0B15-43C9-8BDF-374B8207BD0A}" presName="pillars" presStyleCnt="0"/>
      <dgm:spPr/>
    </dgm:pt>
    <dgm:pt modelId="{564FD763-FAD8-493D-B167-29047BDEFFC8}" type="pres">
      <dgm:prSet presAssocID="{FB8B5AF5-0B15-43C9-8BDF-374B8207BD0A}" presName="pillar1" presStyleLbl="node1" presStyleIdx="0" presStyleCnt="3" custScaleX="50777" custScaleY="56415" custLinFactNeighborX="-311" custLinFactNeighborY="-25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ACB8-BC4B-475A-8B29-CE4D63B39516}" type="pres">
      <dgm:prSet presAssocID="{C406B883-DEDF-458F-93B8-9CDCE492A095}" presName="pillarX" presStyleLbl="node1" presStyleIdx="1" presStyleCnt="3" custScaleX="52817" custScaleY="67461" custLinFactNeighborX="-1729" custLinFactNeighborY="-1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45A9E-6218-4D55-A7FA-A2E777F42B0D}" type="pres">
      <dgm:prSet presAssocID="{D2E3FAE0-6D70-4F13-A298-9C3C8C7BFBE6}" presName="pillarX" presStyleLbl="node1" presStyleIdx="2" presStyleCnt="3" custScaleX="138176" custScaleY="111932" custLinFactNeighborX="-3197" custLinFactNeighborY="1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D9A4-C66C-48AF-AF41-24CD533AF227}" type="pres">
      <dgm:prSet presAssocID="{FB8B5AF5-0B15-43C9-8BDF-374B8207BD0A}" presName="base" presStyleLbl="dkBgShp" presStyleIdx="1" presStyleCnt="2" custLinFactY="22231" custLinFactNeighborX="1438" custLinFactNeighborY="100000"/>
      <dgm:spPr/>
    </dgm:pt>
  </dgm:ptLst>
  <dgm:cxnLst>
    <dgm:cxn modelId="{0C3F8AD3-A7D1-4AF0-92F2-6469A45D8E14}" srcId="{FB8B5AF5-0B15-43C9-8BDF-374B8207BD0A}" destId="{D2E3FAE0-6D70-4F13-A298-9C3C8C7BFBE6}" srcOrd="2" destOrd="0" parTransId="{20EAD509-839B-4DF4-9533-A75B3304DE7F}" sibTransId="{3A840A21-7DF7-4F77-AF03-136D54D8D79C}"/>
    <dgm:cxn modelId="{234994DC-DB32-4201-AB95-3B4EBD0A414D}" srcId="{D2E3FAE0-6D70-4F13-A298-9C3C8C7BFBE6}" destId="{07BA566E-E6E3-41C7-82F0-A49CBF8DC405}" srcOrd="0" destOrd="0" parTransId="{C760FC39-5C61-4659-A823-B0C34B73C081}" sibTransId="{6A3BCC5A-9D1D-4D3B-AB9E-140402685884}"/>
    <dgm:cxn modelId="{6B7966A4-07FA-4E39-9D97-665AE41BFB00}" type="presOf" srcId="{FB8B5AF5-0B15-43C9-8BDF-374B8207BD0A}" destId="{223BAFFB-05CC-49A9-B084-DEC1D55ADA66}" srcOrd="0" destOrd="0" presId="urn:microsoft.com/office/officeart/2005/8/layout/hList3"/>
    <dgm:cxn modelId="{AB3D3AFF-3A5A-4BFE-ABBA-8B0D066EF8AB}" srcId="{FB8B5AF5-0B15-43C9-8BDF-374B8207BD0A}" destId="{C406B883-DEDF-458F-93B8-9CDCE492A095}" srcOrd="1" destOrd="0" parTransId="{A3827093-9B1A-47CC-BE30-829114FA3BC6}" sibTransId="{6F80243E-DC79-4DA6-8663-B7ACF54EE561}"/>
    <dgm:cxn modelId="{CC376B37-2D71-4C85-93C5-9070AC508591}" srcId="{822A04A8-BE06-4E83-BA15-424350331DC0}" destId="{FB8B5AF5-0B15-43C9-8BDF-374B8207BD0A}" srcOrd="0" destOrd="0" parTransId="{E267B05A-2456-4C2B-BF5F-F7FB0CA42748}" sibTransId="{9F6945CE-0A9C-41E3-ADDF-FF3FB2B443F6}"/>
    <dgm:cxn modelId="{34B3EAAD-BB09-4337-BA53-78C618BC82DC}" srcId="{FB8B5AF5-0B15-43C9-8BDF-374B8207BD0A}" destId="{A71353F6-5380-4916-AF5B-40350563A7FC}" srcOrd="0" destOrd="0" parTransId="{B6C84411-2DE3-484C-AA9D-F9245F3E6BEC}" sibTransId="{47CAF548-957C-49C6-B845-499A51AF76B6}"/>
    <dgm:cxn modelId="{14D1FFC5-D30E-474B-A97A-7603E417F7A8}" type="presOf" srcId="{822A04A8-BE06-4E83-BA15-424350331DC0}" destId="{1DC7DB2F-D1F0-459C-9EA1-182461FD4BB2}" srcOrd="0" destOrd="0" presId="urn:microsoft.com/office/officeart/2005/8/layout/hList3"/>
    <dgm:cxn modelId="{29725197-83D9-4A0B-B1FE-94953B8447CB}" type="presOf" srcId="{A71353F6-5380-4916-AF5B-40350563A7FC}" destId="{564FD763-FAD8-493D-B167-29047BDEFFC8}" srcOrd="0" destOrd="0" presId="urn:microsoft.com/office/officeart/2005/8/layout/hList3"/>
    <dgm:cxn modelId="{A1D44DF1-E1D9-4914-8ED1-264B499289D4}" type="presOf" srcId="{C406B883-DEDF-458F-93B8-9CDCE492A095}" destId="{AE3CACB8-BC4B-475A-8B29-CE4D63B39516}" srcOrd="0" destOrd="0" presId="urn:microsoft.com/office/officeart/2005/8/layout/hList3"/>
    <dgm:cxn modelId="{E2E9D51A-0134-47BF-8BB3-D2C94A244775}" type="presOf" srcId="{D2E3FAE0-6D70-4F13-A298-9C3C8C7BFBE6}" destId="{2F045A9E-6218-4D55-A7FA-A2E777F42B0D}" srcOrd="0" destOrd="0" presId="urn:microsoft.com/office/officeart/2005/8/layout/hList3"/>
    <dgm:cxn modelId="{BD391916-2CF6-4698-81B7-F040EDB61CB4}" type="presOf" srcId="{07BA566E-E6E3-41C7-82F0-A49CBF8DC405}" destId="{2F045A9E-6218-4D55-A7FA-A2E777F42B0D}" srcOrd="0" destOrd="1" presId="urn:microsoft.com/office/officeart/2005/8/layout/hList3"/>
    <dgm:cxn modelId="{CD052BC2-96BF-4E3C-8A13-09C5DEBAB745}" type="presParOf" srcId="{1DC7DB2F-D1F0-459C-9EA1-182461FD4BB2}" destId="{223BAFFB-05CC-49A9-B084-DEC1D55ADA66}" srcOrd="0" destOrd="0" presId="urn:microsoft.com/office/officeart/2005/8/layout/hList3"/>
    <dgm:cxn modelId="{5390AC34-6DD6-4A2F-9B92-A8D7B318F3C3}" type="presParOf" srcId="{1DC7DB2F-D1F0-459C-9EA1-182461FD4BB2}" destId="{A980CF45-F165-4584-A874-1B7C28149021}" srcOrd="1" destOrd="0" presId="urn:microsoft.com/office/officeart/2005/8/layout/hList3"/>
    <dgm:cxn modelId="{B577251D-7600-4C67-9B35-10E844E5A810}" type="presParOf" srcId="{A980CF45-F165-4584-A874-1B7C28149021}" destId="{564FD763-FAD8-493D-B167-29047BDEFFC8}" srcOrd="0" destOrd="0" presId="urn:microsoft.com/office/officeart/2005/8/layout/hList3"/>
    <dgm:cxn modelId="{34C7F46A-B311-4D00-A839-15242B01028A}" type="presParOf" srcId="{A980CF45-F165-4584-A874-1B7C28149021}" destId="{AE3CACB8-BC4B-475A-8B29-CE4D63B39516}" srcOrd="1" destOrd="0" presId="urn:microsoft.com/office/officeart/2005/8/layout/hList3"/>
    <dgm:cxn modelId="{D590B4EF-7F2D-4754-8DAB-3B19FBD96272}" type="presParOf" srcId="{A980CF45-F165-4584-A874-1B7C28149021}" destId="{2F045A9E-6218-4D55-A7FA-A2E777F42B0D}" srcOrd="2" destOrd="0" presId="urn:microsoft.com/office/officeart/2005/8/layout/hList3"/>
    <dgm:cxn modelId="{D13FF40F-64BE-4E94-B257-5E09193C0CFF}" type="presParOf" srcId="{1DC7DB2F-D1F0-459C-9EA1-182461FD4BB2}" destId="{41CFD9A4-C66C-48AF-AF41-24CD533AF2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B2DA9-CB4B-4E6A-A7BD-73E7C83CF70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14CA0-692A-47D5-86C4-B098B7306E1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1C1F7"/>
        </a:solidFill>
        <a:ln>
          <a:solidFill>
            <a:srgbClr val="A365FF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не позднее чем за 75 дней до выборов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EDB6865-C84F-45DC-BBF7-D0CC0D593AFC}" type="parTrans" cxnId="{7239E1FD-2000-4DF7-B073-DA116FB5C8EC}">
      <dgm:prSet/>
      <dgm:spPr/>
      <dgm:t>
        <a:bodyPr/>
        <a:lstStyle/>
        <a:p>
          <a:endParaRPr lang="ru-RU"/>
        </a:p>
      </dgm:t>
    </dgm:pt>
    <dgm:pt modelId="{2CA194B6-9B8D-4B3D-894C-F8A068F59DE1}" type="sibTrans" cxnId="{7239E1FD-2000-4DF7-B073-DA116FB5C8EC}">
      <dgm:prSet/>
      <dgm:spPr/>
      <dgm:t>
        <a:bodyPr/>
        <a:lstStyle/>
        <a:p>
          <a:endParaRPr lang="ru-RU"/>
        </a:p>
      </dgm:t>
    </dgm:pt>
    <dgm:pt modelId="{E3CAE6E3-7340-4389-A9CB-1DC897E4E2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ru-RU" sz="1800" smtClean="0">
              <a:latin typeface="Arial" pitchFamily="34" charset="0"/>
              <a:cs typeface="Arial" pitchFamily="34" charset="0"/>
            </a:rPr>
            <a:t>областные,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Минская городская, окружные комиссии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533766F-73CC-4105-944F-3494CDC3E992}" type="parTrans" cxnId="{6F1F7253-1559-4463-9F66-5F9C2C77DC61}">
      <dgm:prSet/>
      <dgm:spPr/>
      <dgm:t>
        <a:bodyPr/>
        <a:lstStyle/>
        <a:p>
          <a:endParaRPr lang="ru-RU"/>
        </a:p>
      </dgm:t>
    </dgm:pt>
    <dgm:pt modelId="{77F9BAA9-8FD9-42C4-810B-987366106EB6}" type="sibTrans" cxnId="{6F1F7253-1559-4463-9F66-5F9C2C77DC61}">
      <dgm:prSet/>
      <dgm:spPr/>
      <dgm:t>
        <a:bodyPr/>
        <a:lstStyle/>
        <a:p>
          <a:endParaRPr lang="ru-RU"/>
        </a:p>
      </dgm:t>
    </dgm:pt>
    <dgm:pt modelId="{5F839B89-CFD2-4282-8DD6-02404FD2A8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не позднее чем за 45 дней до выборов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F813756-6E3F-4FD0-97D7-005C29911185}" type="parTrans" cxnId="{AFB86BA8-25E1-4E7B-A3ED-1F78E96A318B}">
      <dgm:prSet/>
      <dgm:spPr/>
      <dgm:t>
        <a:bodyPr/>
        <a:lstStyle/>
        <a:p>
          <a:endParaRPr lang="ru-RU"/>
        </a:p>
      </dgm:t>
    </dgm:pt>
    <dgm:pt modelId="{CE7DA2AD-EE9D-4CF6-840F-71407ED0AEA9}" type="sibTrans" cxnId="{AFB86BA8-25E1-4E7B-A3ED-1F78E96A318B}">
      <dgm:prSet/>
      <dgm:spPr/>
      <dgm:t>
        <a:bodyPr/>
        <a:lstStyle/>
        <a:p>
          <a:endParaRPr lang="ru-RU"/>
        </a:p>
      </dgm:t>
    </dgm:pt>
    <dgm:pt modelId="{BD1DC115-F181-4D9B-A5FC-93E3D17999D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участковые комиссии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B6E608E-35F1-4892-855E-2AE050C480F4}" type="parTrans" cxnId="{6AA5E9B2-DA99-411F-8A85-473438D87134}">
      <dgm:prSet/>
      <dgm:spPr/>
      <dgm:t>
        <a:bodyPr/>
        <a:lstStyle/>
        <a:p>
          <a:endParaRPr lang="ru-RU"/>
        </a:p>
      </dgm:t>
    </dgm:pt>
    <dgm:pt modelId="{F56B1DEE-C420-490E-A7BB-8FC7DB506885}" type="sibTrans" cxnId="{6AA5E9B2-DA99-411F-8A85-473438D87134}">
      <dgm:prSet/>
      <dgm:spPr/>
      <dgm:t>
        <a:bodyPr/>
        <a:lstStyle/>
        <a:p>
          <a:endParaRPr lang="ru-RU"/>
        </a:p>
      </dgm:t>
    </dgm:pt>
    <dgm:pt modelId="{27BFECBF-2139-469F-9E71-2A4F298C63D6}" type="pres">
      <dgm:prSet presAssocID="{CAFB2DA9-CB4B-4E6A-A7BD-73E7C83CF70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B61225-BBDE-44C7-A882-7590E9C9B3EC}" type="pres">
      <dgm:prSet presAssocID="{72D14CA0-692A-47D5-86C4-B098B7306E18}" presName="parentText1" presStyleLbl="node1" presStyleIdx="0" presStyleCnt="2" custScaleX="119957" custScaleY="109707" custLinFactNeighborX="-2626" custLinFactNeighborY="409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0E73-C9C5-42AB-BF5C-B08FFEE04AE7}" type="pres">
      <dgm:prSet presAssocID="{72D14CA0-692A-47D5-86C4-B098B7306E18}" presName="childText1" presStyleLbl="solidAlignAcc1" presStyleIdx="0" presStyleCnt="2" custScaleX="151606" custScaleY="45054" custLinFactNeighborX="-26736" custLinFactNeighborY="-80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0DC61-29DC-41FA-90A7-4301FF002BE7}" type="pres">
      <dgm:prSet presAssocID="{5F839B89-CFD2-4282-8DD6-02404FD2A8DA}" presName="parentText2" presStyleLbl="node1" presStyleIdx="1" presStyleCnt="2" custScaleX="142217" custScaleY="119246" custLinFactY="44639" custLinFactNeighborX="-4609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8F056-6CCA-4A97-9428-27FE89A92729}" type="pres">
      <dgm:prSet presAssocID="{5F839B89-CFD2-4282-8DD6-02404FD2A8DA}" presName="childText2" presStyleLbl="solidAlignAcc1" presStyleIdx="1" presStyleCnt="2" custScaleX="94614" custScaleY="23605" custLinFactNeighborX="-32898" custLinFactNeighborY="-21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A2DCD-8154-4D63-9A08-79BE99BB1690}" type="presOf" srcId="{BD1DC115-F181-4D9B-A5FC-93E3D17999DF}" destId="{3F68F056-6CCA-4A97-9428-27FE89A92729}" srcOrd="0" destOrd="0" presId="urn:microsoft.com/office/officeart/2009/3/layout/IncreasingArrowsProcess"/>
    <dgm:cxn modelId="{DC2FA856-5998-4442-9CD7-863A973D99F8}" type="presOf" srcId="{5F839B89-CFD2-4282-8DD6-02404FD2A8DA}" destId="{C790DC61-29DC-41FA-90A7-4301FF002BE7}" srcOrd="0" destOrd="0" presId="urn:microsoft.com/office/officeart/2009/3/layout/IncreasingArrowsProcess"/>
    <dgm:cxn modelId="{6AA5E9B2-DA99-411F-8A85-473438D87134}" srcId="{5F839B89-CFD2-4282-8DD6-02404FD2A8DA}" destId="{BD1DC115-F181-4D9B-A5FC-93E3D17999DF}" srcOrd="0" destOrd="0" parTransId="{AB6E608E-35F1-4892-855E-2AE050C480F4}" sibTransId="{F56B1DEE-C420-490E-A7BB-8FC7DB506885}"/>
    <dgm:cxn modelId="{6F1F7253-1559-4463-9F66-5F9C2C77DC61}" srcId="{72D14CA0-692A-47D5-86C4-B098B7306E18}" destId="{E3CAE6E3-7340-4389-A9CB-1DC897E4E25D}" srcOrd="0" destOrd="0" parTransId="{8533766F-73CC-4105-944F-3494CDC3E992}" sibTransId="{77F9BAA9-8FD9-42C4-810B-987366106EB6}"/>
    <dgm:cxn modelId="{18DF581A-28F9-44C9-B7EB-7EF7F451AD93}" type="presOf" srcId="{E3CAE6E3-7340-4389-A9CB-1DC897E4E25D}" destId="{90B80E73-C9C5-42AB-BF5C-B08FFEE04AE7}" srcOrd="0" destOrd="0" presId="urn:microsoft.com/office/officeart/2009/3/layout/IncreasingArrowsProcess"/>
    <dgm:cxn modelId="{26DBC52F-D518-4423-8438-66AD2014F4FC}" type="presOf" srcId="{72D14CA0-692A-47D5-86C4-B098B7306E18}" destId="{3AB61225-BBDE-44C7-A882-7590E9C9B3EC}" srcOrd="0" destOrd="0" presId="urn:microsoft.com/office/officeart/2009/3/layout/IncreasingArrowsProcess"/>
    <dgm:cxn modelId="{AFB86BA8-25E1-4E7B-A3ED-1F78E96A318B}" srcId="{CAFB2DA9-CB4B-4E6A-A7BD-73E7C83CF703}" destId="{5F839B89-CFD2-4282-8DD6-02404FD2A8DA}" srcOrd="1" destOrd="0" parTransId="{CF813756-6E3F-4FD0-97D7-005C29911185}" sibTransId="{CE7DA2AD-EE9D-4CF6-840F-71407ED0AEA9}"/>
    <dgm:cxn modelId="{7239E1FD-2000-4DF7-B073-DA116FB5C8EC}" srcId="{CAFB2DA9-CB4B-4E6A-A7BD-73E7C83CF703}" destId="{72D14CA0-692A-47D5-86C4-B098B7306E18}" srcOrd="0" destOrd="0" parTransId="{3EDB6865-C84F-45DC-BBF7-D0CC0D593AFC}" sibTransId="{2CA194B6-9B8D-4B3D-894C-F8A068F59DE1}"/>
    <dgm:cxn modelId="{D34C6525-2775-420F-9FC6-8C38C067D499}" type="presOf" srcId="{CAFB2DA9-CB4B-4E6A-A7BD-73E7C83CF703}" destId="{27BFECBF-2139-469F-9E71-2A4F298C63D6}" srcOrd="0" destOrd="0" presId="urn:microsoft.com/office/officeart/2009/3/layout/IncreasingArrowsProcess"/>
    <dgm:cxn modelId="{5A77C8FB-B586-43B2-BCC9-99CC5300DEF0}" type="presParOf" srcId="{27BFECBF-2139-469F-9E71-2A4F298C63D6}" destId="{3AB61225-BBDE-44C7-A882-7590E9C9B3EC}" srcOrd="0" destOrd="0" presId="urn:microsoft.com/office/officeart/2009/3/layout/IncreasingArrowsProcess"/>
    <dgm:cxn modelId="{323CBA66-4801-4F7B-9F91-222C01DBC239}" type="presParOf" srcId="{27BFECBF-2139-469F-9E71-2A4F298C63D6}" destId="{90B80E73-C9C5-42AB-BF5C-B08FFEE04AE7}" srcOrd="1" destOrd="0" presId="urn:microsoft.com/office/officeart/2009/3/layout/IncreasingArrowsProcess"/>
    <dgm:cxn modelId="{A92C7C19-C190-4D90-BE53-3A5F9376B41E}" type="presParOf" srcId="{27BFECBF-2139-469F-9E71-2A4F298C63D6}" destId="{C790DC61-29DC-41FA-90A7-4301FF002BE7}" srcOrd="2" destOrd="0" presId="urn:microsoft.com/office/officeart/2009/3/layout/IncreasingArrowsProcess"/>
    <dgm:cxn modelId="{8E9D7312-F236-4146-BFD9-05E8C9DAEC39}" type="presParOf" srcId="{27BFECBF-2139-469F-9E71-2A4F298C63D6}" destId="{3F68F056-6CCA-4A97-9428-27FE89A9272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FDE96-56CE-4668-9E0B-60B9C6314DBB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01AC4-8D91-4598-9653-17E9D57E49E1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b="1" dirty="0" smtClean="0"/>
            <a:t>Кандидаты в депутаты </a:t>
          </a:r>
          <a:br>
            <a:rPr lang="ru-RU" sz="1400" b="1" dirty="0" smtClean="0"/>
          </a:br>
          <a:r>
            <a:rPr lang="ru-RU" sz="1400" b="1" dirty="0" smtClean="0"/>
            <a:t>Палаты представителей</a:t>
          </a:r>
          <a:endParaRPr lang="ru-RU" sz="1400" b="1" dirty="0"/>
        </a:p>
      </dgm:t>
    </dgm:pt>
    <dgm:pt modelId="{C048475D-EC06-42AF-87BB-D32E632AFF39}" type="parTrans" cxnId="{AF4F5059-F26B-4869-8554-F3F299DD0046}">
      <dgm:prSet/>
      <dgm:spPr/>
      <dgm:t>
        <a:bodyPr/>
        <a:lstStyle/>
        <a:p>
          <a:endParaRPr lang="ru-RU"/>
        </a:p>
      </dgm:t>
    </dgm:pt>
    <dgm:pt modelId="{7F2E0C02-918B-4270-93F9-4992C66D23F1}" type="sibTrans" cxnId="{AF4F5059-F26B-4869-8554-F3F299DD0046}">
      <dgm:prSet/>
      <dgm:spPr/>
      <dgm:t>
        <a:bodyPr/>
        <a:lstStyle/>
        <a:p>
          <a:endParaRPr lang="ru-RU"/>
        </a:p>
      </dgm:t>
    </dgm:pt>
    <dgm:pt modelId="{68CCFC27-DD16-435A-AE79-E0CC9C4CF8E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выступления по государственному телевидению и радио (бесплатно)</a:t>
          </a:r>
          <a:endParaRPr lang="ru-RU" sz="1300" dirty="0"/>
        </a:p>
      </dgm:t>
    </dgm:pt>
    <dgm:pt modelId="{FA27C2C6-07F5-44FF-812C-F53EB768916C}" type="parTrans" cxnId="{490349EB-BDB5-4E3A-B334-3C7656B9FDCC}">
      <dgm:prSet/>
      <dgm:spPr/>
      <dgm:t>
        <a:bodyPr/>
        <a:lstStyle/>
        <a:p>
          <a:endParaRPr lang="ru-RU"/>
        </a:p>
      </dgm:t>
    </dgm:pt>
    <dgm:pt modelId="{9C09D44E-7283-4B4A-9C6A-DFD3A276A6AE}" type="sibTrans" cxnId="{490349EB-BDB5-4E3A-B334-3C7656B9FDCC}">
      <dgm:prSet/>
      <dgm:spPr/>
      <dgm:t>
        <a:bodyPr/>
        <a:lstStyle/>
        <a:p>
          <a:endParaRPr lang="ru-RU"/>
        </a:p>
      </dgm:t>
    </dgm:pt>
    <dgm:pt modelId="{FB3750C4-2C32-4B5A-977E-83003C8D4D8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>
              <a:latin typeface="+mn-lt"/>
              <a:cs typeface="Arial" pitchFamily="34" charset="0"/>
            </a:rPr>
            <a:t>участие в дебатах по государственному телевидению </a:t>
          </a:r>
          <a:br>
            <a:rPr lang="ru-RU" sz="1300" dirty="0" smtClean="0">
              <a:latin typeface="+mn-lt"/>
              <a:cs typeface="Arial" pitchFamily="34" charset="0"/>
            </a:rPr>
          </a:br>
          <a:r>
            <a:rPr lang="ru-RU" sz="1300" dirty="0" smtClean="0">
              <a:latin typeface="+mn-lt"/>
              <a:cs typeface="Arial" pitchFamily="34" charset="0"/>
            </a:rPr>
            <a:t>(бесплатно) </a:t>
          </a:r>
          <a:endParaRPr lang="ru-RU" sz="1300" dirty="0">
            <a:latin typeface="+mn-lt"/>
            <a:cs typeface="Arial" pitchFamily="34" charset="0"/>
          </a:endParaRPr>
        </a:p>
      </dgm:t>
    </dgm:pt>
    <dgm:pt modelId="{B49D054B-CF17-4435-B909-522EE6731F26}" type="parTrans" cxnId="{9B7C67D2-2AE7-4CA0-A9A4-8F37153F0500}">
      <dgm:prSet/>
      <dgm:spPr/>
      <dgm:t>
        <a:bodyPr/>
        <a:lstStyle/>
        <a:p>
          <a:endParaRPr lang="ru-RU"/>
        </a:p>
      </dgm:t>
    </dgm:pt>
    <dgm:pt modelId="{3264A985-13CE-4C13-908F-486B5DF17171}" type="sibTrans" cxnId="{9B7C67D2-2AE7-4CA0-A9A4-8F37153F0500}">
      <dgm:prSet/>
      <dgm:spPr/>
      <dgm:t>
        <a:bodyPr/>
        <a:lstStyle/>
        <a:p>
          <a:endParaRPr lang="ru-RU"/>
        </a:p>
      </dgm:t>
    </dgm:pt>
    <dgm:pt modelId="{0DAE2EB5-D964-45EF-A1A3-A43D897FC2A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Избиратели</a:t>
          </a:r>
          <a:endParaRPr lang="ru-RU" sz="1400" b="1" dirty="0"/>
        </a:p>
      </dgm:t>
    </dgm:pt>
    <dgm:pt modelId="{2C324061-B093-4978-AA7F-081E58DA768D}" type="parTrans" cxnId="{F48C4D11-3392-437F-AC51-B455FF6CCA6E}">
      <dgm:prSet/>
      <dgm:spPr/>
      <dgm:t>
        <a:bodyPr/>
        <a:lstStyle/>
        <a:p>
          <a:endParaRPr lang="ru-RU"/>
        </a:p>
      </dgm:t>
    </dgm:pt>
    <dgm:pt modelId="{580378AD-D826-422E-B9DC-30881369F510}" type="sibTrans" cxnId="{F48C4D11-3392-437F-AC51-B455FF6CCA6E}">
      <dgm:prSet/>
      <dgm:spPr/>
      <dgm:t>
        <a:bodyPr/>
        <a:lstStyle/>
        <a:p>
          <a:endParaRPr lang="ru-RU"/>
        </a:p>
      </dgm:t>
    </dgm:pt>
    <dgm:pt modelId="{6574E275-CCDF-45B1-93B1-71DC6DBAC6A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>
            <a:spcAft>
              <a:spcPts val="0"/>
            </a:spcAft>
          </a:pPr>
          <a:r>
            <a:rPr lang="ru-RU" sz="1300" b="0" dirty="0" smtClean="0">
              <a:latin typeface="+mn-lt"/>
              <a:cs typeface="Arial" pitchFamily="34" charset="0"/>
            </a:rPr>
            <a:t>проведение </a:t>
          </a:r>
          <a:br>
            <a:rPr lang="ru-RU" sz="1300" b="0" dirty="0" smtClean="0">
              <a:latin typeface="+mn-lt"/>
              <a:cs typeface="Arial" pitchFamily="34" charset="0"/>
            </a:rPr>
          </a:br>
          <a:r>
            <a:rPr lang="ru-RU" sz="1300" b="0" dirty="0" smtClean="0">
              <a:latin typeface="+mn-lt"/>
              <a:cs typeface="Arial" pitchFamily="34" charset="0"/>
            </a:rPr>
            <a:t>в уведомительном порядке массовых мероприятий (собрания вне помещений, митинги, </a:t>
          </a:r>
          <a:r>
            <a:rPr lang="ru-RU" sz="1300" b="0" dirty="0" smtClean="0">
              <a:latin typeface="+mn-lt"/>
              <a:cs typeface="Arial" pitchFamily="34" charset="0"/>
            </a:rPr>
            <a:t>пикетирование)  </a:t>
          </a:r>
          <a:endParaRPr lang="ru-RU" sz="1300" b="0" dirty="0">
            <a:latin typeface="+mn-lt"/>
            <a:cs typeface="Arial" pitchFamily="34" charset="0"/>
          </a:endParaRPr>
        </a:p>
      </dgm:t>
    </dgm:pt>
    <dgm:pt modelId="{6BAFAD74-2590-4F2A-AD04-7973D5FC95A2}" type="parTrans" cxnId="{CB82404E-8C14-4BE0-889A-7DEAA0BD9D0C}">
      <dgm:prSet/>
      <dgm:spPr/>
      <dgm:t>
        <a:bodyPr/>
        <a:lstStyle/>
        <a:p>
          <a:endParaRPr lang="ru-RU"/>
        </a:p>
      </dgm:t>
    </dgm:pt>
    <dgm:pt modelId="{9F7F4CF7-2DE9-41BA-877F-D90BF2E784C1}" type="sibTrans" cxnId="{CB82404E-8C14-4BE0-889A-7DEAA0BD9D0C}">
      <dgm:prSet/>
      <dgm:spPr/>
      <dgm:t>
        <a:bodyPr/>
        <a:lstStyle/>
        <a:p>
          <a:endParaRPr lang="ru-RU"/>
        </a:p>
      </dgm:t>
    </dgm:pt>
    <dgm:pt modelId="{ACA9ACB6-BFAF-45E4-83F8-90C82A321E8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r>
            <a:rPr lang="ru-RU" sz="1300" dirty="0" smtClean="0">
              <a:latin typeface="+mn-lt"/>
            </a:rPr>
            <a:t>бесплатное предоставление помещений для проведения предвыборных встреч</a:t>
          </a:r>
          <a:endParaRPr lang="ru-RU" sz="1300" dirty="0">
            <a:latin typeface="+mn-lt"/>
          </a:endParaRPr>
        </a:p>
      </dgm:t>
    </dgm:pt>
    <dgm:pt modelId="{2A4628F4-376C-4760-B67B-8DB465C18A5F}" type="parTrans" cxnId="{68866B4C-0C6D-4E09-BD2C-66E787C0C81B}">
      <dgm:prSet/>
      <dgm:spPr/>
      <dgm:t>
        <a:bodyPr/>
        <a:lstStyle/>
        <a:p>
          <a:endParaRPr lang="ru-RU"/>
        </a:p>
      </dgm:t>
    </dgm:pt>
    <dgm:pt modelId="{E67A3681-D8BE-4931-BAEA-516BE8552BCF}" type="sibTrans" cxnId="{68866B4C-0C6D-4E09-BD2C-66E787C0C81B}">
      <dgm:prSet/>
      <dgm:spPr/>
      <dgm:t>
        <a:bodyPr/>
        <a:lstStyle/>
        <a:p>
          <a:endParaRPr lang="ru-RU"/>
        </a:p>
      </dgm:t>
    </dgm:pt>
    <dgm:pt modelId="{DED38C32-8A77-455B-9646-269B16355B1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b="1" dirty="0" smtClean="0"/>
            <a:t>Кандидаты в депутаты Палаты представителей, доверенные лица</a:t>
          </a:r>
          <a:endParaRPr lang="ru-RU" sz="1400" b="1" dirty="0"/>
        </a:p>
      </dgm:t>
    </dgm:pt>
    <dgm:pt modelId="{0E8D1993-EA25-46E0-88DD-3EA7B1FC7D45}" type="parTrans" cxnId="{35828778-0B41-49AC-96CE-312FC1C60498}">
      <dgm:prSet/>
      <dgm:spPr/>
      <dgm:t>
        <a:bodyPr/>
        <a:lstStyle/>
        <a:p>
          <a:endParaRPr lang="ru-RU"/>
        </a:p>
      </dgm:t>
    </dgm:pt>
    <dgm:pt modelId="{89B559AD-C28A-4D16-B14E-7F6E59193E13}" type="sibTrans" cxnId="{35828778-0B41-49AC-96CE-312FC1C60498}">
      <dgm:prSet/>
      <dgm:spPr/>
      <dgm:t>
        <a:bodyPr/>
        <a:lstStyle/>
        <a:p>
          <a:endParaRPr lang="ru-RU"/>
        </a:p>
      </dgm:t>
    </dgm:pt>
    <dgm:pt modelId="{42E62F17-0AB6-4182-ABF6-0EA554CDE27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опубликование предвыборной программы в средствах массовой информации, определенных Центральной комиссией (бесплатно) </a:t>
          </a:r>
          <a:endParaRPr lang="ru-RU" sz="1300" dirty="0"/>
        </a:p>
      </dgm:t>
    </dgm:pt>
    <dgm:pt modelId="{F5E544E6-8DBF-4B18-BF4A-CD2239EBBA22}" type="parTrans" cxnId="{BC3D645F-65EB-4968-AC8D-3728AE40A44B}">
      <dgm:prSet/>
      <dgm:spPr/>
      <dgm:t>
        <a:bodyPr/>
        <a:lstStyle/>
        <a:p>
          <a:endParaRPr lang="ru-RU"/>
        </a:p>
      </dgm:t>
    </dgm:pt>
    <dgm:pt modelId="{6588D8F5-01DF-40AF-A83C-4489D593F366}" type="sibTrans" cxnId="{BC3D645F-65EB-4968-AC8D-3728AE40A44B}">
      <dgm:prSet/>
      <dgm:spPr/>
      <dgm:t>
        <a:bodyPr/>
        <a:lstStyle/>
        <a:p>
          <a:endParaRPr lang="ru-RU"/>
        </a:p>
      </dgm:t>
    </dgm:pt>
    <dgm:pt modelId="{B1BF84ED-5105-4641-894D-7D504831B8C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just"/>
          <a:r>
            <a:rPr lang="ru-RU" sz="1300" dirty="0" smtClean="0"/>
            <a:t>предоставление помещений для проведения встреч с избирателями (бесплатно) </a:t>
          </a:r>
          <a:endParaRPr lang="ru-RU" sz="1300" dirty="0"/>
        </a:p>
      </dgm:t>
    </dgm:pt>
    <dgm:pt modelId="{BFF80D66-716A-4F53-A468-563AA566F9E4}" type="parTrans" cxnId="{5ED83730-7E26-458C-A248-809311A238DE}">
      <dgm:prSet/>
      <dgm:spPr/>
      <dgm:t>
        <a:bodyPr/>
        <a:lstStyle/>
        <a:p>
          <a:endParaRPr lang="ru-RU"/>
        </a:p>
      </dgm:t>
    </dgm:pt>
    <dgm:pt modelId="{6A8A7182-B290-4E00-9510-1E020673E38B}" type="sibTrans" cxnId="{5ED83730-7E26-458C-A248-809311A238DE}">
      <dgm:prSet/>
      <dgm:spPr/>
      <dgm:t>
        <a:bodyPr/>
        <a:lstStyle/>
        <a:p>
          <a:endParaRPr lang="ru-RU"/>
        </a:p>
      </dgm:t>
    </dgm:pt>
    <dgm:pt modelId="{5A2841E1-9BCD-4DE2-97D9-0932EAF9E959}" type="pres">
      <dgm:prSet presAssocID="{853FDE96-56CE-4668-9E0B-60B9C6314DB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DAD035F-B854-4658-91AB-D7FDF64E59C5}" type="pres">
      <dgm:prSet presAssocID="{73001AC4-8D91-4598-9653-17E9D57E49E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9BA9E506-4204-475D-A840-50CD966242CA}" type="pres">
      <dgm:prSet presAssocID="{73001AC4-8D91-4598-9653-17E9D57E49E1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DFCE9D14-CE72-4804-AAE4-3B7B41F08276}" type="pres">
      <dgm:prSet presAssocID="{73001AC4-8D91-4598-9653-17E9D57E49E1}" presName="ParentAccent" presStyleLbl="alignNode1" presStyleIdx="0" presStyleCnt="3" custScaleX="105286" custScaleY="251148" custLinFactY="-22932" custLinFactNeighborX="1052" custLinFactNeighborY="-10000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B12C71D7-0D17-4756-B9B7-AA07A2ACBD17}" type="pres">
      <dgm:prSet presAssocID="{73001AC4-8D91-4598-9653-17E9D57E49E1}" presName="ParentSmallAccent" presStyleLbl="fgAcc1" presStyleIdx="0" presStyleCnt="3" custLinFactY="582129" custLinFactNeighborX="-10960" custLinFactNeighborY="600000"/>
      <dgm:spPr>
        <a:prstGeom prst="flowChartConnector">
          <a:avLst/>
        </a:prstGeom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3445F601-5231-4116-B9AB-72E2A717F79F}" type="pres">
      <dgm:prSet presAssocID="{73001AC4-8D91-4598-9653-17E9D57E49E1}" presName="Parent" presStyleLbl="revTx" presStyleIdx="0" presStyleCnt="9" custLinFactNeighborX="1954" custLinFactNeighborY="739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4F048-6A5F-4E9A-BBA3-CD862F7DCA53}" type="pres">
      <dgm:prSet presAssocID="{73001AC4-8D91-4598-9653-17E9D57E49E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90CAF7-ED93-40D3-A488-FB1072C7BCB6}" type="pres">
      <dgm:prSet presAssocID="{68CCFC27-DD16-435A-AE79-E0CC9C4CF8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CA98ED0-0BDA-4B1A-A76D-F004EB8CF2DC}" type="pres">
      <dgm:prSet presAssocID="{68CCFC27-DD16-435A-AE79-E0CC9C4CF8E8}" presName="ChildAccent" presStyleLbl="solidFgAcc1" presStyleIdx="0" presStyleCnt="6" custLinFactY="-115163" custLinFactNeighborX="-526" custLinFactNeighborY="-2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304ED37-9422-4813-8E75-D7F85706928B}" type="pres">
      <dgm:prSet presAssocID="{68CCFC27-DD16-435A-AE79-E0CC9C4CF8E8}" presName="Child" presStyleLbl="revTx" presStyleIdx="1" presStyleCnt="9" custScaleX="107320" custScaleY="160496" custLinFactNeighborX="4281" custLinFactNeighborY="-40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A3CA-67F6-43C6-99FD-6E80D6064AC6}" type="pres">
      <dgm:prSet presAssocID="{FB3750C4-2C32-4B5A-977E-83003C8D4D8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6AA73A-EAFA-4DC9-A6E4-516A196AF535}" type="pres">
      <dgm:prSet presAssocID="{FB3750C4-2C32-4B5A-977E-83003C8D4D85}" presName="ChildAccent" presStyleLbl="solidFgAcc1" presStyleIdx="1" presStyleCnt="6" custLinFactY="-52959" custLinFactNeighborX="4179" custLinFactNeighborY="-100000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8808C9F-B3BE-4567-9885-74C795D2EBB1}" type="pres">
      <dgm:prSet presAssocID="{FB3750C4-2C32-4B5A-977E-83003C8D4D85}" presName="Child" presStyleLbl="revTx" presStyleIdx="2" presStyleCnt="9" custScaleX="115247" custScaleY="165952" custLinFactNeighborX="11440" custLinFactNeighborY="26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9FFD3-2553-4BB1-B2D7-5BA59165756F}" type="pres">
      <dgm:prSet presAssocID="{42E62F17-0AB6-4182-ABF6-0EA554CDE27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FE05B67-C639-450D-8013-F9C645A7312D}" type="pres">
      <dgm:prSet presAssocID="{42E62F17-0AB6-4182-ABF6-0EA554CDE274}" presName="ChildAccent" presStyleLbl="solidFgAcc1" presStyleIdx="2" presStyleCnt="6" custLinFactY="300000" custLinFactNeighborX="35294" custLinFactNeighborY="329241"/>
      <dgm:spPr>
        <a:prstGeom prst="flowChartConnector">
          <a:avLst/>
        </a:prstGeom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4B72C06-128A-4812-80CC-BD434035112B}" type="pres">
      <dgm:prSet presAssocID="{42E62F17-0AB6-4182-ABF6-0EA554CDE274}" presName="Child" presStyleLbl="revTx" presStyleIdx="3" presStyleCnt="9" custScaleX="112051" custScaleY="254792" custLinFactNeighborX="10568" custLinFactNeighborY="65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DF1E-77A3-44C9-B1FF-B7E37538D61A}" type="pres">
      <dgm:prSet presAssocID="{B1BF84ED-5105-4641-894D-7D504831B8C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22C70D2-6744-407F-87FA-1A0FD9FDF07B}" type="pres">
      <dgm:prSet presAssocID="{B1BF84ED-5105-4641-894D-7D504831B8C6}" presName="ChildAccent" presStyleLbl="solidFgAcc1" presStyleIdx="3" presStyleCnt="6" custFlipHor="1" custScaleX="39916" custScaleY="39916" custLinFactX="300000" custLinFactY="347104" custLinFactNeighborX="314936" custLinFactNeighborY="400000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633563C8-680C-43AF-ABD9-79ED930890C8}" type="pres">
      <dgm:prSet presAssocID="{B1BF84ED-5105-4641-894D-7D504831B8C6}" presName="Child" presStyleLbl="revTx" presStyleIdx="4" presStyleCnt="9" custScaleX="108875" custScaleY="139943" custLinFactY="82823" custLinFactNeighborX="872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9316B-8084-4FB0-B97E-A334A7AE5C51}" type="pres">
      <dgm:prSet presAssocID="{DED38C32-8A77-455B-9646-269B16355B1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24EDF806-A754-49AC-AAD9-013EC501E7E5}" type="pres">
      <dgm:prSet presAssocID="{DED38C32-8A77-455B-9646-269B16355B11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BD9811E9-9DD8-4F8B-B299-9C6E7A1BB39C}" type="pres">
      <dgm:prSet presAssocID="{DED38C32-8A77-455B-9646-269B16355B11}" presName="ParentAccent" presStyleLbl="alignNode1" presStyleIdx="1" presStyleCnt="3" custScaleY="251148" custLinFactY="-27017" custLinFactNeighborX="13052" custLinFactNeighborY="-10000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4BECB1A0-019C-4E97-9D93-EA6F2458F48B}" type="pres">
      <dgm:prSet presAssocID="{DED38C32-8A77-455B-9646-269B16355B11}" presName="ParentSmallAccent" presStyleLbl="fgAcc1" presStyleIdx="1" presStyleCnt="3" custLinFactX="50560" custLinFactNeighborX="100000" custLinFactNeighborY="79683"/>
      <dgm:spPr>
        <a:prstGeom prst="flowChartConnector">
          <a:avLst/>
        </a:prstGeom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B01747-1134-49FC-82FF-FC2D002969A3}" type="pres">
      <dgm:prSet presAssocID="{DED38C32-8A77-455B-9646-269B16355B11}" presName="Parent" presStyleLbl="revTx" presStyleIdx="5" presStyleCnt="9" custScaleX="95748" custScaleY="132814" custLinFactNeighborX="14202" custLinFactNeighborY="127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40AC-B7F3-40B3-865E-18FB77351E8E}" type="pres">
      <dgm:prSet presAssocID="{DED38C32-8A77-455B-9646-269B16355B1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A938141-1CA8-40E1-8DC7-DC24CC154A9C}" type="pres">
      <dgm:prSet presAssocID="{0DAE2EB5-D964-45EF-A1A3-A43D897FC2A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3F328D9B-E36A-4F76-8AFD-D6F2176618AC}" type="pres">
      <dgm:prSet presAssocID="{0DAE2EB5-D964-45EF-A1A3-A43D897FC2A6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45CCDD6-9331-4168-9C99-5182A51416F8}" type="pres">
      <dgm:prSet presAssocID="{0DAE2EB5-D964-45EF-A1A3-A43D897FC2A6}" presName="ParentAccent" presStyleLbl="alignNode1" presStyleIdx="2" presStyleCnt="3" custScaleX="87945" custScaleY="251148" custLinFactY="-4068" custLinFactNeighborX="8695" custLinFactNeighborY="-10000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/>
        </a:p>
      </dgm:t>
    </dgm:pt>
    <dgm:pt modelId="{A7B00258-DDB1-4652-A845-D7BF124111FF}" type="pres">
      <dgm:prSet presAssocID="{0DAE2EB5-D964-45EF-A1A3-A43D897FC2A6}" presName="ParentSmallAccent" presStyleLbl="fgAcc1" presStyleIdx="2" presStyleCnt="3" custFlipHor="1" custScaleX="39904" custScaleY="39904" custLinFactX="-248404" custLinFactY="1200000" custLinFactNeighborX="-300000" custLinFactNeighborY="1222803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E3A98359-6B46-4EAF-B64B-7D644F40B386}" type="pres">
      <dgm:prSet presAssocID="{0DAE2EB5-D964-45EF-A1A3-A43D897FC2A6}" presName="Parent" presStyleLbl="revTx" presStyleIdx="6" presStyleCnt="9" custAng="0" custScaleX="71821" custLinFactNeighborX="11247" custLinFactNeighborY="2018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3B23-75BD-4231-8872-97794AB48464}" type="pres">
      <dgm:prSet presAssocID="{0DAE2EB5-D964-45EF-A1A3-A43D897FC2A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950D60-7FE7-491D-B2CE-6D7179E9893D}" type="pres">
      <dgm:prSet presAssocID="{6574E275-CCDF-45B1-93B1-71DC6DBAC6A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40CD9BA-D5FC-43BE-BA24-37851C529F2A}" type="pres">
      <dgm:prSet presAssocID="{6574E275-CCDF-45B1-93B1-71DC6DBAC6AF}" presName="ChildAccent" presStyleLbl="solidFgAcc1" presStyleIdx="4" presStyleCnt="6" custFlipVert="0" custFlipHor="1" custScaleX="39916" custScaleY="39916" custLinFactX="400000" custLinFactY="922978" custLinFactNeighborX="455907" custLinFactNeighborY="1000000"/>
      <dgm:spPr>
        <a:prstGeom prst="donut">
          <a:avLst/>
        </a:prstGeom>
      </dgm:spPr>
      <dgm:t>
        <a:bodyPr/>
        <a:lstStyle/>
        <a:p>
          <a:endParaRPr lang="ru-RU"/>
        </a:p>
      </dgm:t>
    </dgm:pt>
    <dgm:pt modelId="{95ED0447-E39E-4043-BCA2-5F75E4CD2554}" type="pres">
      <dgm:prSet presAssocID="{6574E275-CCDF-45B1-93B1-71DC6DBAC6AF}" presName="Child" presStyleLbl="revTx" presStyleIdx="7" presStyleCnt="9" custScaleX="107634" custScaleY="219947" custLinFactNeighborX="-97567" custLinFactNeighborY="-21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27C8A-A237-438C-B52F-23C5C129FB76}" type="pres">
      <dgm:prSet presAssocID="{ACA9ACB6-BFAF-45E4-83F8-90C82A321E8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33DD93-B295-411F-AD58-064A02E058B4}" type="pres">
      <dgm:prSet presAssocID="{ACA9ACB6-BFAF-45E4-83F8-90C82A321E82}" presName="ChildAccent" presStyleLbl="solidFgAcc1" presStyleIdx="5" presStyleCnt="6" custLinFactY="-400000" custLinFactNeighborX="51997" custLinFactNeighborY="-450774"/>
      <dgm:spPr>
        <a:prstGeom prst="flowChartConnector">
          <a:avLst/>
        </a:prstGeom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E8A75D7-C93A-4EB2-807F-B24E59C230F5}" type="pres">
      <dgm:prSet presAssocID="{ACA9ACB6-BFAF-45E4-83F8-90C82A321E82}" presName="Child" presStyleLbl="revTx" presStyleIdx="8" presStyleCnt="9" custScaleX="89041" custScaleY="211179" custLinFactY="-100000" custLinFactNeighborX="-1979" custLinFactNeighborY="-139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F5059-F26B-4869-8554-F3F299DD0046}" srcId="{853FDE96-56CE-4668-9E0B-60B9C6314DBB}" destId="{73001AC4-8D91-4598-9653-17E9D57E49E1}" srcOrd="0" destOrd="0" parTransId="{C048475D-EC06-42AF-87BB-D32E632AFF39}" sibTransId="{7F2E0C02-918B-4270-93F9-4992C66D23F1}"/>
    <dgm:cxn modelId="{BC3D645F-65EB-4968-AC8D-3728AE40A44B}" srcId="{73001AC4-8D91-4598-9653-17E9D57E49E1}" destId="{42E62F17-0AB6-4182-ABF6-0EA554CDE274}" srcOrd="2" destOrd="0" parTransId="{F5E544E6-8DBF-4B18-BF4A-CD2239EBBA22}" sibTransId="{6588D8F5-01DF-40AF-A83C-4489D593F366}"/>
    <dgm:cxn modelId="{F48C4D11-3392-437F-AC51-B455FF6CCA6E}" srcId="{853FDE96-56CE-4668-9E0B-60B9C6314DBB}" destId="{0DAE2EB5-D964-45EF-A1A3-A43D897FC2A6}" srcOrd="2" destOrd="0" parTransId="{2C324061-B093-4978-AA7F-081E58DA768D}" sibTransId="{580378AD-D826-422E-B9DC-30881369F510}"/>
    <dgm:cxn modelId="{7436984A-99CD-4686-AF28-C1AC1BA05BDA}" type="presOf" srcId="{0DAE2EB5-D964-45EF-A1A3-A43D897FC2A6}" destId="{E3A98359-6B46-4EAF-B64B-7D644F40B386}" srcOrd="0" destOrd="0" presId="urn:microsoft.com/office/officeart/2008/layout/SquareAccentList"/>
    <dgm:cxn modelId="{CB82404E-8C14-4BE0-889A-7DEAA0BD9D0C}" srcId="{0DAE2EB5-D964-45EF-A1A3-A43D897FC2A6}" destId="{6574E275-CCDF-45B1-93B1-71DC6DBAC6AF}" srcOrd="0" destOrd="0" parTransId="{6BAFAD74-2590-4F2A-AD04-7973D5FC95A2}" sibTransId="{9F7F4CF7-2DE9-41BA-877F-D90BF2E784C1}"/>
    <dgm:cxn modelId="{9B7C67D2-2AE7-4CA0-A9A4-8F37153F0500}" srcId="{73001AC4-8D91-4598-9653-17E9D57E49E1}" destId="{FB3750C4-2C32-4B5A-977E-83003C8D4D85}" srcOrd="1" destOrd="0" parTransId="{B49D054B-CF17-4435-B909-522EE6731F26}" sibTransId="{3264A985-13CE-4C13-908F-486B5DF17171}"/>
    <dgm:cxn modelId="{35828778-0B41-49AC-96CE-312FC1C60498}" srcId="{853FDE96-56CE-4668-9E0B-60B9C6314DBB}" destId="{DED38C32-8A77-455B-9646-269B16355B11}" srcOrd="1" destOrd="0" parTransId="{0E8D1993-EA25-46E0-88DD-3EA7B1FC7D45}" sibTransId="{89B559AD-C28A-4D16-B14E-7F6E59193E13}"/>
    <dgm:cxn modelId="{0922B6E8-62BF-4C83-9811-2E011E18F8A4}" type="presOf" srcId="{ACA9ACB6-BFAF-45E4-83F8-90C82A321E82}" destId="{1E8A75D7-C93A-4EB2-807F-B24E59C230F5}" srcOrd="0" destOrd="0" presId="urn:microsoft.com/office/officeart/2008/layout/SquareAccentList"/>
    <dgm:cxn modelId="{490349EB-BDB5-4E3A-B334-3C7656B9FDCC}" srcId="{73001AC4-8D91-4598-9653-17E9D57E49E1}" destId="{68CCFC27-DD16-435A-AE79-E0CC9C4CF8E8}" srcOrd="0" destOrd="0" parTransId="{FA27C2C6-07F5-44FF-812C-F53EB768916C}" sibTransId="{9C09D44E-7283-4B4A-9C6A-DFD3A276A6AE}"/>
    <dgm:cxn modelId="{D267AE01-BC90-46CF-B9C7-32EA2E534E3B}" type="presOf" srcId="{B1BF84ED-5105-4641-894D-7D504831B8C6}" destId="{633563C8-680C-43AF-ABD9-79ED930890C8}" srcOrd="0" destOrd="0" presId="urn:microsoft.com/office/officeart/2008/layout/SquareAccentList"/>
    <dgm:cxn modelId="{71FC5116-DE3E-43EE-95AE-89B2B32351A9}" type="presOf" srcId="{73001AC4-8D91-4598-9653-17E9D57E49E1}" destId="{3445F601-5231-4116-B9AB-72E2A717F79F}" srcOrd="0" destOrd="0" presId="urn:microsoft.com/office/officeart/2008/layout/SquareAccentList"/>
    <dgm:cxn modelId="{68866B4C-0C6D-4E09-BD2C-66E787C0C81B}" srcId="{0DAE2EB5-D964-45EF-A1A3-A43D897FC2A6}" destId="{ACA9ACB6-BFAF-45E4-83F8-90C82A321E82}" srcOrd="1" destOrd="0" parTransId="{2A4628F4-376C-4760-B67B-8DB465C18A5F}" sibTransId="{E67A3681-D8BE-4931-BAEA-516BE8552BCF}"/>
    <dgm:cxn modelId="{A397B6C4-FDD9-428C-A61D-6752AEE8E320}" type="presOf" srcId="{DED38C32-8A77-455B-9646-269B16355B11}" destId="{2CB01747-1134-49FC-82FF-FC2D002969A3}" srcOrd="0" destOrd="0" presId="urn:microsoft.com/office/officeart/2008/layout/SquareAccentList"/>
    <dgm:cxn modelId="{EAEFB10A-3CDE-4985-A2E2-3C6A9381F8A9}" type="presOf" srcId="{68CCFC27-DD16-435A-AE79-E0CC9C4CF8E8}" destId="{E304ED37-9422-4813-8E75-D7F85706928B}" srcOrd="0" destOrd="0" presId="urn:microsoft.com/office/officeart/2008/layout/SquareAccentList"/>
    <dgm:cxn modelId="{525E578C-5FA7-447C-BB48-27057F1E81E5}" type="presOf" srcId="{6574E275-CCDF-45B1-93B1-71DC6DBAC6AF}" destId="{95ED0447-E39E-4043-BCA2-5F75E4CD2554}" srcOrd="0" destOrd="0" presId="urn:microsoft.com/office/officeart/2008/layout/SquareAccentList"/>
    <dgm:cxn modelId="{7A9276A7-583A-46FA-9C0C-559473E352E3}" type="presOf" srcId="{42E62F17-0AB6-4182-ABF6-0EA554CDE274}" destId="{44B72C06-128A-4812-80CC-BD434035112B}" srcOrd="0" destOrd="0" presId="urn:microsoft.com/office/officeart/2008/layout/SquareAccentList"/>
    <dgm:cxn modelId="{E7E60985-FBBD-45F5-8C8D-DA27DED390D7}" type="presOf" srcId="{FB3750C4-2C32-4B5A-977E-83003C8D4D85}" destId="{B8808C9F-B3BE-4567-9885-74C795D2EBB1}" srcOrd="0" destOrd="0" presId="urn:microsoft.com/office/officeart/2008/layout/SquareAccentList"/>
    <dgm:cxn modelId="{5ED83730-7E26-458C-A248-809311A238DE}" srcId="{73001AC4-8D91-4598-9653-17E9D57E49E1}" destId="{B1BF84ED-5105-4641-894D-7D504831B8C6}" srcOrd="3" destOrd="0" parTransId="{BFF80D66-716A-4F53-A468-563AA566F9E4}" sibTransId="{6A8A7182-B290-4E00-9510-1E020673E38B}"/>
    <dgm:cxn modelId="{ED47DC94-698C-43BC-AEF3-72C0BECD24E0}" type="presOf" srcId="{853FDE96-56CE-4668-9E0B-60B9C6314DBB}" destId="{5A2841E1-9BCD-4DE2-97D9-0932EAF9E959}" srcOrd="0" destOrd="0" presId="urn:microsoft.com/office/officeart/2008/layout/SquareAccentList"/>
    <dgm:cxn modelId="{F6B0E72C-3173-47C0-ACE0-13110F4A486E}" type="presParOf" srcId="{5A2841E1-9BCD-4DE2-97D9-0932EAF9E959}" destId="{DDAD035F-B854-4658-91AB-D7FDF64E59C5}" srcOrd="0" destOrd="0" presId="urn:microsoft.com/office/officeart/2008/layout/SquareAccentList"/>
    <dgm:cxn modelId="{96387F50-D2D5-48D7-8086-4DF9EAE8C2FE}" type="presParOf" srcId="{DDAD035F-B854-4658-91AB-D7FDF64E59C5}" destId="{9BA9E506-4204-475D-A840-50CD966242CA}" srcOrd="0" destOrd="0" presId="urn:microsoft.com/office/officeart/2008/layout/SquareAccentList"/>
    <dgm:cxn modelId="{916C4A23-5A7C-4286-A4C5-106D8A73F966}" type="presParOf" srcId="{9BA9E506-4204-475D-A840-50CD966242CA}" destId="{DFCE9D14-CE72-4804-AAE4-3B7B41F08276}" srcOrd="0" destOrd="0" presId="urn:microsoft.com/office/officeart/2008/layout/SquareAccentList"/>
    <dgm:cxn modelId="{915F8B76-27EA-482E-A8E1-CC3DFC4B28F3}" type="presParOf" srcId="{9BA9E506-4204-475D-A840-50CD966242CA}" destId="{B12C71D7-0D17-4756-B9B7-AA07A2ACBD17}" srcOrd="1" destOrd="0" presId="urn:microsoft.com/office/officeart/2008/layout/SquareAccentList"/>
    <dgm:cxn modelId="{142C1BB8-FEB0-4890-BBB7-BFAE5A594382}" type="presParOf" srcId="{9BA9E506-4204-475D-A840-50CD966242CA}" destId="{3445F601-5231-4116-B9AB-72E2A717F79F}" srcOrd="2" destOrd="0" presId="urn:microsoft.com/office/officeart/2008/layout/SquareAccentList"/>
    <dgm:cxn modelId="{0EA0DBDD-E3FE-4284-B0B6-A054B9C16CC8}" type="presParOf" srcId="{DDAD035F-B854-4658-91AB-D7FDF64E59C5}" destId="{C184F048-6A5F-4E9A-BBA3-CD862F7DCA53}" srcOrd="1" destOrd="0" presId="urn:microsoft.com/office/officeart/2008/layout/SquareAccentList"/>
    <dgm:cxn modelId="{B7607D88-A700-4546-8583-40057A761158}" type="presParOf" srcId="{C184F048-6A5F-4E9A-BBA3-CD862F7DCA53}" destId="{0390CAF7-ED93-40D3-A488-FB1072C7BCB6}" srcOrd="0" destOrd="0" presId="urn:microsoft.com/office/officeart/2008/layout/SquareAccentList"/>
    <dgm:cxn modelId="{B8669F62-7A50-4CB4-8A19-6E198121BE93}" type="presParOf" srcId="{0390CAF7-ED93-40D3-A488-FB1072C7BCB6}" destId="{3CA98ED0-0BDA-4B1A-A76D-F004EB8CF2DC}" srcOrd="0" destOrd="0" presId="urn:microsoft.com/office/officeart/2008/layout/SquareAccentList"/>
    <dgm:cxn modelId="{FBD787E3-95C2-4AAA-8CC5-9D7107E0CF76}" type="presParOf" srcId="{0390CAF7-ED93-40D3-A488-FB1072C7BCB6}" destId="{E304ED37-9422-4813-8E75-D7F85706928B}" srcOrd="1" destOrd="0" presId="urn:microsoft.com/office/officeart/2008/layout/SquareAccentList"/>
    <dgm:cxn modelId="{84676A52-AF07-4420-876C-4E04FB688C3B}" type="presParOf" srcId="{C184F048-6A5F-4E9A-BBA3-CD862F7DCA53}" destId="{7B62A3CA-67F6-43C6-99FD-6E80D6064AC6}" srcOrd="1" destOrd="0" presId="urn:microsoft.com/office/officeart/2008/layout/SquareAccentList"/>
    <dgm:cxn modelId="{B366C910-BCB8-421E-A81B-97A87B6C3E4A}" type="presParOf" srcId="{7B62A3CA-67F6-43C6-99FD-6E80D6064AC6}" destId="{2B6AA73A-EAFA-4DC9-A6E4-516A196AF535}" srcOrd="0" destOrd="0" presId="urn:microsoft.com/office/officeart/2008/layout/SquareAccentList"/>
    <dgm:cxn modelId="{86F696EF-4729-420A-B7F7-437CD95DED36}" type="presParOf" srcId="{7B62A3CA-67F6-43C6-99FD-6E80D6064AC6}" destId="{B8808C9F-B3BE-4567-9885-74C795D2EBB1}" srcOrd="1" destOrd="0" presId="urn:microsoft.com/office/officeart/2008/layout/SquareAccentList"/>
    <dgm:cxn modelId="{582A6E75-CA27-4FC6-8A5B-66D746E6D01A}" type="presParOf" srcId="{C184F048-6A5F-4E9A-BBA3-CD862F7DCA53}" destId="{D309FFD3-2553-4BB1-B2D7-5BA59165756F}" srcOrd="2" destOrd="0" presId="urn:microsoft.com/office/officeart/2008/layout/SquareAccentList"/>
    <dgm:cxn modelId="{8AF99755-17D8-414E-9782-09DBE2A7C5B9}" type="presParOf" srcId="{D309FFD3-2553-4BB1-B2D7-5BA59165756F}" destId="{BFE05B67-C639-450D-8013-F9C645A7312D}" srcOrd="0" destOrd="0" presId="urn:microsoft.com/office/officeart/2008/layout/SquareAccentList"/>
    <dgm:cxn modelId="{491FAC5D-EB0B-4582-B30E-DCB498CC155B}" type="presParOf" srcId="{D309FFD3-2553-4BB1-B2D7-5BA59165756F}" destId="{44B72C06-128A-4812-80CC-BD434035112B}" srcOrd="1" destOrd="0" presId="urn:microsoft.com/office/officeart/2008/layout/SquareAccentList"/>
    <dgm:cxn modelId="{4EC03073-B3E1-4ABB-A01F-45DC6D2E9E55}" type="presParOf" srcId="{C184F048-6A5F-4E9A-BBA3-CD862F7DCA53}" destId="{FCD4DF1E-77A3-44C9-B1FF-B7E37538D61A}" srcOrd="3" destOrd="0" presId="urn:microsoft.com/office/officeart/2008/layout/SquareAccentList"/>
    <dgm:cxn modelId="{C01E74CC-E979-4449-A66D-96D43F805A48}" type="presParOf" srcId="{FCD4DF1E-77A3-44C9-B1FF-B7E37538D61A}" destId="{322C70D2-6744-407F-87FA-1A0FD9FDF07B}" srcOrd="0" destOrd="0" presId="urn:microsoft.com/office/officeart/2008/layout/SquareAccentList"/>
    <dgm:cxn modelId="{8E1DE1ED-2922-49B6-B616-9E1BBCF64840}" type="presParOf" srcId="{FCD4DF1E-77A3-44C9-B1FF-B7E37538D61A}" destId="{633563C8-680C-43AF-ABD9-79ED930890C8}" srcOrd="1" destOrd="0" presId="urn:microsoft.com/office/officeart/2008/layout/SquareAccentList"/>
    <dgm:cxn modelId="{F6685D45-5762-41C4-8524-F4C12979B3E7}" type="presParOf" srcId="{5A2841E1-9BCD-4DE2-97D9-0932EAF9E959}" destId="{5B19316B-8084-4FB0-B97E-A334A7AE5C51}" srcOrd="1" destOrd="0" presId="urn:microsoft.com/office/officeart/2008/layout/SquareAccentList"/>
    <dgm:cxn modelId="{66BC4B46-3C1C-4E16-9509-8306CC302AD8}" type="presParOf" srcId="{5B19316B-8084-4FB0-B97E-A334A7AE5C51}" destId="{24EDF806-A754-49AC-AAD9-013EC501E7E5}" srcOrd="0" destOrd="0" presId="urn:microsoft.com/office/officeart/2008/layout/SquareAccentList"/>
    <dgm:cxn modelId="{9132EF0C-4C0D-4322-A10A-519505B42B4F}" type="presParOf" srcId="{24EDF806-A754-49AC-AAD9-013EC501E7E5}" destId="{BD9811E9-9DD8-4F8B-B299-9C6E7A1BB39C}" srcOrd="0" destOrd="0" presId="urn:microsoft.com/office/officeart/2008/layout/SquareAccentList"/>
    <dgm:cxn modelId="{8A938693-0659-4483-846F-4736A2CAB80A}" type="presParOf" srcId="{24EDF806-A754-49AC-AAD9-013EC501E7E5}" destId="{4BECB1A0-019C-4E97-9D93-EA6F2458F48B}" srcOrd="1" destOrd="0" presId="urn:microsoft.com/office/officeart/2008/layout/SquareAccentList"/>
    <dgm:cxn modelId="{A31D0EAD-B589-4A2E-8D8C-1A90D2BF98A8}" type="presParOf" srcId="{24EDF806-A754-49AC-AAD9-013EC501E7E5}" destId="{2CB01747-1134-49FC-82FF-FC2D002969A3}" srcOrd="2" destOrd="0" presId="urn:microsoft.com/office/officeart/2008/layout/SquareAccentList"/>
    <dgm:cxn modelId="{F53D5274-689D-4D44-8AC3-598FC19A0415}" type="presParOf" srcId="{5B19316B-8084-4FB0-B97E-A334A7AE5C51}" destId="{E15B40AC-B7F3-40B3-865E-18FB77351E8E}" srcOrd="1" destOrd="0" presId="urn:microsoft.com/office/officeart/2008/layout/SquareAccentList"/>
    <dgm:cxn modelId="{8CD45192-14D4-4E33-8F00-C1DECAD4429B}" type="presParOf" srcId="{5A2841E1-9BCD-4DE2-97D9-0932EAF9E959}" destId="{1A938141-1CA8-40E1-8DC7-DC24CC154A9C}" srcOrd="2" destOrd="0" presId="urn:microsoft.com/office/officeart/2008/layout/SquareAccentList"/>
    <dgm:cxn modelId="{D85734BD-D3F5-47A3-A6CB-497E6390AF87}" type="presParOf" srcId="{1A938141-1CA8-40E1-8DC7-DC24CC154A9C}" destId="{3F328D9B-E36A-4F76-8AFD-D6F2176618AC}" srcOrd="0" destOrd="0" presId="urn:microsoft.com/office/officeart/2008/layout/SquareAccentList"/>
    <dgm:cxn modelId="{B0105850-B896-40B0-8682-2CC88FDD8E67}" type="presParOf" srcId="{3F328D9B-E36A-4F76-8AFD-D6F2176618AC}" destId="{345CCDD6-9331-4168-9C99-5182A51416F8}" srcOrd="0" destOrd="0" presId="urn:microsoft.com/office/officeart/2008/layout/SquareAccentList"/>
    <dgm:cxn modelId="{A67F0634-71ED-42C2-923D-D3986802EF6C}" type="presParOf" srcId="{3F328D9B-E36A-4F76-8AFD-D6F2176618AC}" destId="{A7B00258-DDB1-4652-A845-D7BF124111FF}" srcOrd="1" destOrd="0" presId="urn:microsoft.com/office/officeart/2008/layout/SquareAccentList"/>
    <dgm:cxn modelId="{A7E01F66-5FB4-475B-85DB-59D9654AAEBF}" type="presParOf" srcId="{3F328D9B-E36A-4F76-8AFD-D6F2176618AC}" destId="{E3A98359-6B46-4EAF-B64B-7D644F40B386}" srcOrd="2" destOrd="0" presId="urn:microsoft.com/office/officeart/2008/layout/SquareAccentList"/>
    <dgm:cxn modelId="{E36E0DC4-4E69-4662-AFB9-A7D58FC62DD1}" type="presParOf" srcId="{1A938141-1CA8-40E1-8DC7-DC24CC154A9C}" destId="{729D3B23-75BD-4231-8872-97794AB48464}" srcOrd="1" destOrd="0" presId="urn:microsoft.com/office/officeart/2008/layout/SquareAccentList"/>
    <dgm:cxn modelId="{3054AA6E-DB1C-4285-9039-62E9112BAEAF}" type="presParOf" srcId="{729D3B23-75BD-4231-8872-97794AB48464}" destId="{8C950D60-7FE7-491D-B2CE-6D7179E9893D}" srcOrd="0" destOrd="0" presId="urn:microsoft.com/office/officeart/2008/layout/SquareAccentList"/>
    <dgm:cxn modelId="{69AF949F-D171-4874-A745-12D969B4D0F0}" type="presParOf" srcId="{8C950D60-7FE7-491D-B2CE-6D7179E9893D}" destId="{A40CD9BA-D5FC-43BE-BA24-37851C529F2A}" srcOrd="0" destOrd="0" presId="urn:microsoft.com/office/officeart/2008/layout/SquareAccentList"/>
    <dgm:cxn modelId="{35D68455-FD8D-4F07-921B-D479CBF180B5}" type="presParOf" srcId="{8C950D60-7FE7-491D-B2CE-6D7179E9893D}" destId="{95ED0447-E39E-4043-BCA2-5F75E4CD2554}" srcOrd="1" destOrd="0" presId="urn:microsoft.com/office/officeart/2008/layout/SquareAccentList"/>
    <dgm:cxn modelId="{3DF121A7-D9AF-418F-997D-3DAD00710F36}" type="presParOf" srcId="{729D3B23-75BD-4231-8872-97794AB48464}" destId="{61727C8A-A237-438C-B52F-23C5C129FB76}" srcOrd="1" destOrd="0" presId="urn:microsoft.com/office/officeart/2008/layout/SquareAccentList"/>
    <dgm:cxn modelId="{20AE4778-74D3-4100-9663-03B2D05134A0}" type="presParOf" srcId="{61727C8A-A237-438C-B52F-23C5C129FB76}" destId="{6333DD93-B295-411F-AD58-064A02E058B4}" srcOrd="0" destOrd="0" presId="urn:microsoft.com/office/officeart/2008/layout/SquareAccentList"/>
    <dgm:cxn modelId="{51264DA5-4DD3-49AF-A748-A61710739650}" type="presParOf" srcId="{61727C8A-A237-438C-B52F-23C5C129FB76}" destId="{1E8A75D7-C93A-4EB2-807F-B24E59C230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AFFB-05CC-49A9-B084-DEC1D55ADA66}">
      <dsp:nvSpPr>
        <dsp:cNvPr id="0" name=""/>
        <dsp:cNvSpPr/>
      </dsp:nvSpPr>
      <dsp:spPr>
        <a:xfrm>
          <a:off x="10720" y="20811"/>
          <a:ext cx="8590365" cy="12012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Центральная комиссия является постоянно действующим государственным органом</a:t>
          </a:r>
          <a:r>
            <a:rPr lang="ru-RU" sz="1800" b="1" kern="1200" smtClean="0">
              <a:solidFill>
                <a:schemeClr val="tx1"/>
              </a:solidFill>
            </a:rPr>
            <a:t>, организующим </a:t>
          </a:r>
          <a:r>
            <a:rPr lang="ru-RU" sz="1800" b="1" kern="1200" dirty="0" smtClean="0">
              <a:solidFill>
                <a:schemeClr val="tx1"/>
              </a:solidFill>
            </a:rPr>
            <a:t>в пределах своих полномочий подготовку и проведение выборов 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и республиканских референдумов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720" y="20811"/>
        <a:ext cx="8590365" cy="1201258"/>
      </dsp:txXfrm>
    </dsp:sp>
    <dsp:sp modelId="{564FD763-FAD8-493D-B167-29047BDEFFC8}">
      <dsp:nvSpPr>
        <dsp:cNvPr id="0" name=""/>
        <dsp:cNvSpPr/>
      </dsp:nvSpPr>
      <dsp:spPr>
        <a:xfrm>
          <a:off x="0" y="1281035"/>
          <a:ext cx="1808231" cy="1753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</a:t>
          </a:r>
          <a:r>
            <a:rPr lang="ru-RU" sz="1600" kern="1200" dirty="0" smtClean="0"/>
            <a:t>осуществляет руководство деятельностью избирательных комиссий</a:t>
          </a:r>
          <a:endParaRPr lang="ru-RU" sz="1600" kern="1200" dirty="0"/>
        </a:p>
      </dsp:txBody>
      <dsp:txXfrm>
        <a:off x="0" y="1281035"/>
        <a:ext cx="1808231" cy="1753597"/>
      </dsp:txXfrm>
    </dsp:sp>
    <dsp:sp modelId="{AE3CACB8-BC4B-475A-8B29-CE4D63B39516}">
      <dsp:nvSpPr>
        <dsp:cNvPr id="0" name=""/>
        <dsp:cNvSpPr/>
      </dsp:nvSpPr>
      <dsp:spPr>
        <a:xfrm>
          <a:off x="1747096" y="1386596"/>
          <a:ext cx="1880877" cy="2096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дает разъяснения законодательства Республики Беларусь </a:t>
          </a:r>
          <a:br>
            <a:rPr lang="ru-RU" sz="1600" kern="1200" dirty="0" smtClean="0"/>
          </a:br>
          <a:r>
            <a:rPr lang="ru-RU" sz="1600" kern="1200" dirty="0" smtClean="0"/>
            <a:t>в целях его единообразного применения </a:t>
          </a:r>
          <a:endParaRPr lang="ru-RU" sz="1600" kern="1200" dirty="0"/>
        </a:p>
      </dsp:txBody>
      <dsp:txXfrm>
        <a:off x="1747096" y="1386596"/>
        <a:ext cx="1880877" cy="2096949"/>
      </dsp:txXfrm>
    </dsp:sp>
    <dsp:sp modelId="{2F045A9E-6218-4D55-A7FA-A2E777F42B0D}">
      <dsp:nvSpPr>
        <dsp:cNvPr id="0" name=""/>
        <dsp:cNvSpPr/>
      </dsp:nvSpPr>
      <dsp:spPr>
        <a:xfrm>
          <a:off x="3575697" y="1454668"/>
          <a:ext cx="4920616" cy="3479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образует избирательные округа;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решает вопросы о порядке участия граждан, находящихся за пределами государства, </a:t>
          </a:r>
          <a:br>
            <a:rPr lang="ru-RU" sz="1600" kern="1200" dirty="0" smtClean="0"/>
          </a:br>
          <a:r>
            <a:rPr lang="ru-RU" sz="1600" kern="1200" dirty="0" smtClean="0"/>
            <a:t>в выборах;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определяет порядок использования средств массовой информации;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устанавливает формы документов по выборам;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/>
            <a:t>подводит итоги выборов;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регистрирует  избранных депутатов, созывает первую после выборов сессию Палаты представителей;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kern="1200" dirty="0" smtClean="0">
              <a:sym typeface="Symbol"/>
            </a:rPr>
            <a:t> </a:t>
          </a:r>
          <a:r>
            <a:rPr lang="ru-RU" sz="1600" kern="1200" dirty="0" smtClean="0"/>
            <a:t>осуществляет иные полномочия в соответствии </a:t>
          </a:r>
          <a:br>
            <a:rPr lang="ru-RU" sz="1600" kern="1200" dirty="0" smtClean="0"/>
          </a:br>
          <a:r>
            <a:rPr lang="ru-RU" sz="1600" kern="1200" dirty="0" smtClean="0"/>
            <a:t>с законодательством </a:t>
          </a:r>
          <a:endParaRPr lang="ru-RU" sz="1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3575697" y="1454668"/>
        <a:ext cx="4920616" cy="3479281"/>
      </dsp:txXfrm>
    </dsp:sp>
    <dsp:sp modelId="{41CFD9A4-C66C-48AF-AF41-24CD533AF227}">
      <dsp:nvSpPr>
        <dsp:cNvPr id="0" name=""/>
        <dsp:cNvSpPr/>
      </dsp:nvSpPr>
      <dsp:spPr>
        <a:xfrm>
          <a:off x="0" y="4588573"/>
          <a:ext cx="8610600" cy="3453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61225-BBDE-44C7-A882-7590E9C9B3EC}">
      <dsp:nvSpPr>
        <dsp:cNvPr id="0" name=""/>
        <dsp:cNvSpPr/>
      </dsp:nvSpPr>
      <dsp:spPr>
        <a:xfrm>
          <a:off x="0" y="655844"/>
          <a:ext cx="6660024" cy="887145"/>
        </a:xfrm>
        <a:prstGeom prst="rightArrow">
          <a:avLst>
            <a:gd name="adj1" fmla="val 50000"/>
            <a:gd name="adj2" fmla="val 50000"/>
          </a:avLst>
        </a:prstGeom>
        <a:solidFill>
          <a:srgbClr val="C1C1F7"/>
        </a:solidFill>
        <a:ln w="9525" cap="flat" cmpd="sng" algn="ctr">
          <a:solidFill>
            <a:srgbClr val="A365FF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254000" bIns="12837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не позднее чем за 75 дней до выборов</a:t>
          </a:r>
          <a:endParaRPr lang="ru-RU" sz="1700" kern="1200" dirty="0">
            <a:latin typeface="Arial" pitchFamily="34" charset="0"/>
            <a:cs typeface="Arial" pitchFamily="34" charset="0"/>
          </a:endParaRPr>
        </a:p>
      </dsp:txBody>
      <dsp:txXfrm>
        <a:off x="0" y="877630"/>
        <a:ext cx="6438238" cy="443573"/>
      </dsp:txXfrm>
    </dsp:sp>
    <dsp:sp modelId="{90B80E73-C9C5-42AB-BF5C-B08FFEE04AE7}">
      <dsp:nvSpPr>
        <dsp:cNvPr id="0" name=""/>
        <dsp:cNvSpPr/>
      </dsp:nvSpPr>
      <dsp:spPr>
        <a:xfrm>
          <a:off x="-2185" y="32013"/>
          <a:ext cx="3888737" cy="81320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800" kern="1200" smtClean="0">
              <a:latin typeface="Arial" pitchFamily="34" charset="0"/>
              <a:cs typeface="Arial" pitchFamily="34" charset="0"/>
            </a:rPr>
            <a:t>областные,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Минская городская, окружные комиссии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-2185" y="32013"/>
        <a:ext cx="3888737" cy="813202"/>
      </dsp:txXfrm>
    </dsp:sp>
    <dsp:sp modelId="{C790DC61-29DC-41FA-90A7-4301FF002BE7}">
      <dsp:nvSpPr>
        <dsp:cNvPr id="0" name=""/>
        <dsp:cNvSpPr/>
      </dsp:nvSpPr>
      <dsp:spPr>
        <a:xfrm>
          <a:off x="2456520" y="1725613"/>
          <a:ext cx="4247995" cy="964282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254000" bIns="1283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не позднее чем за 45 дней до выборов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456520" y="1966684"/>
        <a:ext cx="4006925" cy="482141"/>
      </dsp:txXfrm>
    </dsp:sp>
    <dsp:sp modelId="{3F68F056-6CCA-4A97-9428-27FE89A92729}">
      <dsp:nvSpPr>
        <dsp:cNvPr id="0" name=""/>
        <dsp:cNvSpPr/>
      </dsp:nvSpPr>
      <dsp:spPr>
        <a:xfrm>
          <a:off x="2449930" y="1558576"/>
          <a:ext cx="2426876" cy="42605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участковые комиссии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449930" y="1558576"/>
        <a:ext cx="2426876" cy="426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E9D14-CE72-4804-AAE4-3B7B41F08276}">
      <dsp:nvSpPr>
        <dsp:cNvPr id="0" name=""/>
        <dsp:cNvSpPr/>
      </dsp:nvSpPr>
      <dsp:spPr>
        <a:xfrm>
          <a:off x="27365" y="0"/>
          <a:ext cx="2656970" cy="7456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2C71D7-0D17-4756-B9B7-AA07A2ACBD17}">
      <dsp:nvSpPr>
        <dsp:cNvPr id="0" name=""/>
        <dsp:cNvSpPr/>
      </dsp:nvSpPr>
      <dsp:spPr>
        <a:xfrm>
          <a:off x="47196" y="2836401"/>
          <a:ext cx="185390" cy="185390"/>
        </a:xfrm>
        <a:prstGeom prst="flowChartConnector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5F601-5231-4116-B9AB-72E2A717F79F}">
      <dsp:nvSpPr>
        <dsp:cNvPr id="0" name=""/>
        <dsp:cNvSpPr/>
      </dsp:nvSpPr>
      <dsp:spPr>
        <a:xfrm>
          <a:off x="116826" y="39456"/>
          <a:ext cx="2523574" cy="53334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Кандидаты в депутаты </a:t>
          </a:r>
          <a:br>
            <a:rPr lang="ru-RU" sz="1400" b="1" kern="1200" dirty="0" smtClean="0"/>
          </a:br>
          <a:r>
            <a:rPr lang="ru-RU" sz="1400" b="1" kern="1200" dirty="0" smtClean="0"/>
            <a:t>Палаты представителей</a:t>
          </a:r>
          <a:endParaRPr lang="ru-RU" sz="1400" b="1" kern="1200" dirty="0"/>
        </a:p>
      </dsp:txBody>
      <dsp:txXfrm>
        <a:off x="116826" y="39456"/>
        <a:ext cx="2523574" cy="533341"/>
      </dsp:txXfrm>
    </dsp:sp>
    <dsp:sp modelId="{3CA98ED0-0BDA-4B1A-A76D-F004EB8CF2DC}">
      <dsp:nvSpPr>
        <dsp:cNvPr id="0" name=""/>
        <dsp:cNvSpPr/>
      </dsp:nvSpPr>
      <dsp:spPr>
        <a:xfrm>
          <a:off x="95130" y="847797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04ED37-9422-4813-8E75-D7F85706928B}">
      <dsp:nvSpPr>
        <dsp:cNvPr id="0" name=""/>
        <dsp:cNvSpPr/>
      </dsp:nvSpPr>
      <dsp:spPr>
        <a:xfrm>
          <a:off x="287329" y="1002510"/>
          <a:ext cx="2518719" cy="6935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выступления по государственному телевидению и радио (бесплатно)</a:t>
          </a:r>
          <a:endParaRPr lang="ru-RU" sz="1300" kern="1200" dirty="0"/>
        </a:p>
      </dsp:txBody>
      <dsp:txXfrm>
        <a:off x="287329" y="1002510"/>
        <a:ext cx="2518719" cy="693560"/>
      </dsp:txXfrm>
    </dsp:sp>
    <dsp:sp modelId="{2B6AA73A-EAFA-4DC9-A6E4-516A196AF535}">
      <dsp:nvSpPr>
        <dsp:cNvPr id="0" name=""/>
        <dsp:cNvSpPr/>
      </dsp:nvSpPr>
      <dsp:spPr>
        <a:xfrm>
          <a:off x="10832" y="1853851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808C9F-B3BE-4567-9885-74C795D2EBB1}">
      <dsp:nvSpPr>
        <dsp:cNvPr id="0" name=""/>
        <dsp:cNvSpPr/>
      </dsp:nvSpPr>
      <dsp:spPr>
        <a:xfrm>
          <a:off x="269305" y="1986640"/>
          <a:ext cx="2704759" cy="7171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Arial" pitchFamily="34" charset="0"/>
            </a:rPr>
            <a:t>участие в дебатах по государственному телевидению </a:t>
          </a:r>
          <a:br>
            <a:rPr lang="ru-RU" sz="1300" kern="1200" dirty="0" smtClean="0">
              <a:latin typeface="+mn-lt"/>
              <a:cs typeface="Arial" pitchFamily="34" charset="0"/>
            </a:rPr>
          </a:br>
          <a:r>
            <a:rPr lang="ru-RU" sz="1300" kern="1200" dirty="0" smtClean="0">
              <a:latin typeface="+mn-lt"/>
              <a:cs typeface="Arial" pitchFamily="34" charset="0"/>
            </a:rPr>
            <a:t>(бесплатно) </a:t>
          </a:r>
          <a:endParaRPr lang="ru-RU" sz="1300" kern="1200" dirty="0">
            <a:latin typeface="+mn-lt"/>
            <a:cs typeface="Arial" pitchFamily="34" charset="0"/>
          </a:endParaRPr>
        </a:p>
      </dsp:txBody>
      <dsp:txXfrm>
        <a:off x="269305" y="1986640"/>
        <a:ext cx="2704759" cy="717138"/>
      </dsp:txXfrm>
    </dsp:sp>
    <dsp:sp modelId="{BFE05B67-C639-450D-8013-F9C645A7312D}">
      <dsp:nvSpPr>
        <dsp:cNvPr id="0" name=""/>
        <dsp:cNvSpPr/>
      </dsp:nvSpPr>
      <dsp:spPr>
        <a:xfrm>
          <a:off x="106018" y="4213036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B72C06-128A-4812-80CC-BD434035112B}">
      <dsp:nvSpPr>
        <dsp:cNvPr id="0" name=""/>
        <dsp:cNvSpPr/>
      </dsp:nvSpPr>
      <dsp:spPr>
        <a:xfrm>
          <a:off x="323847" y="2872060"/>
          <a:ext cx="2629752" cy="11010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опубликование предвыборной программы в средствах массовой информации, определенных Центральной комиссией (бесплатно) </a:t>
          </a:r>
          <a:endParaRPr lang="ru-RU" sz="1300" kern="1200" dirty="0"/>
        </a:p>
      </dsp:txBody>
      <dsp:txXfrm>
        <a:off x="323847" y="2872060"/>
        <a:ext cx="2629752" cy="1101047"/>
      </dsp:txXfrm>
    </dsp:sp>
    <dsp:sp modelId="{322C70D2-6744-407F-87FA-1A0FD9FDF07B}">
      <dsp:nvSpPr>
        <dsp:cNvPr id="0" name=""/>
        <dsp:cNvSpPr/>
      </dsp:nvSpPr>
      <dsp:spPr>
        <a:xfrm flipH="1">
          <a:off x="1273558" y="5182001"/>
          <a:ext cx="73998" cy="73998"/>
        </a:xfrm>
        <a:prstGeom prst="don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3563C8-680C-43AF-ABD9-79ED930890C8}">
      <dsp:nvSpPr>
        <dsp:cNvPr id="0" name=""/>
        <dsp:cNvSpPr/>
      </dsp:nvSpPr>
      <dsp:spPr>
        <a:xfrm>
          <a:off x="355132" y="4479770"/>
          <a:ext cx="2555213" cy="6047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предоставление помещений для проведения встреч с избирателями (бесплатно) </a:t>
          </a:r>
          <a:endParaRPr lang="ru-RU" sz="1300" kern="1200" dirty="0"/>
        </a:p>
      </dsp:txBody>
      <dsp:txXfrm>
        <a:off x="355132" y="4479770"/>
        <a:ext cx="2555213" cy="604744"/>
      </dsp:txXfrm>
    </dsp:sp>
    <dsp:sp modelId="{BD9811E9-9DD8-4F8B-B299-9C6E7A1BB39C}">
      <dsp:nvSpPr>
        <dsp:cNvPr id="0" name=""/>
        <dsp:cNvSpPr/>
      </dsp:nvSpPr>
      <dsp:spPr>
        <a:xfrm>
          <a:off x="3113343" y="19371"/>
          <a:ext cx="2523574" cy="7456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ECB1A0-019C-4E97-9D93-EA6F2458F48B}">
      <dsp:nvSpPr>
        <dsp:cNvPr id="0" name=""/>
        <dsp:cNvSpPr/>
      </dsp:nvSpPr>
      <dsp:spPr>
        <a:xfrm>
          <a:off x="3063091" y="880071"/>
          <a:ext cx="185390" cy="185390"/>
        </a:xfrm>
        <a:prstGeom prst="flowChartConnector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01747-1134-49FC-82FF-FC2D002969A3}">
      <dsp:nvSpPr>
        <dsp:cNvPr id="0" name=""/>
        <dsp:cNvSpPr/>
      </dsp:nvSpPr>
      <dsp:spPr>
        <a:xfrm>
          <a:off x="3196015" y="67803"/>
          <a:ext cx="2416272" cy="70835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Кандидаты в депутаты Палаты представителей, доверенные лица</a:t>
          </a:r>
          <a:endParaRPr lang="ru-RU" sz="1400" b="1" kern="1200" dirty="0"/>
        </a:p>
      </dsp:txBody>
      <dsp:txXfrm>
        <a:off x="3196015" y="67803"/>
        <a:ext cx="2416272" cy="708351"/>
      </dsp:txXfrm>
    </dsp:sp>
    <dsp:sp modelId="{345CCDD6-9331-4168-9C99-5182A51416F8}">
      <dsp:nvSpPr>
        <dsp:cNvPr id="0" name=""/>
        <dsp:cNvSpPr/>
      </dsp:nvSpPr>
      <dsp:spPr>
        <a:xfrm>
          <a:off x="5749546" y="0"/>
          <a:ext cx="2219357" cy="7456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B00258-DDB1-4652-A845-D7BF124111FF}">
      <dsp:nvSpPr>
        <dsp:cNvPr id="0" name=""/>
        <dsp:cNvSpPr/>
      </dsp:nvSpPr>
      <dsp:spPr>
        <a:xfrm flipH="1">
          <a:off x="4417028" y="5182021"/>
          <a:ext cx="73978" cy="73978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98359-6B46-4EAF-B64B-7D644F40B386}">
      <dsp:nvSpPr>
        <dsp:cNvPr id="0" name=""/>
        <dsp:cNvSpPr/>
      </dsp:nvSpPr>
      <dsp:spPr>
        <a:xfrm>
          <a:off x="6017399" y="107654"/>
          <a:ext cx="1812456" cy="5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Избиратели</a:t>
          </a:r>
          <a:endParaRPr lang="ru-RU" sz="1400" b="1" kern="1200" dirty="0"/>
        </a:p>
      </dsp:txBody>
      <dsp:txXfrm>
        <a:off x="6017399" y="107654"/>
        <a:ext cx="1812456" cy="533341"/>
      </dsp:txXfrm>
    </dsp:sp>
    <dsp:sp modelId="{A40CD9BA-D5FC-43BE-BA24-37851C529F2A}">
      <dsp:nvSpPr>
        <dsp:cNvPr id="0" name=""/>
        <dsp:cNvSpPr/>
      </dsp:nvSpPr>
      <dsp:spPr>
        <a:xfrm flipH="1">
          <a:off x="7020454" y="5181153"/>
          <a:ext cx="73998" cy="73998"/>
        </a:xfrm>
        <a:prstGeom prst="don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ED0447-E39E-4043-BCA2-5F75E4CD2554}">
      <dsp:nvSpPr>
        <dsp:cNvPr id="0" name=""/>
        <dsp:cNvSpPr/>
      </dsp:nvSpPr>
      <dsp:spPr>
        <a:xfrm>
          <a:off x="3175270" y="1086829"/>
          <a:ext cx="2526088" cy="9504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0" kern="1200" dirty="0" smtClean="0">
              <a:latin typeface="+mn-lt"/>
              <a:cs typeface="Arial" pitchFamily="34" charset="0"/>
            </a:rPr>
            <a:t>проведение </a:t>
          </a:r>
          <a:br>
            <a:rPr lang="ru-RU" sz="1300" b="0" kern="1200" dirty="0" smtClean="0">
              <a:latin typeface="+mn-lt"/>
              <a:cs typeface="Arial" pitchFamily="34" charset="0"/>
            </a:rPr>
          </a:br>
          <a:r>
            <a:rPr lang="ru-RU" sz="1300" b="0" kern="1200" dirty="0" smtClean="0">
              <a:latin typeface="+mn-lt"/>
              <a:cs typeface="Arial" pitchFamily="34" charset="0"/>
            </a:rPr>
            <a:t>в уведомительном порядке массовых мероприятий (собрания вне помещений, митинги, </a:t>
          </a:r>
          <a:r>
            <a:rPr lang="ru-RU" sz="1300" b="0" kern="1200" dirty="0" smtClean="0">
              <a:latin typeface="+mn-lt"/>
              <a:cs typeface="Arial" pitchFamily="34" charset="0"/>
            </a:rPr>
            <a:t>пикетирование)  </a:t>
          </a:r>
          <a:endParaRPr lang="ru-RU" sz="1300" b="0" kern="1200" dirty="0">
            <a:latin typeface="+mn-lt"/>
            <a:cs typeface="Arial" pitchFamily="34" charset="0"/>
          </a:endParaRPr>
        </a:p>
      </dsp:txBody>
      <dsp:txXfrm>
        <a:off x="3175270" y="1086829"/>
        <a:ext cx="2526088" cy="950470"/>
      </dsp:txXfrm>
    </dsp:sp>
    <dsp:sp modelId="{6333DD93-B295-411F-AD58-064A02E058B4}">
      <dsp:nvSpPr>
        <dsp:cNvPr id="0" name=""/>
        <dsp:cNvSpPr/>
      </dsp:nvSpPr>
      <dsp:spPr>
        <a:xfrm>
          <a:off x="5692603" y="914828"/>
          <a:ext cx="185386" cy="185386"/>
        </a:xfrm>
        <a:prstGeom prst="flowChartConnector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8A75D7-C93A-4EB2-807F-B24E59C230F5}">
      <dsp:nvSpPr>
        <dsp:cNvPr id="0" name=""/>
        <dsp:cNvSpPr/>
      </dsp:nvSpPr>
      <dsp:spPr>
        <a:xfrm>
          <a:off x="5855012" y="1092101"/>
          <a:ext cx="2089724" cy="9125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</a:rPr>
            <a:t>бесплатное предоставление помещений для проведения предвыборных встреч</a:t>
          </a:r>
          <a:endParaRPr lang="ru-RU" sz="1300" kern="1200" dirty="0">
            <a:latin typeface="+mn-lt"/>
          </a:endParaRPr>
        </a:p>
      </dsp:txBody>
      <dsp:txXfrm>
        <a:off x="5855012" y="1092101"/>
        <a:ext cx="2089724" cy="91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FC68C-7BB0-4A38-9988-9CF39D0E0998}" type="datetimeFigureOut">
              <a:rPr lang="ru-RU"/>
              <a:pPr>
                <a:defRPr/>
              </a:pPr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925203-004E-499B-BAF3-B581FF33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0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*"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пунктом 1 статьи 1 Гражданского процессуального кодекса Республики Беларусь к близким родственникам относятся: родители, дети, усыновители, усыновленные, родные братья и сестры, дед, бабка, внуки.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/>
              <a:buNone/>
              <a:tabLst/>
              <a:defRPr/>
            </a:pPr>
            <a:r>
              <a:rPr lang="ru-RU" i="0" dirty="0" smtClean="0">
                <a:solidFill>
                  <a:srgbClr val="009900"/>
                </a:solidFill>
                <a:latin typeface="Arial" charset="0"/>
                <a:sym typeface="Symbol"/>
              </a:rPr>
              <a:t>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непосредственной подчиненности следует определять в соответствии с должностной инструкцией конкретного работника.</a:t>
            </a:r>
            <a:endParaRPr lang="ru-RU" i="0" dirty="0" smtClean="0">
              <a:solidFill>
                <a:srgbClr val="009900"/>
              </a:solidFill>
              <a:latin typeface="Arial" charset="0"/>
            </a:endParaRPr>
          </a:p>
          <a:p>
            <a:pPr marL="171450" indent="-171450">
              <a:buFont typeface="Symbol"/>
              <a:buChar char="*"/>
            </a:pP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Symbol"/>
              <a:buChar char="*"/>
            </a:pP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5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sym typeface="Symbol"/>
              </a:rPr>
              <a:t> </a:t>
            </a:r>
            <a:r>
              <a:rPr lang="ru-RU" b="1" dirty="0" smtClean="0">
                <a:solidFill>
                  <a:srgbClr val="FF0000"/>
                </a:solidFill>
              </a:rPr>
              <a:t>Указанная процедура обжалования решений не распространяется на решения комиссии об отказе в регистрации инициативной группы, отказе в регистрации кандидатом в депутаты, отмене решения о регистрации кандидата, вынесении предупреждения.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>
                <a:sym typeface="Symbol"/>
              </a:rPr>
              <a:t></a:t>
            </a:r>
            <a:r>
              <a:rPr lang="ru-RU" b="1" dirty="0" smtClean="0"/>
              <a:t>Прием документов осуществляется членами окружной комиссии согласно режиму работу комиссии.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>
                <a:sym typeface="Symbol"/>
              </a:rPr>
              <a:t> </a:t>
            </a:r>
            <a:r>
              <a:rPr lang="ru-RU" b="1" dirty="0" smtClean="0"/>
              <a:t>Представитель</a:t>
            </a:r>
            <a:r>
              <a:rPr lang="ru-RU" b="1" baseline="0" dirty="0" smtClean="0"/>
              <a:t> лица, выдвинутого кандидатом в депутаты, должен представить нотариально удостоверенную доверенность или доверенность, удостоверенную в порядке, установленном пунктом 3 и частью первой пункта 4 статьи 186 Гражданского кодекса Республики Беларусь. </a:t>
            </a:r>
            <a:endParaRPr lang="ru-RU" b="1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043C7-28F1-4F08-96A0-ACDBC79E515E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291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Регистрация кандидатов в депутаты начинается за 40 дней и заканчивается за 30 дней до выборов. В отдельных случаях срок регистрации может быть продлен Центральной комиссией, но не более чем на пять дней.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8E6E0C-73E5-40E3-9D0B-EDEB7716EAAE}" type="slidenum">
              <a:rPr lang="ru-RU" smtClean="0"/>
              <a:pPr eaLnBrk="1" hangingPunct="1"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871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25203-004E-499B-BAF3-B581FF33BAB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1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solidFill>
                  <a:srgbClr val="009900"/>
                </a:solidFill>
              </a:rPr>
              <a:t>Если выборы признаны несостоявшимися, </a:t>
            </a:r>
            <a:r>
              <a:rPr lang="ru-RU" dirty="0" smtClean="0">
                <a:solidFill>
                  <a:srgbClr val="009900"/>
                </a:solidFill>
              </a:rPr>
              <a:t>недействительными, </a:t>
            </a:r>
            <a:r>
              <a:rPr lang="ru-RU" dirty="0" smtClean="0">
                <a:solidFill>
                  <a:srgbClr val="009900"/>
                </a:solidFill>
              </a:rPr>
              <a:t>то об этом указывается в сообщении 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>с опубликованием сведений о кандидатах в депутаты, прошедших во второй тур голосования.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CD9B-9EA1-4384-AE3C-2334FA581C72}" type="slidenum">
              <a:rPr lang="ru-RU" smtClean="0"/>
              <a:pPr eaLnBrk="1" hangingPunct="1"/>
              <a:t>40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413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6B5C6-56D8-490A-BC55-8DE9316C1DF2}" type="slidenum">
              <a:rPr lang="ru-RU" smtClean="0"/>
              <a:pPr eaLnBrk="1" hangingPunct="1"/>
              <a:t>42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5531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386397-4650-4EAD-B4D7-181A7F4266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6CE0D-61D1-454C-A409-35A6A894B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1EA98-27D6-4F40-8510-E8DE6EA743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D609-29E9-48A2-A4D6-213536FCE1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B1F5E-3BD3-412D-9FA4-55DDC5E83F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E632-AB9F-4E32-9A20-ECCB6B4711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0CA71-F966-4521-B008-136C00ED1C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1BCE0-83F5-423A-9E6D-DF3731216C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F0AA-A1C5-44FB-A594-2D10C8A0B7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3DB66-84AA-48DA-911B-9C6F6F81E7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10A0A0B9-67AA-4098-B363-B1A3165C1B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ADD78873-CB44-4CC9-B298-8F2DD750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5D6DA76-A85F-4E18-8569-14368DCC8D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219074"/>
            <a:ext cx="7292975" cy="12176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Выборы депутатов Палаты представителей Национального собрания Республики Беларусь </a:t>
            </a:r>
            <a:b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шестого созыва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725" y="2001838"/>
            <a:ext cx="7378700" cy="4751387"/>
          </a:xfrm>
          <a:prstGeom prst="roundRect">
            <a:avLst/>
          </a:prstGeom>
          <a:solidFill>
            <a:schemeClr val="bg2"/>
          </a:solidFill>
          <a:ln>
            <a:solidFill>
              <a:srgbClr val="99FF33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008000"/>
              </a:solidFill>
            </a:endParaRPr>
          </a:p>
          <a:p>
            <a:pPr marL="114300" indent="0" algn="ctr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Narrow" pitchFamily="34" charset="0"/>
              </a:rPr>
              <a:t>11 сентября 2016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4" y="2005965"/>
            <a:ext cx="6276976" cy="37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8690" y="533401"/>
            <a:ext cx="7714731" cy="106253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Режим работы </a:t>
            </a:r>
            <a:r>
              <a:rPr lang="ru-RU" sz="2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областной, </a:t>
            </a:r>
            <a:r>
              <a:rPr lang="ru-RU" sz="2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Минской </a:t>
            </a:r>
            <a:r>
              <a:rPr lang="ru-RU" sz="2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городской, </a:t>
            </a: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окружной </a:t>
            </a:r>
            <a:b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grpSp>
        <p:nvGrpSpPr>
          <p:cNvPr id="9219" name="Группа 7167"/>
          <p:cNvGrpSpPr>
            <a:grpSpLocks/>
          </p:cNvGrpSpPr>
          <p:nvPr/>
        </p:nvGrpSpPr>
        <p:grpSpPr bwMode="auto">
          <a:xfrm>
            <a:off x="833700" y="1701514"/>
            <a:ext cx="7567301" cy="5040000"/>
            <a:chOff x="682897" y="2781300"/>
            <a:chExt cx="7209095" cy="3119983"/>
          </a:xfrm>
        </p:grpSpPr>
        <p:grpSp>
          <p:nvGrpSpPr>
            <p:cNvPr id="9220" name="Группа 1"/>
            <p:cNvGrpSpPr>
              <a:grpSpLocks/>
            </p:cNvGrpSpPr>
            <p:nvPr/>
          </p:nvGrpSpPr>
          <p:grpSpPr bwMode="auto">
            <a:xfrm>
              <a:off x="682897" y="2781300"/>
              <a:ext cx="7209095" cy="600549"/>
              <a:chOff x="682897" y="2781300"/>
              <a:chExt cx="7209095" cy="600549"/>
            </a:xfrm>
          </p:grpSpPr>
          <p:sp>
            <p:nvSpPr>
              <p:cNvPr id="6" name="AutoShape 32"/>
              <p:cNvSpPr>
                <a:spLocks noChangeArrowheads="1"/>
              </p:cNvSpPr>
              <p:nvPr/>
            </p:nvSpPr>
            <p:spPr bwMode="auto">
              <a:xfrm>
                <a:off x="682897" y="2806423"/>
                <a:ext cx="3086631" cy="57542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3769529" y="3105501"/>
                <a:ext cx="1380379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" name="AutoShape 73"/>
              <p:cNvSpPr>
                <a:spLocks noChangeArrowheads="1"/>
              </p:cNvSpPr>
              <p:nvPr/>
            </p:nvSpPr>
            <p:spPr bwMode="auto">
              <a:xfrm>
                <a:off x="5148320" y="2781300"/>
                <a:ext cx="2743672" cy="57542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Text Box 74"/>
              <p:cNvSpPr txBox="1">
                <a:spLocks noChangeArrowheads="1"/>
              </p:cNvSpPr>
              <p:nvPr/>
            </p:nvSpPr>
            <p:spPr bwMode="auto">
              <a:xfrm>
                <a:off x="700988" y="2945170"/>
                <a:ext cx="2983744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понедельник – пятница</a:t>
                </a:r>
              </a:p>
            </p:txBody>
          </p:sp>
          <p:sp>
            <p:nvSpPr>
              <p:cNvPr id="10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2911696"/>
                <a:ext cx="2565159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b="1" dirty="0" smtClean="0">
                    <a:solidFill>
                      <a:srgbClr val="008000"/>
                    </a:solidFill>
                  </a:rPr>
                  <a:t>с 10 до 19 часов</a:t>
                </a:r>
              </a:p>
            </p:txBody>
          </p:sp>
        </p:grpSp>
        <p:grpSp>
          <p:nvGrpSpPr>
            <p:cNvPr id="9221" name="Группа 2"/>
            <p:cNvGrpSpPr>
              <a:grpSpLocks/>
            </p:cNvGrpSpPr>
            <p:nvPr/>
          </p:nvGrpSpPr>
          <p:grpSpPr bwMode="auto">
            <a:xfrm>
              <a:off x="1116265" y="3550529"/>
              <a:ext cx="6768773" cy="596960"/>
              <a:chOff x="1116265" y="3430524"/>
              <a:chExt cx="6768773" cy="596960"/>
            </a:xfrm>
          </p:grpSpPr>
          <p:sp>
            <p:nvSpPr>
              <p:cNvPr id="12" name="AutoShape 32"/>
              <p:cNvSpPr>
                <a:spLocks noChangeArrowheads="1"/>
              </p:cNvSpPr>
              <p:nvPr/>
            </p:nvSpPr>
            <p:spPr bwMode="auto">
              <a:xfrm>
                <a:off x="1116265" y="3455647"/>
                <a:ext cx="2376372" cy="57183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Line 34"/>
              <p:cNvSpPr>
                <a:spLocks noChangeShapeType="1"/>
              </p:cNvSpPr>
              <p:nvPr/>
            </p:nvSpPr>
            <p:spPr bwMode="auto">
              <a:xfrm>
                <a:off x="3492637" y="3753529"/>
                <a:ext cx="1657270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AutoShape 73"/>
              <p:cNvSpPr>
                <a:spLocks noChangeArrowheads="1"/>
              </p:cNvSpPr>
              <p:nvPr/>
            </p:nvSpPr>
            <p:spPr bwMode="auto">
              <a:xfrm>
                <a:off x="5148320" y="3430524"/>
                <a:ext cx="2736718" cy="57183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1369758" y="3558528"/>
                <a:ext cx="1714795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перерыв</a:t>
                </a:r>
              </a:p>
            </p:txBody>
          </p:sp>
          <p:sp>
            <p:nvSpPr>
              <p:cNvPr id="29" name="Text Box 75"/>
              <p:cNvSpPr txBox="1">
                <a:spLocks noChangeArrowheads="1"/>
              </p:cNvSpPr>
              <p:nvPr/>
            </p:nvSpPr>
            <p:spPr bwMode="auto">
              <a:xfrm>
                <a:off x="5268356" y="3558528"/>
                <a:ext cx="2503601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b="1" dirty="0" smtClean="0">
                    <a:solidFill>
                      <a:srgbClr val="008000"/>
                    </a:solidFill>
                  </a:rPr>
                  <a:t>с 14 до 15 часов</a:t>
                </a:r>
              </a:p>
            </p:txBody>
          </p:sp>
        </p:grpSp>
        <p:grpSp>
          <p:nvGrpSpPr>
            <p:cNvPr id="9222" name="Группа 29"/>
            <p:cNvGrpSpPr>
              <a:grpSpLocks/>
            </p:cNvGrpSpPr>
            <p:nvPr/>
          </p:nvGrpSpPr>
          <p:grpSpPr bwMode="auto">
            <a:xfrm>
              <a:off x="682897" y="4436997"/>
              <a:ext cx="7209095" cy="600549"/>
              <a:chOff x="682897" y="4436997"/>
              <a:chExt cx="7209095" cy="600549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682897" y="4462120"/>
                <a:ext cx="3086631" cy="57542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3769528" y="4761198"/>
                <a:ext cx="1380380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AutoShape 73"/>
              <p:cNvSpPr>
                <a:spLocks noChangeArrowheads="1"/>
              </p:cNvSpPr>
              <p:nvPr/>
            </p:nvSpPr>
            <p:spPr bwMode="auto">
              <a:xfrm>
                <a:off x="5148320" y="4436997"/>
                <a:ext cx="2743672" cy="57542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Text Box 74"/>
              <p:cNvSpPr txBox="1">
                <a:spLocks noChangeArrowheads="1"/>
              </p:cNvSpPr>
              <p:nvPr/>
            </p:nvSpPr>
            <p:spPr bwMode="auto">
              <a:xfrm>
                <a:off x="735284" y="4566195"/>
                <a:ext cx="2915152" cy="40114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суббота</a:t>
                </a:r>
              </a:p>
            </p:txBody>
          </p:sp>
          <p:sp>
            <p:nvSpPr>
              <p:cNvPr id="36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4600867"/>
                <a:ext cx="2469305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b="1" dirty="0" smtClean="0">
                    <a:solidFill>
                      <a:srgbClr val="008000"/>
                    </a:solidFill>
                  </a:rPr>
                  <a:t>с 10 до 14 часов</a:t>
                </a:r>
              </a:p>
            </p:txBody>
          </p:sp>
        </p:grpSp>
        <p:grpSp>
          <p:nvGrpSpPr>
            <p:cNvPr id="9223" name="Группа 3"/>
            <p:cNvGrpSpPr>
              <a:grpSpLocks/>
            </p:cNvGrpSpPr>
            <p:nvPr/>
          </p:nvGrpSpPr>
          <p:grpSpPr bwMode="auto">
            <a:xfrm>
              <a:off x="682898" y="5300734"/>
              <a:ext cx="7209094" cy="600549"/>
              <a:chOff x="682898" y="5300734"/>
              <a:chExt cx="7209094" cy="600549"/>
            </a:xfrm>
          </p:grpSpPr>
          <p:sp>
            <p:nvSpPr>
              <p:cNvPr id="39" name="AutoShape 32"/>
              <p:cNvSpPr>
                <a:spLocks noChangeArrowheads="1"/>
              </p:cNvSpPr>
              <p:nvPr/>
            </p:nvSpPr>
            <p:spPr bwMode="auto">
              <a:xfrm>
                <a:off x="682898" y="5325857"/>
                <a:ext cx="3086631" cy="57542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69529" y="5624935"/>
                <a:ext cx="1380379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AutoShape 73"/>
              <p:cNvSpPr>
                <a:spLocks noChangeArrowheads="1"/>
              </p:cNvSpPr>
              <p:nvPr/>
            </p:nvSpPr>
            <p:spPr bwMode="auto">
              <a:xfrm>
                <a:off x="5148320" y="5300734"/>
                <a:ext cx="2743672" cy="57542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Text Box 74"/>
              <p:cNvSpPr txBox="1">
                <a:spLocks noChangeArrowheads="1"/>
              </p:cNvSpPr>
              <p:nvPr/>
            </p:nvSpPr>
            <p:spPr bwMode="auto">
              <a:xfrm>
                <a:off x="735283" y="5429935"/>
                <a:ext cx="2846560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dirty="0" smtClean="0"/>
                  <a:t>воскресенье</a:t>
                </a:r>
              </a:p>
            </p:txBody>
          </p:sp>
          <p:sp>
            <p:nvSpPr>
              <p:cNvPr id="43" name="Text Box 75"/>
              <p:cNvSpPr txBox="1">
                <a:spLocks noChangeArrowheads="1"/>
              </p:cNvSpPr>
              <p:nvPr/>
            </p:nvSpPr>
            <p:spPr bwMode="auto">
              <a:xfrm>
                <a:off x="5285503" y="5441351"/>
                <a:ext cx="2469305" cy="24768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</a:rPr>
                  <a:t>выходной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9761" y="519904"/>
            <a:ext cx="7824640" cy="9321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вправе присутствовать на заседании</a:t>
            </a:r>
            <a:b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комиссии?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7602681" y="1850793"/>
            <a:ext cx="503094" cy="234815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9245" idx="1"/>
            <a:endCxn id="5" idx="1"/>
          </p:cNvCxnSpPr>
          <p:nvPr/>
        </p:nvCxnSpPr>
        <p:spPr>
          <a:xfrm rot="10800000" flipH="1" flipV="1">
            <a:off x="1140088" y="1897806"/>
            <a:ext cx="1382668" cy="4184120"/>
          </a:xfrm>
          <a:prstGeom prst="curvedConnector3">
            <a:avLst>
              <a:gd name="adj1" fmla="val -16533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0243" name="Группа 21"/>
          <p:cNvGrpSpPr>
            <a:grpSpLocks/>
          </p:cNvGrpSpPr>
          <p:nvPr/>
        </p:nvGrpSpPr>
        <p:grpSpPr bwMode="auto">
          <a:xfrm>
            <a:off x="298675" y="1465456"/>
            <a:ext cx="8181384" cy="5228470"/>
            <a:chOff x="251520" y="1403483"/>
            <a:chExt cx="8180618" cy="5229396"/>
          </a:xfrm>
        </p:grpSpPr>
        <p:grpSp>
          <p:nvGrpSpPr>
            <p:cNvPr id="10244" name="Группа 20"/>
            <p:cNvGrpSpPr>
              <a:grpSpLocks/>
            </p:cNvGrpSpPr>
            <p:nvPr/>
          </p:nvGrpSpPr>
          <p:grpSpPr bwMode="auto">
            <a:xfrm>
              <a:off x="1042887" y="1403483"/>
              <a:ext cx="6885845" cy="818904"/>
              <a:chOff x="1042887" y="1403483"/>
              <a:chExt cx="6885845" cy="818904"/>
            </a:xfrm>
          </p:grpSpPr>
          <p:sp>
            <p:nvSpPr>
              <p:cNvPr id="9245" name="AutoShape 32"/>
              <p:cNvSpPr>
                <a:spLocks noChangeArrowheads="1"/>
              </p:cNvSpPr>
              <p:nvPr/>
            </p:nvSpPr>
            <p:spPr bwMode="auto">
              <a:xfrm>
                <a:off x="1092854" y="1449432"/>
                <a:ext cx="6835878" cy="77295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71" name="Text Box 74"/>
              <p:cNvSpPr txBox="1">
                <a:spLocks noChangeArrowheads="1"/>
              </p:cNvSpPr>
              <p:nvPr/>
            </p:nvSpPr>
            <p:spPr bwMode="auto">
              <a:xfrm>
                <a:off x="1042887" y="1403483"/>
                <a:ext cx="6624736" cy="461747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2400" dirty="0"/>
                  <a:t>заседание </a:t>
                </a:r>
                <a:r>
                  <a:rPr lang="ru-RU" sz="2400" dirty="0" smtClean="0"/>
                  <a:t>комиссии</a:t>
                </a:r>
                <a:endParaRPr lang="ru-RU" sz="2400" dirty="0"/>
              </a:p>
            </p:txBody>
          </p:sp>
        </p:grpSp>
        <p:grpSp>
          <p:nvGrpSpPr>
            <p:cNvPr id="10245" name="Группа 10"/>
            <p:cNvGrpSpPr>
              <a:grpSpLocks/>
            </p:cNvGrpSpPr>
            <p:nvPr/>
          </p:nvGrpSpPr>
          <p:grpSpPr bwMode="auto">
            <a:xfrm>
              <a:off x="760412" y="2708920"/>
              <a:ext cx="2016125" cy="1077219"/>
              <a:chOff x="760412" y="2636912"/>
              <a:chExt cx="2016125" cy="1077219"/>
            </a:xfrm>
          </p:grpSpPr>
          <p:sp>
            <p:nvSpPr>
              <p:cNvPr id="2" name="AutoShape 32"/>
              <p:cNvSpPr>
                <a:spLocks noChangeArrowheads="1"/>
              </p:cNvSpPr>
              <p:nvPr/>
            </p:nvSpPr>
            <p:spPr bwMode="auto">
              <a:xfrm>
                <a:off x="761059" y="2637427"/>
                <a:ext cx="2015935" cy="107651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8" name="Text Box 74"/>
              <p:cNvSpPr txBox="1">
                <a:spLocks noChangeArrowheads="1"/>
              </p:cNvSpPr>
              <p:nvPr/>
            </p:nvSpPr>
            <p:spPr bwMode="auto">
              <a:xfrm>
                <a:off x="799009" y="2636912"/>
                <a:ext cx="1944216" cy="107721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лица, выдвигаемые кандидатами </a:t>
                </a:r>
                <a:br>
                  <a:rPr lang="ru-RU" sz="1600" b="1" dirty="0">
                    <a:solidFill>
                      <a:srgbClr val="009900"/>
                    </a:solidFill>
                  </a:rPr>
                </a:br>
                <a:r>
                  <a:rPr lang="ru-RU" sz="1600" b="1" dirty="0">
                    <a:solidFill>
                      <a:srgbClr val="009900"/>
                    </a:solidFill>
                  </a:rPr>
                  <a:t>в депутаты</a:t>
                </a:r>
              </a:p>
            </p:txBody>
          </p:sp>
        </p:grpSp>
        <p:grpSp>
          <p:nvGrpSpPr>
            <p:cNvPr id="10246" name="Группа 11"/>
            <p:cNvGrpSpPr>
              <a:grpSpLocks/>
            </p:cNvGrpSpPr>
            <p:nvPr/>
          </p:nvGrpSpPr>
          <p:grpSpPr bwMode="auto">
            <a:xfrm>
              <a:off x="3222898" y="2711822"/>
              <a:ext cx="2016125" cy="1077218"/>
              <a:chOff x="3222898" y="2636913"/>
              <a:chExt cx="2016125" cy="1077218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3223041" y="2637701"/>
                <a:ext cx="2015935" cy="107651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6" name="Text Box 74"/>
              <p:cNvSpPr txBox="1">
                <a:spLocks noChangeArrowheads="1"/>
              </p:cNvSpPr>
              <p:nvPr/>
            </p:nvSpPr>
            <p:spPr bwMode="auto">
              <a:xfrm>
                <a:off x="3261495" y="2872800"/>
                <a:ext cx="1944216" cy="584775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кандидаты </a:t>
                </a:r>
                <a:br>
                  <a:rPr lang="ru-RU" sz="1600" b="1" dirty="0">
                    <a:solidFill>
                      <a:srgbClr val="009900"/>
                    </a:solidFill>
                  </a:rPr>
                </a:br>
                <a:r>
                  <a:rPr lang="ru-RU" sz="1600" b="1" dirty="0">
                    <a:solidFill>
                      <a:srgbClr val="009900"/>
                    </a:solidFill>
                  </a:rPr>
                  <a:t>в депутаты</a:t>
                </a:r>
              </a:p>
            </p:txBody>
          </p:sp>
        </p:grpSp>
        <p:grpSp>
          <p:nvGrpSpPr>
            <p:cNvPr id="10247" name="Группа 12"/>
            <p:cNvGrpSpPr>
              <a:grpSpLocks/>
            </p:cNvGrpSpPr>
            <p:nvPr/>
          </p:nvGrpSpPr>
          <p:grpSpPr bwMode="auto">
            <a:xfrm>
              <a:off x="5652219" y="2711822"/>
              <a:ext cx="2016125" cy="1077218"/>
              <a:chOff x="5652219" y="2636913"/>
              <a:chExt cx="2016125" cy="1077218"/>
            </a:xfrm>
          </p:grpSpPr>
          <p:sp>
            <p:nvSpPr>
              <p:cNvPr id="35" name="AutoShape 32"/>
              <p:cNvSpPr>
                <a:spLocks noChangeArrowheads="1"/>
              </p:cNvSpPr>
              <p:nvPr/>
            </p:nvSpPr>
            <p:spPr bwMode="auto">
              <a:xfrm>
                <a:off x="5651687" y="2637701"/>
                <a:ext cx="2015935" cy="107651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4" name="Text Box 74"/>
              <p:cNvSpPr txBox="1">
                <a:spLocks noChangeArrowheads="1"/>
              </p:cNvSpPr>
              <p:nvPr/>
            </p:nvSpPr>
            <p:spPr bwMode="auto">
              <a:xfrm>
                <a:off x="5690816" y="2775927"/>
                <a:ext cx="1944216" cy="830997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доверенные лица кандидатов </a:t>
                </a:r>
                <a:br>
                  <a:rPr lang="ru-RU" sz="1600" b="1" dirty="0">
                    <a:solidFill>
                      <a:srgbClr val="009900"/>
                    </a:solidFill>
                  </a:rPr>
                </a:br>
                <a:r>
                  <a:rPr lang="ru-RU" sz="1600" b="1" dirty="0">
                    <a:solidFill>
                      <a:srgbClr val="009900"/>
                    </a:solidFill>
                  </a:rPr>
                  <a:t>в депутаты</a:t>
                </a:r>
              </a:p>
            </p:txBody>
          </p:sp>
        </p:grpSp>
        <p:grpSp>
          <p:nvGrpSpPr>
            <p:cNvPr id="10248" name="Группа 18"/>
            <p:cNvGrpSpPr>
              <a:grpSpLocks/>
            </p:cNvGrpSpPr>
            <p:nvPr/>
          </p:nvGrpSpPr>
          <p:grpSpPr bwMode="auto">
            <a:xfrm>
              <a:off x="251520" y="4089152"/>
              <a:ext cx="1776389" cy="839936"/>
              <a:chOff x="251520" y="4089152"/>
              <a:chExt cx="1776389" cy="839936"/>
            </a:xfrm>
          </p:grpSpPr>
          <p:sp>
            <p:nvSpPr>
              <p:cNvPr id="3" name="AutoShape 32"/>
              <p:cNvSpPr>
                <a:spLocks noChangeArrowheads="1"/>
              </p:cNvSpPr>
              <p:nvPr/>
            </p:nvSpPr>
            <p:spPr bwMode="auto">
              <a:xfrm>
                <a:off x="251520" y="4089152"/>
                <a:ext cx="1763835" cy="83993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2" name="Text Box 74"/>
              <p:cNvSpPr txBox="1">
                <a:spLocks noChangeArrowheads="1"/>
              </p:cNvSpPr>
              <p:nvPr/>
            </p:nvSpPr>
            <p:spPr bwMode="auto">
              <a:xfrm>
                <a:off x="264074" y="4322778"/>
                <a:ext cx="1763835" cy="338554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 наблюдатели</a:t>
                </a:r>
              </a:p>
            </p:txBody>
          </p:sp>
        </p:grpSp>
        <p:grpSp>
          <p:nvGrpSpPr>
            <p:cNvPr id="10249" name="Группа 17"/>
            <p:cNvGrpSpPr>
              <a:grpSpLocks/>
            </p:cNvGrpSpPr>
            <p:nvPr/>
          </p:nvGrpSpPr>
          <p:grpSpPr bwMode="auto">
            <a:xfrm>
              <a:off x="2178274" y="4157730"/>
              <a:ext cx="2123801" cy="936165"/>
              <a:chOff x="2178274" y="4157730"/>
              <a:chExt cx="2123801" cy="936165"/>
            </a:xfrm>
          </p:grpSpPr>
          <p:sp>
            <p:nvSpPr>
              <p:cNvPr id="44" name="AutoShape 32"/>
              <p:cNvSpPr>
                <a:spLocks noChangeArrowheads="1"/>
              </p:cNvSpPr>
              <p:nvPr/>
            </p:nvSpPr>
            <p:spPr bwMode="auto">
              <a:xfrm>
                <a:off x="2178274" y="4157730"/>
                <a:ext cx="2123801" cy="93616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60" name="Text Box 74"/>
              <p:cNvSpPr txBox="1">
                <a:spLocks noChangeArrowheads="1"/>
              </p:cNvSpPr>
              <p:nvPr/>
            </p:nvSpPr>
            <p:spPr bwMode="auto">
              <a:xfrm>
                <a:off x="2232268" y="4177737"/>
                <a:ext cx="2015812" cy="830996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иностранные (международные) наблюдатели</a:t>
                </a:r>
              </a:p>
            </p:txBody>
          </p:sp>
        </p:grpSp>
        <p:grpSp>
          <p:nvGrpSpPr>
            <p:cNvPr id="10250" name="Группа 16"/>
            <p:cNvGrpSpPr>
              <a:grpSpLocks/>
            </p:cNvGrpSpPr>
            <p:nvPr/>
          </p:nvGrpSpPr>
          <p:grpSpPr bwMode="auto">
            <a:xfrm>
              <a:off x="4401866" y="4173267"/>
              <a:ext cx="1763836" cy="839936"/>
              <a:chOff x="4401866" y="4173267"/>
              <a:chExt cx="1763836" cy="839936"/>
            </a:xfrm>
          </p:grpSpPr>
          <p:sp>
            <p:nvSpPr>
              <p:cNvPr id="47" name="AutoShape 32"/>
              <p:cNvSpPr>
                <a:spLocks noChangeArrowheads="1"/>
              </p:cNvSpPr>
              <p:nvPr/>
            </p:nvSpPr>
            <p:spPr bwMode="auto">
              <a:xfrm>
                <a:off x="4401866" y="4173267"/>
                <a:ext cx="1763835" cy="83993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58" name="Text Box 74"/>
              <p:cNvSpPr txBox="1">
                <a:spLocks noChangeArrowheads="1"/>
              </p:cNvSpPr>
              <p:nvPr/>
            </p:nvSpPr>
            <p:spPr bwMode="auto">
              <a:xfrm>
                <a:off x="4401867" y="4322777"/>
                <a:ext cx="1763835" cy="58487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представители СМИ</a:t>
                </a:r>
              </a:p>
            </p:txBody>
          </p:sp>
        </p:grpSp>
        <p:grpSp>
          <p:nvGrpSpPr>
            <p:cNvPr id="10251" name="Группа 15"/>
            <p:cNvGrpSpPr>
              <a:grpSpLocks/>
            </p:cNvGrpSpPr>
            <p:nvPr/>
          </p:nvGrpSpPr>
          <p:grpSpPr bwMode="auto">
            <a:xfrm>
              <a:off x="6271612" y="4177737"/>
              <a:ext cx="2160526" cy="972171"/>
              <a:chOff x="6271612" y="4177737"/>
              <a:chExt cx="2160526" cy="972171"/>
            </a:xfrm>
          </p:grpSpPr>
          <p:sp>
            <p:nvSpPr>
              <p:cNvPr id="50" name="AutoShape 32"/>
              <p:cNvSpPr>
                <a:spLocks noChangeArrowheads="1"/>
              </p:cNvSpPr>
              <p:nvPr/>
            </p:nvSpPr>
            <p:spPr bwMode="auto">
              <a:xfrm>
                <a:off x="6272340" y="4177737"/>
                <a:ext cx="2159798" cy="97217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256" name="Text Box 74"/>
              <p:cNvSpPr txBox="1">
                <a:spLocks noChangeArrowheads="1"/>
              </p:cNvSpPr>
              <p:nvPr/>
            </p:nvSpPr>
            <p:spPr bwMode="auto">
              <a:xfrm>
                <a:off x="6271612" y="4262752"/>
                <a:ext cx="2160523" cy="831144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граждане, чьи обращения рассматриваются</a:t>
                </a:r>
              </a:p>
            </p:txBody>
          </p:sp>
        </p:grpSp>
        <p:grpSp>
          <p:nvGrpSpPr>
            <p:cNvPr id="10252" name="Группа 19"/>
            <p:cNvGrpSpPr>
              <a:grpSpLocks/>
            </p:cNvGrpSpPr>
            <p:nvPr/>
          </p:nvGrpSpPr>
          <p:grpSpPr bwMode="auto">
            <a:xfrm>
              <a:off x="2475393" y="5408661"/>
              <a:ext cx="4859545" cy="1224218"/>
              <a:chOff x="2475393" y="5408661"/>
              <a:chExt cx="4859545" cy="1224218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2475393" y="5408662"/>
                <a:ext cx="4859545" cy="122421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0254" name="Text Box 74"/>
              <p:cNvSpPr txBox="1">
                <a:spLocks noChangeArrowheads="1"/>
              </p:cNvSpPr>
              <p:nvPr/>
            </p:nvSpPr>
            <p:spPr bwMode="auto">
              <a:xfrm>
                <a:off x="2776995" y="5408661"/>
                <a:ext cx="4499579" cy="1152204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600" dirty="0"/>
                  <a:t>при необходимости:</a:t>
                </a:r>
              </a:p>
              <a:p>
                <a:pPr algn="ctr" eaLnBrk="1" hangingPunct="1"/>
                <a:r>
                  <a:rPr lang="ru-RU" sz="1600" b="1" dirty="0">
                    <a:solidFill>
                      <a:srgbClr val="009900"/>
                    </a:solidFill>
                  </a:rPr>
                  <a:t>представители государственных органов,</a:t>
                </a:r>
                <a:br>
                  <a:rPr lang="ru-RU" sz="1600" b="1" dirty="0">
                    <a:solidFill>
                      <a:srgbClr val="009900"/>
                    </a:solidFill>
                  </a:rPr>
                </a:br>
                <a:r>
                  <a:rPr lang="ru-RU" sz="1600" b="1" dirty="0">
                    <a:solidFill>
                      <a:srgbClr val="009900"/>
                    </a:solidFill>
                  </a:rPr>
                  <a:t>общественных объединений,</a:t>
                </a:r>
                <a:br>
                  <a:rPr lang="ru-RU" sz="1600" b="1" dirty="0">
                    <a:solidFill>
                      <a:srgbClr val="009900"/>
                    </a:solidFill>
                  </a:rPr>
                </a:br>
                <a:r>
                  <a:rPr lang="ru-RU" sz="1600" b="1" dirty="0">
                    <a:solidFill>
                      <a:srgbClr val="009900"/>
                    </a:solidFill>
                  </a:rPr>
                  <a:t>иных организаций</a:t>
                </a:r>
              </a:p>
            </p:txBody>
          </p:sp>
        </p:grpSp>
      </p:grpSp>
      <p:cxnSp>
        <p:nvCxnSpPr>
          <p:cNvPr id="6" name="Прямая со стрелкой 5"/>
          <p:cNvCxnSpPr>
            <a:endCxn id="2" idx="0"/>
          </p:cNvCxnSpPr>
          <p:nvPr/>
        </p:nvCxnSpPr>
        <p:spPr>
          <a:xfrm flipH="1">
            <a:off x="1816324" y="2284215"/>
            <a:ext cx="1047820" cy="486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04578" y="2270820"/>
            <a:ext cx="159286" cy="490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99245" y="2284215"/>
            <a:ext cx="811435" cy="490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9245" idx="1"/>
          </p:cNvCxnSpPr>
          <p:nvPr/>
        </p:nvCxnSpPr>
        <p:spPr>
          <a:xfrm rot="10800000" flipV="1">
            <a:off x="811334" y="1897806"/>
            <a:ext cx="328755" cy="236148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rot="16200000" flipH="1">
            <a:off x="4493342" y="3118806"/>
            <a:ext cx="2011838" cy="25618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5400000">
            <a:off x="2054771" y="3093590"/>
            <a:ext cx="1955004" cy="33625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171450"/>
            <a:ext cx="7134225" cy="742949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заседания</a:t>
            </a:r>
            <a:b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3609" y="1128713"/>
            <a:ext cx="7378700" cy="7096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Заседание комиссии является правомочным, если в нем принимает участие не менее  </a:t>
            </a:r>
            <a:r>
              <a:rPr lang="ru-RU" sz="18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двух третей</a:t>
            </a:r>
            <a:r>
              <a:rPr lang="ru-RU" sz="1800" b="1" dirty="0" smtClean="0">
                <a:latin typeface="Arial" charset="0"/>
                <a:cs typeface="Arial" charset="0"/>
              </a:rPr>
              <a:t>  </a:t>
            </a:r>
            <a:r>
              <a:rPr lang="ru-RU" sz="1800" dirty="0" smtClean="0">
                <a:latin typeface="Arial" charset="0"/>
                <a:cs typeface="Arial" charset="0"/>
              </a:rPr>
              <a:t>состава комиссии:</a:t>
            </a:r>
            <a:endParaRPr lang="ru-RU" sz="1800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68" name="Group 76"/>
          <p:cNvGrpSpPr>
            <a:grpSpLocks/>
          </p:cNvGrpSpPr>
          <p:nvPr/>
        </p:nvGrpSpPr>
        <p:grpSpPr bwMode="auto">
          <a:xfrm>
            <a:off x="939016" y="2667829"/>
            <a:ext cx="7129462" cy="672907"/>
            <a:chOff x="657" y="2227"/>
            <a:chExt cx="4491" cy="425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1724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8" name="Text Box 74"/>
            <p:cNvSpPr txBox="1">
              <a:spLocks noChangeArrowheads="1"/>
            </p:cNvSpPr>
            <p:nvPr/>
          </p:nvSpPr>
          <p:spPr bwMode="auto">
            <a:xfrm>
              <a:off x="1066" y="2308"/>
              <a:ext cx="907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5 членов</a:t>
              </a:r>
            </a:p>
          </p:txBody>
        </p:sp>
        <p:sp>
          <p:nvSpPr>
            <p:cNvPr id="9249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975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4 члена</a:t>
              </a:r>
            </a:p>
          </p:txBody>
        </p:sp>
      </p:grpSp>
      <p:grpSp>
        <p:nvGrpSpPr>
          <p:cNvPr id="11269" name="Group 77"/>
          <p:cNvGrpSpPr>
            <a:grpSpLocks/>
          </p:cNvGrpSpPr>
          <p:nvPr/>
        </p:nvGrpSpPr>
        <p:grpSpPr bwMode="auto">
          <a:xfrm>
            <a:off x="986637" y="3456783"/>
            <a:ext cx="7129462" cy="601663"/>
            <a:chOff x="657" y="2227"/>
            <a:chExt cx="4491" cy="379"/>
          </a:xfrm>
        </p:grpSpPr>
        <p:sp>
          <p:nvSpPr>
            <p:cNvPr id="9240" name="AutoShape 78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1" name="Line 79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2" name="AutoShape 80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10 членов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7 членов</a:t>
              </a:r>
            </a:p>
          </p:txBody>
        </p:sp>
      </p:grpSp>
      <p:grpSp>
        <p:nvGrpSpPr>
          <p:cNvPr id="11270" name="Group 83"/>
          <p:cNvGrpSpPr>
            <a:grpSpLocks/>
          </p:cNvGrpSpPr>
          <p:nvPr/>
        </p:nvGrpSpPr>
        <p:grpSpPr bwMode="auto">
          <a:xfrm>
            <a:off x="985843" y="4067176"/>
            <a:ext cx="7129462" cy="601663"/>
            <a:chOff x="657" y="2227"/>
            <a:chExt cx="4491" cy="379"/>
          </a:xfrm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11 членов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8 членов</a:t>
              </a:r>
            </a:p>
          </p:txBody>
        </p:sp>
      </p:grpSp>
      <p:grpSp>
        <p:nvGrpSpPr>
          <p:cNvPr id="11271" name="Group 89"/>
          <p:cNvGrpSpPr>
            <a:grpSpLocks/>
          </p:cNvGrpSpPr>
          <p:nvPr/>
        </p:nvGrpSpPr>
        <p:grpSpPr bwMode="auto">
          <a:xfrm>
            <a:off x="984255" y="5579264"/>
            <a:ext cx="7129462" cy="601662"/>
            <a:chOff x="657" y="2227"/>
            <a:chExt cx="4491" cy="379"/>
          </a:xfrm>
        </p:grpSpPr>
        <p:sp>
          <p:nvSpPr>
            <p:cNvPr id="9230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1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2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3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16 членов</a:t>
              </a:r>
            </a:p>
          </p:txBody>
        </p:sp>
        <p:sp>
          <p:nvSpPr>
            <p:cNvPr id="9234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11 членов</a:t>
              </a:r>
            </a:p>
          </p:txBody>
        </p:sp>
      </p:grpSp>
      <p:grpSp>
        <p:nvGrpSpPr>
          <p:cNvPr id="11272" name="Group 95"/>
          <p:cNvGrpSpPr>
            <a:grpSpLocks/>
          </p:cNvGrpSpPr>
          <p:nvPr/>
        </p:nvGrpSpPr>
        <p:grpSpPr bwMode="auto">
          <a:xfrm>
            <a:off x="985049" y="4816475"/>
            <a:ext cx="7129462" cy="601662"/>
            <a:chOff x="657" y="2227"/>
            <a:chExt cx="4491" cy="379"/>
          </a:xfrm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13 членов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9 членов</a:t>
              </a:r>
            </a:p>
          </p:txBody>
        </p:sp>
      </p:grpSp>
      <p:grpSp>
        <p:nvGrpSpPr>
          <p:cNvPr id="40" name="Group 89"/>
          <p:cNvGrpSpPr>
            <a:grpSpLocks/>
          </p:cNvGrpSpPr>
          <p:nvPr/>
        </p:nvGrpSpPr>
        <p:grpSpPr bwMode="auto">
          <a:xfrm>
            <a:off x="983461" y="6199970"/>
            <a:ext cx="7129462" cy="601662"/>
            <a:chOff x="657" y="2227"/>
            <a:chExt cx="4491" cy="379"/>
          </a:xfrm>
        </p:grpSpPr>
        <p:sp>
          <p:nvSpPr>
            <p:cNvPr id="41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19 членов</a:t>
              </a:r>
            </a:p>
          </p:txBody>
        </p:sp>
        <p:sp>
          <p:nvSpPr>
            <p:cNvPr id="45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13 членов</a:t>
              </a:r>
            </a:p>
          </p:txBody>
        </p:sp>
      </p:grpSp>
      <p:grpSp>
        <p:nvGrpSpPr>
          <p:cNvPr id="46" name="Group 76"/>
          <p:cNvGrpSpPr>
            <a:grpSpLocks/>
          </p:cNvGrpSpPr>
          <p:nvPr/>
        </p:nvGrpSpPr>
        <p:grpSpPr bwMode="auto">
          <a:xfrm>
            <a:off x="937434" y="1836364"/>
            <a:ext cx="7129462" cy="647574"/>
            <a:chOff x="657" y="2204"/>
            <a:chExt cx="4491" cy="409"/>
          </a:xfrm>
        </p:grpSpPr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657" y="2204"/>
              <a:ext cx="1724" cy="4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Text Box 74"/>
            <p:cNvSpPr txBox="1">
              <a:spLocks noChangeArrowheads="1"/>
            </p:cNvSpPr>
            <p:nvPr/>
          </p:nvSpPr>
          <p:spPr bwMode="auto">
            <a:xfrm>
              <a:off x="933" y="2267"/>
              <a:ext cx="1172" cy="33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/>
                <a:t>Количество членов комиссии</a:t>
              </a:r>
            </a:p>
          </p:txBody>
        </p:sp>
        <p:sp>
          <p:nvSpPr>
            <p:cNvPr id="51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975" cy="19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>
                  <a:solidFill>
                    <a:srgbClr val="008000"/>
                  </a:solidFill>
                </a:rPr>
                <a:t>Присутствуют</a:t>
              </a:r>
            </a:p>
          </p:txBody>
        </p:sp>
      </p:grpSp>
      <p:cxnSp>
        <p:nvCxnSpPr>
          <p:cNvPr id="3" name="Прямая со стрелкой 2"/>
          <p:cNvCxnSpPr>
            <a:stCxn id="47" idx="2"/>
            <a:endCxn id="9245" idx="0"/>
          </p:cNvCxnSpPr>
          <p:nvPr/>
        </p:nvCxnSpPr>
        <p:spPr>
          <a:xfrm>
            <a:off x="2305859" y="2483938"/>
            <a:ext cx="1582" cy="20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9" idx="2"/>
            <a:endCxn id="9247" idx="0"/>
          </p:cNvCxnSpPr>
          <p:nvPr/>
        </p:nvCxnSpPr>
        <p:spPr>
          <a:xfrm>
            <a:off x="6698471" y="2447522"/>
            <a:ext cx="1582" cy="22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3360" y="1"/>
            <a:ext cx="7646265" cy="914400"/>
          </a:xfr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ts val="2900"/>
              </a:lnSpc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принятия решения</a:t>
            </a:r>
            <a:b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3360" y="1023937"/>
            <a:ext cx="6840538" cy="709613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2000" dirty="0" smtClean="0"/>
              <a:t>. Решение комиссии принимается </a:t>
            </a:r>
            <a:r>
              <a:rPr lang="ru-RU" sz="2000" b="1" dirty="0" smtClean="0">
                <a:solidFill>
                  <a:srgbClr val="FF0000"/>
                </a:solidFill>
              </a:rPr>
              <a:t>большинством</a:t>
            </a:r>
            <a:r>
              <a:rPr lang="ru-RU" sz="2000" dirty="0" smtClean="0"/>
              <a:t> голосов от состава комиссии:</a:t>
            </a:r>
            <a:endParaRPr lang="ru-RU" sz="2000" dirty="0" smtClean="0">
              <a:solidFill>
                <a:srgbClr val="009900"/>
              </a:solidFill>
            </a:endParaRPr>
          </a:p>
        </p:txBody>
      </p:sp>
      <p:grpSp>
        <p:nvGrpSpPr>
          <p:cNvPr id="12293" name="Group 77"/>
          <p:cNvGrpSpPr>
            <a:grpSpLocks/>
          </p:cNvGrpSpPr>
          <p:nvPr/>
        </p:nvGrpSpPr>
        <p:grpSpPr bwMode="auto">
          <a:xfrm>
            <a:off x="973938" y="3260732"/>
            <a:ext cx="7129462" cy="601663"/>
            <a:chOff x="657" y="2227"/>
            <a:chExt cx="4491" cy="379"/>
          </a:xfrm>
        </p:grpSpPr>
        <p:sp>
          <p:nvSpPr>
            <p:cNvPr id="9240" name="AutoShape 78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1" name="Line 79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2" name="AutoShape 80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10 членов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FF0000"/>
                  </a:solidFill>
                </a:rPr>
                <a:t>6 членов</a:t>
              </a:r>
            </a:p>
          </p:txBody>
        </p:sp>
      </p:grpSp>
      <p:grpSp>
        <p:nvGrpSpPr>
          <p:cNvPr id="12294" name="Group 83"/>
          <p:cNvGrpSpPr>
            <a:grpSpLocks/>
          </p:cNvGrpSpPr>
          <p:nvPr/>
        </p:nvGrpSpPr>
        <p:grpSpPr bwMode="auto">
          <a:xfrm>
            <a:off x="973144" y="3977484"/>
            <a:ext cx="7129462" cy="601663"/>
            <a:chOff x="657" y="2227"/>
            <a:chExt cx="4491" cy="379"/>
          </a:xfrm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11 членов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FF0000"/>
                  </a:solidFill>
                </a:rPr>
                <a:t>6 членов</a:t>
              </a:r>
            </a:p>
          </p:txBody>
        </p:sp>
      </p:grpSp>
      <p:grpSp>
        <p:nvGrpSpPr>
          <p:cNvPr id="12295" name="Group 89"/>
          <p:cNvGrpSpPr>
            <a:grpSpLocks/>
          </p:cNvGrpSpPr>
          <p:nvPr/>
        </p:nvGrpSpPr>
        <p:grpSpPr bwMode="auto">
          <a:xfrm>
            <a:off x="973144" y="4735508"/>
            <a:ext cx="7129462" cy="601662"/>
            <a:chOff x="657" y="2227"/>
            <a:chExt cx="4491" cy="379"/>
          </a:xfrm>
        </p:grpSpPr>
        <p:sp>
          <p:nvSpPr>
            <p:cNvPr id="9230" name="AutoShape 90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1" name="Line 91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2" name="AutoShape 92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3" name="Text Box 93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12 членов</a:t>
              </a:r>
            </a:p>
          </p:txBody>
        </p:sp>
        <p:sp>
          <p:nvSpPr>
            <p:cNvPr id="9234" name="Text Box 94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FF0000"/>
                  </a:solidFill>
                </a:rPr>
                <a:t>7 членов</a:t>
              </a:r>
            </a:p>
          </p:txBody>
        </p:sp>
      </p:grpSp>
      <p:grpSp>
        <p:nvGrpSpPr>
          <p:cNvPr id="12296" name="Group 95"/>
          <p:cNvGrpSpPr>
            <a:grpSpLocks/>
          </p:cNvGrpSpPr>
          <p:nvPr/>
        </p:nvGrpSpPr>
        <p:grpSpPr bwMode="auto">
          <a:xfrm>
            <a:off x="927895" y="5424483"/>
            <a:ext cx="7129462" cy="601662"/>
            <a:chOff x="657" y="2227"/>
            <a:chExt cx="4491" cy="379"/>
          </a:xfrm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16 членов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FF0000"/>
                  </a:solidFill>
                </a:rPr>
                <a:t>9 членов</a:t>
              </a:r>
            </a:p>
          </p:txBody>
        </p:sp>
      </p:grpSp>
      <p:grpSp>
        <p:nvGrpSpPr>
          <p:cNvPr id="34" name="Group 76"/>
          <p:cNvGrpSpPr>
            <a:grpSpLocks/>
          </p:cNvGrpSpPr>
          <p:nvPr/>
        </p:nvGrpSpPr>
        <p:grpSpPr bwMode="auto">
          <a:xfrm>
            <a:off x="927101" y="2526607"/>
            <a:ext cx="7129462" cy="600075"/>
            <a:chOff x="657" y="2227"/>
            <a:chExt cx="4491" cy="379"/>
          </a:xfrm>
        </p:grpSpPr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Text Box 74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5 членов</a:t>
              </a:r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FF0000"/>
                  </a:solidFill>
                </a:rPr>
                <a:t>3 члена</a:t>
              </a:r>
            </a:p>
          </p:txBody>
        </p:sp>
      </p:grpSp>
      <p:grpSp>
        <p:nvGrpSpPr>
          <p:cNvPr id="40" name="Group 76"/>
          <p:cNvGrpSpPr>
            <a:grpSpLocks/>
          </p:cNvGrpSpPr>
          <p:nvPr/>
        </p:nvGrpSpPr>
        <p:grpSpPr bwMode="auto">
          <a:xfrm>
            <a:off x="466725" y="1733550"/>
            <a:ext cx="8267700" cy="667364"/>
            <a:chOff x="657" y="2227"/>
            <a:chExt cx="4935" cy="379"/>
          </a:xfrm>
        </p:grpSpPr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2047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AutoShape 73"/>
            <p:cNvSpPr>
              <a:spLocks noChangeArrowheads="1"/>
            </p:cNvSpPr>
            <p:nvPr/>
          </p:nvSpPr>
          <p:spPr bwMode="auto">
            <a:xfrm>
              <a:off x="3424" y="2227"/>
              <a:ext cx="2168" cy="37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Text Box 74"/>
            <p:cNvSpPr txBox="1">
              <a:spLocks noChangeArrowheads="1"/>
            </p:cNvSpPr>
            <p:nvPr/>
          </p:nvSpPr>
          <p:spPr bwMode="auto">
            <a:xfrm>
              <a:off x="846" y="2311"/>
              <a:ext cx="1236" cy="1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/>
                <a:t>состав комиссии</a:t>
              </a:r>
            </a:p>
          </p:txBody>
        </p:sp>
        <p:sp>
          <p:nvSpPr>
            <p:cNvPr id="45" name="Text Box 75"/>
            <p:cNvSpPr txBox="1">
              <a:spLocks noChangeArrowheads="1"/>
            </p:cNvSpPr>
            <p:nvPr/>
          </p:nvSpPr>
          <p:spPr bwMode="auto">
            <a:xfrm>
              <a:off x="3569" y="2337"/>
              <a:ext cx="1969" cy="1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solidFill>
                    <a:srgbClr val="FF0000"/>
                  </a:solidFill>
                </a:rPr>
                <a:t>голосовали за принятие решения</a:t>
              </a:r>
            </a:p>
          </p:txBody>
        </p:sp>
      </p:grpSp>
      <p:grpSp>
        <p:nvGrpSpPr>
          <p:cNvPr id="46" name="Group 95"/>
          <p:cNvGrpSpPr>
            <a:grpSpLocks/>
          </p:cNvGrpSpPr>
          <p:nvPr/>
        </p:nvGrpSpPr>
        <p:grpSpPr bwMode="auto">
          <a:xfrm>
            <a:off x="973144" y="6132508"/>
            <a:ext cx="7129462" cy="601662"/>
            <a:chOff x="657" y="2227"/>
            <a:chExt cx="4491" cy="379"/>
          </a:xfrm>
        </p:grpSpPr>
        <p:sp>
          <p:nvSpPr>
            <p:cNvPr id="47" name="AutoShape 96"/>
            <p:cNvSpPr>
              <a:spLocks noChangeArrowheads="1"/>
            </p:cNvSpPr>
            <p:nvPr/>
          </p:nvSpPr>
          <p:spPr bwMode="auto">
            <a:xfrm>
              <a:off x="657" y="2243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Line 97"/>
            <p:cNvSpPr>
              <a:spLocks noChangeShapeType="1"/>
            </p:cNvSpPr>
            <p:nvPr/>
          </p:nvSpPr>
          <p:spPr bwMode="auto">
            <a:xfrm>
              <a:off x="2381" y="2432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AutoShape 98"/>
            <p:cNvSpPr>
              <a:spLocks noChangeArrowheads="1"/>
            </p:cNvSpPr>
            <p:nvPr/>
          </p:nvSpPr>
          <p:spPr bwMode="auto">
            <a:xfrm>
              <a:off x="3424" y="2227"/>
              <a:ext cx="1724" cy="3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Text Box 99"/>
            <p:cNvSpPr txBox="1">
              <a:spLocks noChangeArrowheads="1"/>
            </p:cNvSpPr>
            <p:nvPr/>
          </p:nvSpPr>
          <p:spPr bwMode="auto">
            <a:xfrm>
              <a:off x="1066" y="2308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18 членов</a:t>
              </a:r>
            </a:p>
          </p:txBody>
        </p:sp>
        <p:sp>
          <p:nvSpPr>
            <p:cNvPr id="51" name="Text Box 100"/>
            <p:cNvSpPr txBox="1">
              <a:spLocks noChangeArrowheads="1"/>
            </p:cNvSpPr>
            <p:nvPr/>
          </p:nvSpPr>
          <p:spPr bwMode="auto">
            <a:xfrm>
              <a:off x="3878" y="2290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FF0000"/>
                  </a:solidFill>
                </a:rPr>
                <a:t>10 членов</a:t>
              </a:r>
            </a:p>
          </p:txBody>
        </p:sp>
      </p:grpSp>
      <p:cxnSp>
        <p:nvCxnSpPr>
          <p:cNvPr id="3" name="Прямая со стрелкой 2"/>
          <p:cNvCxnSpPr>
            <a:stCxn id="41" idx="2"/>
          </p:cNvCxnSpPr>
          <p:nvPr/>
        </p:nvCxnSpPr>
        <p:spPr>
          <a:xfrm>
            <a:off x="2181414" y="2400914"/>
            <a:ext cx="0" cy="12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43" idx="2"/>
          </p:cNvCxnSpPr>
          <p:nvPr/>
        </p:nvCxnSpPr>
        <p:spPr>
          <a:xfrm>
            <a:off x="6918379" y="2400914"/>
            <a:ext cx="0" cy="125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57275" y="171449"/>
            <a:ext cx="7166857" cy="819151"/>
          </a:xfr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Правомочность принятия решения</a:t>
            </a:r>
            <a:b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2949" y="1209675"/>
            <a:ext cx="7594603" cy="796926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</a:t>
            </a:r>
            <a:r>
              <a:rPr lang="ru-RU" sz="2100" dirty="0" smtClean="0">
                <a:cs typeface="Arial" charset="0"/>
              </a:rPr>
              <a:t>.</a:t>
            </a:r>
            <a:r>
              <a:rPr lang="ru-RU" sz="2000" dirty="0" smtClean="0">
                <a:latin typeface="Arial" charset="0"/>
                <a:cs typeface="Arial" charset="0"/>
              </a:rPr>
              <a:t> При равном количестве голосов, поданных </a:t>
            </a:r>
            <a:r>
              <a:rPr lang="ru-RU" sz="20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«за»</a:t>
            </a:r>
            <a:r>
              <a:rPr lang="ru-RU" sz="2000" b="1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и </a:t>
            </a:r>
            <a:r>
              <a:rPr lang="ru-RU" sz="20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«против», принятым считается решение, за которое проголосовал председательствующий:</a:t>
            </a:r>
          </a:p>
        </p:txBody>
      </p:sp>
      <p:grpSp>
        <p:nvGrpSpPr>
          <p:cNvPr id="13317" name="Group 83"/>
          <p:cNvGrpSpPr>
            <a:grpSpLocks/>
          </p:cNvGrpSpPr>
          <p:nvPr/>
        </p:nvGrpSpPr>
        <p:grpSpPr bwMode="auto">
          <a:xfrm>
            <a:off x="542926" y="3733800"/>
            <a:ext cx="7794626" cy="1252552"/>
            <a:chOff x="657" y="2243"/>
            <a:chExt cx="4833" cy="726"/>
          </a:xfrm>
        </p:grpSpPr>
        <p:sp>
          <p:nvSpPr>
            <p:cNvPr id="9235" name="AutoShape 84"/>
            <p:cNvSpPr>
              <a:spLocks noChangeArrowheads="1"/>
            </p:cNvSpPr>
            <p:nvPr/>
          </p:nvSpPr>
          <p:spPr bwMode="auto">
            <a:xfrm>
              <a:off x="657" y="2243"/>
              <a:ext cx="2144" cy="72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7" name="AutoShape 86"/>
            <p:cNvSpPr>
              <a:spLocks noChangeArrowheads="1"/>
            </p:cNvSpPr>
            <p:nvPr/>
          </p:nvSpPr>
          <p:spPr bwMode="auto">
            <a:xfrm>
              <a:off x="3838" y="2278"/>
              <a:ext cx="1652" cy="6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38" name="Text Box 87"/>
            <p:cNvSpPr txBox="1">
              <a:spLocks noChangeArrowheads="1"/>
            </p:cNvSpPr>
            <p:nvPr/>
          </p:nvSpPr>
          <p:spPr bwMode="auto">
            <a:xfrm>
              <a:off x="730" y="2348"/>
              <a:ext cx="1993" cy="3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6 членов +председательствующий</a:t>
              </a:r>
            </a:p>
          </p:txBody>
        </p:sp>
        <p:sp>
          <p:nvSpPr>
            <p:cNvPr id="9239" name="Text Box 88"/>
            <p:cNvSpPr txBox="1">
              <a:spLocks noChangeArrowheads="1"/>
            </p:cNvSpPr>
            <p:nvPr/>
          </p:nvSpPr>
          <p:spPr bwMode="auto">
            <a:xfrm>
              <a:off x="4135" y="2444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«против»</a:t>
              </a:r>
            </a:p>
          </p:txBody>
        </p:sp>
        <p:sp>
          <p:nvSpPr>
            <p:cNvPr id="9236" name="Line 85"/>
            <p:cNvSpPr>
              <a:spLocks noChangeShapeType="1"/>
            </p:cNvSpPr>
            <p:nvPr/>
          </p:nvSpPr>
          <p:spPr bwMode="auto">
            <a:xfrm>
              <a:off x="2844" y="2551"/>
              <a:ext cx="1014" cy="9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3318" name="Group 39"/>
          <p:cNvGrpSpPr>
            <a:grpSpLocks/>
          </p:cNvGrpSpPr>
          <p:nvPr/>
        </p:nvGrpSpPr>
        <p:grpSpPr bwMode="auto">
          <a:xfrm>
            <a:off x="1208090" y="5849133"/>
            <a:ext cx="7129462" cy="746123"/>
            <a:chOff x="567" y="3793"/>
            <a:chExt cx="4491" cy="470"/>
          </a:xfrm>
        </p:grpSpPr>
        <p:sp>
          <p:nvSpPr>
            <p:cNvPr id="9225" name="AutoShape 96"/>
            <p:cNvSpPr>
              <a:spLocks noChangeArrowheads="1"/>
            </p:cNvSpPr>
            <p:nvPr/>
          </p:nvSpPr>
          <p:spPr bwMode="auto">
            <a:xfrm>
              <a:off x="567" y="3809"/>
              <a:ext cx="1724" cy="4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7" name="AutoShape 98"/>
            <p:cNvSpPr>
              <a:spLocks noChangeArrowheads="1"/>
            </p:cNvSpPr>
            <p:nvPr/>
          </p:nvSpPr>
          <p:spPr bwMode="auto">
            <a:xfrm>
              <a:off x="3334" y="3793"/>
              <a:ext cx="1724" cy="4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28" name="Text Box 99"/>
            <p:cNvSpPr txBox="1">
              <a:spLocks noChangeArrowheads="1"/>
            </p:cNvSpPr>
            <p:nvPr/>
          </p:nvSpPr>
          <p:spPr bwMode="auto">
            <a:xfrm>
              <a:off x="976" y="3874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решение:</a:t>
              </a:r>
            </a:p>
          </p:txBody>
        </p:sp>
        <p:sp>
          <p:nvSpPr>
            <p:cNvPr id="9229" name="Text Box 100"/>
            <p:cNvSpPr txBox="1">
              <a:spLocks noChangeArrowheads="1"/>
            </p:cNvSpPr>
            <p:nvPr/>
          </p:nvSpPr>
          <p:spPr bwMode="auto">
            <a:xfrm>
              <a:off x="3788" y="3856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«против»</a:t>
              </a:r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291" y="3998"/>
              <a:ext cx="1044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531521" y="5001433"/>
            <a:ext cx="484187" cy="725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3316" name="Group 76"/>
          <p:cNvGrpSpPr>
            <a:grpSpLocks/>
          </p:cNvGrpSpPr>
          <p:nvPr/>
        </p:nvGrpSpPr>
        <p:grpSpPr bwMode="auto">
          <a:xfrm>
            <a:off x="542925" y="2269857"/>
            <a:ext cx="7681207" cy="1213342"/>
            <a:chOff x="657" y="2243"/>
            <a:chExt cx="4769" cy="581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657" y="2243"/>
              <a:ext cx="2141" cy="5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2846" y="2463"/>
              <a:ext cx="102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868" y="2243"/>
              <a:ext cx="1558" cy="54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8" name="Text Box 74"/>
            <p:cNvSpPr txBox="1">
              <a:spLocks noChangeArrowheads="1"/>
            </p:cNvSpPr>
            <p:nvPr/>
          </p:nvSpPr>
          <p:spPr bwMode="auto">
            <a:xfrm>
              <a:off x="929" y="2308"/>
              <a:ext cx="1224" cy="30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/>
                <a:t>7 членов комиссии</a:t>
              </a:r>
            </a:p>
          </p:txBody>
        </p:sp>
        <p:sp>
          <p:nvSpPr>
            <p:cNvPr id="9249" name="Text Box 75"/>
            <p:cNvSpPr txBox="1">
              <a:spLocks noChangeArrowheads="1"/>
            </p:cNvSpPr>
            <p:nvPr/>
          </p:nvSpPr>
          <p:spPr bwMode="auto">
            <a:xfrm>
              <a:off x="4148" y="2384"/>
              <a:ext cx="874" cy="23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solidFill>
                    <a:srgbClr val="008000"/>
                  </a:solidFill>
                </a:rPr>
                <a:t>«за»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6254" y="0"/>
            <a:ext cx="7158096" cy="11715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каких случаях по особому мнению </a:t>
            </a:r>
            <a:br>
              <a:rPr lang="ru-RU" sz="2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члена окружной избирательной комиссии </a:t>
            </a:r>
            <a:br>
              <a:rPr lang="ru-RU" sz="2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принимается решение?</a:t>
            </a:r>
          </a:p>
        </p:txBody>
      </p:sp>
      <p:grpSp>
        <p:nvGrpSpPr>
          <p:cNvPr id="14339" name="Группа 10"/>
          <p:cNvGrpSpPr>
            <a:grpSpLocks/>
          </p:cNvGrpSpPr>
          <p:nvPr/>
        </p:nvGrpSpPr>
        <p:grpSpPr bwMode="auto">
          <a:xfrm>
            <a:off x="400050" y="1581150"/>
            <a:ext cx="8010525" cy="3990975"/>
            <a:chOff x="755650" y="1844674"/>
            <a:chExt cx="6911975" cy="3889376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755650" y="1844674"/>
              <a:ext cx="6911975" cy="720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smtClean="0">
                  <a:solidFill>
                    <a:schemeClr val="tx1"/>
                  </a:solidFill>
                  <a:latin typeface="Arial" charset="0"/>
                </a:rPr>
                <a:t>областная, 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Минская городская комиссия </a:t>
              </a:r>
              <a:endParaRPr lang="ru-RU" sz="2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755650" y="3334229"/>
              <a:ext cx="3240088" cy="72837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протокол окружной комиссии </a:t>
              </a: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>о регистрации кандидатов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4356100" y="3334229"/>
              <a:ext cx="3240088" cy="72837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smtClean="0">
                  <a:solidFill>
                    <a:schemeClr val="tx1"/>
                  </a:solidFill>
                  <a:latin typeface="Arial" charset="0"/>
                </a:rPr>
                <a:t>протокол</a:t>
              </a:r>
              <a:r>
                <a:rPr lang="ru-RU" sz="200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sz="2000" smtClean="0">
                  <a:solidFill>
                    <a:prstClr val="black"/>
                  </a:solidFill>
                  <a:latin typeface="Arial" charset="0"/>
                </a:rPr>
                <a:t>окружной </a:t>
              </a:r>
              <a:r>
                <a:rPr lang="ru-RU" sz="2000" dirty="0">
                  <a:solidFill>
                    <a:prstClr val="black"/>
                  </a:solidFill>
                  <a:latin typeface="Arial" charset="0"/>
                </a:rPr>
                <a:t>комиссии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ru-RU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ru-RU" sz="2000" dirty="0">
                  <a:solidFill>
                    <a:schemeClr val="tx1"/>
                  </a:solidFill>
                  <a:latin typeface="Arial" charset="0"/>
                </a:rPr>
                <a:t>о результатах выборов</a:t>
              </a:r>
            </a:p>
          </p:txBody>
        </p:sp>
        <p:sp>
          <p:nvSpPr>
            <p:cNvPr id="3" name="Стрелка вниз 2"/>
            <p:cNvSpPr>
              <a:spLocks noChangeArrowheads="1"/>
            </p:cNvSpPr>
            <p:nvPr/>
          </p:nvSpPr>
          <p:spPr bwMode="auto">
            <a:xfrm rot="10800000">
              <a:off x="2124074" y="2651620"/>
              <a:ext cx="360363" cy="562838"/>
            </a:xfrm>
            <a:prstGeom prst="downArrow">
              <a:avLst>
                <a:gd name="adj1" fmla="val 50000"/>
                <a:gd name="adj2" fmla="val 6012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" name="Стрелка вниз 2"/>
            <p:cNvSpPr>
              <a:spLocks noChangeArrowheads="1"/>
            </p:cNvSpPr>
            <p:nvPr/>
          </p:nvSpPr>
          <p:spPr bwMode="auto">
            <a:xfrm rot="10800000">
              <a:off x="5795962" y="2651620"/>
              <a:ext cx="360362" cy="562838"/>
            </a:xfrm>
            <a:prstGeom prst="downArrow">
              <a:avLst>
                <a:gd name="adj1" fmla="val 50000"/>
                <a:gd name="adj2" fmla="val 60126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0" name="Плюс 39"/>
            <p:cNvSpPr>
              <a:spLocks noChangeAspect="1"/>
            </p:cNvSpPr>
            <p:nvPr/>
          </p:nvSpPr>
          <p:spPr>
            <a:xfrm>
              <a:off x="2052638" y="4251747"/>
              <a:ext cx="431800" cy="431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14346" name="Group 27"/>
            <p:cNvGrpSpPr>
              <a:grpSpLocks/>
            </p:cNvGrpSpPr>
            <p:nvPr/>
          </p:nvGrpSpPr>
          <p:grpSpPr bwMode="auto">
            <a:xfrm>
              <a:off x="755650" y="4797425"/>
              <a:ext cx="3179763" cy="936625"/>
              <a:chOff x="476" y="3022"/>
              <a:chExt cx="2003" cy="590"/>
            </a:xfrm>
          </p:grpSpPr>
          <p:sp>
            <p:nvSpPr>
              <p:cNvPr id="6" name="AutoShape 73"/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6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особое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мнение</a:t>
                </a:r>
              </a:p>
            </p:txBody>
          </p:sp>
          <p:sp>
            <p:nvSpPr>
              <p:cNvPr id="7" name="AutoShape 73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73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решение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комиссии</a:t>
                </a:r>
              </a:p>
            </p:txBody>
          </p:sp>
          <p:sp>
            <p:nvSpPr>
              <p:cNvPr id="8" name="Line 97"/>
              <p:cNvSpPr>
                <a:spLocks noChangeShapeType="1"/>
              </p:cNvSpPr>
              <p:nvPr/>
            </p:nvSpPr>
            <p:spPr bwMode="auto">
              <a:xfrm>
                <a:off x="1201" y="3339"/>
                <a:ext cx="545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Плюс 39"/>
            <p:cNvSpPr>
              <a:spLocks noChangeAspect="1"/>
            </p:cNvSpPr>
            <p:nvPr/>
          </p:nvSpPr>
          <p:spPr>
            <a:xfrm>
              <a:off x="5710974" y="4202964"/>
              <a:ext cx="431800" cy="4318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14348" name="Group 28"/>
            <p:cNvGrpSpPr>
              <a:grpSpLocks/>
            </p:cNvGrpSpPr>
            <p:nvPr/>
          </p:nvGrpSpPr>
          <p:grpSpPr bwMode="auto">
            <a:xfrm>
              <a:off x="4427538" y="4797425"/>
              <a:ext cx="3179763" cy="936625"/>
              <a:chOff x="476" y="3022"/>
              <a:chExt cx="2003" cy="590"/>
            </a:xfrm>
          </p:grpSpPr>
          <p:sp>
            <p:nvSpPr>
              <p:cNvPr id="9247" name="AutoShape 73"/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6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особое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мнение</a:t>
                </a:r>
              </a:p>
            </p:txBody>
          </p:sp>
          <p:sp>
            <p:nvSpPr>
              <p:cNvPr id="10" name="AutoShape 73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73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решение</a:t>
                </a:r>
              </a:p>
              <a:p>
                <a:pPr algn="ctr">
                  <a:defRPr/>
                </a:pPr>
                <a:r>
                  <a:rPr lang="ru-RU" b="1" dirty="0">
                    <a:solidFill>
                      <a:srgbClr val="008000"/>
                    </a:solidFill>
                    <a:latin typeface="Arial" charset="0"/>
                  </a:rPr>
                  <a:t>комиссии</a:t>
                </a:r>
              </a:p>
            </p:txBody>
          </p:sp>
          <p:sp>
            <p:nvSpPr>
              <p:cNvPr id="9226" name="Line 97"/>
              <p:cNvSpPr>
                <a:spLocks noChangeShapeType="1"/>
              </p:cNvSpPr>
              <p:nvPr/>
            </p:nvSpPr>
            <p:spPr bwMode="auto">
              <a:xfrm>
                <a:off x="1201" y="3331"/>
                <a:ext cx="545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06489" y="95250"/>
            <a:ext cx="7237412" cy="74295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рассмотрения обращений</a:t>
            </a:r>
          </a:p>
        </p:txBody>
      </p:sp>
      <p:sp>
        <p:nvSpPr>
          <p:cNvPr id="9247" name="AutoShape 73"/>
          <p:cNvSpPr>
            <a:spLocks noChangeArrowheads="1"/>
          </p:cNvSpPr>
          <p:nvPr/>
        </p:nvSpPr>
        <p:spPr bwMode="auto">
          <a:xfrm>
            <a:off x="496386" y="1216310"/>
            <a:ext cx="2160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73"/>
          <p:cNvSpPr>
            <a:spLocks noChangeArrowheads="1"/>
          </p:cNvSpPr>
          <p:nvPr/>
        </p:nvSpPr>
        <p:spPr bwMode="auto">
          <a:xfrm>
            <a:off x="5249819" y="1162287"/>
            <a:ext cx="3728994" cy="1188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 flipV="1">
            <a:off x="2656386" y="1684621"/>
            <a:ext cx="2593433" cy="2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AutoShape 73"/>
          <p:cNvSpPr>
            <a:spLocks noChangeArrowheads="1"/>
          </p:cNvSpPr>
          <p:nvPr/>
        </p:nvSpPr>
        <p:spPr bwMode="auto">
          <a:xfrm>
            <a:off x="496385" y="2499022"/>
            <a:ext cx="1980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3"/>
          <p:cNvSpPr>
            <a:spLocks noChangeArrowheads="1"/>
          </p:cNvSpPr>
          <p:nvPr/>
        </p:nvSpPr>
        <p:spPr bwMode="auto">
          <a:xfrm>
            <a:off x="586386" y="3930376"/>
            <a:ext cx="1909535" cy="10892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AutoShape 73"/>
          <p:cNvSpPr>
            <a:spLocks noChangeArrowheads="1"/>
          </p:cNvSpPr>
          <p:nvPr/>
        </p:nvSpPr>
        <p:spPr bwMode="auto">
          <a:xfrm>
            <a:off x="5638316" y="2546130"/>
            <a:ext cx="3240000" cy="12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" name="AutoShape 73"/>
          <p:cNvSpPr>
            <a:spLocks noChangeArrowheads="1"/>
          </p:cNvSpPr>
          <p:nvPr/>
        </p:nvSpPr>
        <p:spPr bwMode="auto">
          <a:xfrm>
            <a:off x="4972050" y="3930376"/>
            <a:ext cx="3838575" cy="13366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495922" y="2960686"/>
            <a:ext cx="3142394" cy="6648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2495921" y="4475025"/>
            <a:ext cx="2476129" cy="28264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96" name="Text Box 75"/>
          <p:cNvSpPr txBox="1">
            <a:spLocks noChangeArrowheads="1"/>
          </p:cNvSpPr>
          <p:nvPr/>
        </p:nvSpPr>
        <p:spPr bwMode="auto">
          <a:xfrm>
            <a:off x="515921" y="1469178"/>
            <a:ext cx="1980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008000"/>
                </a:solidFill>
              </a:rPr>
              <a:t>немедленно</a:t>
            </a:r>
          </a:p>
        </p:txBody>
      </p:sp>
      <p:sp>
        <p:nvSpPr>
          <p:cNvPr id="16397" name="Text Box 75"/>
          <p:cNvSpPr txBox="1">
            <a:spLocks noChangeArrowheads="1"/>
          </p:cNvSpPr>
          <p:nvPr/>
        </p:nvSpPr>
        <p:spPr bwMode="auto">
          <a:xfrm>
            <a:off x="713758" y="2745243"/>
            <a:ext cx="15843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008000"/>
                </a:solidFill>
              </a:rPr>
              <a:t>3 дня</a:t>
            </a:r>
          </a:p>
        </p:txBody>
      </p:sp>
      <p:sp>
        <p:nvSpPr>
          <p:cNvPr id="16398" name="Text Box 75"/>
          <p:cNvSpPr txBox="1">
            <a:spLocks noChangeArrowheads="1"/>
          </p:cNvSpPr>
          <p:nvPr/>
        </p:nvSpPr>
        <p:spPr bwMode="auto">
          <a:xfrm>
            <a:off x="784223" y="4363425"/>
            <a:ext cx="15843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008000"/>
                </a:solidFill>
              </a:rPr>
              <a:t>10 дней</a:t>
            </a:r>
          </a:p>
        </p:txBody>
      </p:sp>
      <p:sp>
        <p:nvSpPr>
          <p:cNvPr id="16399" name="Text Box 75"/>
          <p:cNvSpPr txBox="1">
            <a:spLocks noChangeArrowheads="1"/>
          </p:cNvSpPr>
          <p:nvPr/>
        </p:nvSpPr>
        <p:spPr bwMode="auto">
          <a:xfrm>
            <a:off x="5286288" y="1433202"/>
            <a:ext cx="3656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обращения, поступившие</a:t>
            </a:r>
            <a:br>
              <a:rPr lang="ru-RU" dirty="0"/>
            </a:br>
            <a:r>
              <a:rPr lang="ru-RU" dirty="0"/>
              <a:t>в день выборов</a:t>
            </a:r>
          </a:p>
        </p:txBody>
      </p:sp>
      <p:sp>
        <p:nvSpPr>
          <p:cNvPr id="16400" name="Text Box 75"/>
          <p:cNvSpPr txBox="1">
            <a:spLocks noChangeArrowheads="1"/>
          </p:cNvSpPr>
          <p:nvPr/>
        </p:nvSpPr>
        <p:spPr bwMode="auto">
          <a:xfrm>
            <a:off x="5858625" y="2721570"/>
            <a:ext cx="295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обращения о нарушении</a:t>
            </a:r>
            <a:br>
              <a:rPr lang="ru-RU" dirty="0"/>
            </a:br>
            <a:r>
              <a:rPr lang="ru-RU" dirty="0"/>
              <a:t>законодательства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выборах</a:t>
            </a:r>
          </a:p>
        </p:txBody>
      </p:sp>
      <p:sp>
        <p:nvSpPr>
          <p:cNvPr id="16401" name="Text Box 75"/>
          <p:cNvSpPr txBox="1">
            <a:spLocks noChangeArrowheads="1"/>
          </p:cNvSpPr>
          <p:nvPr/>
        </p:nvSpPr>
        <p:spPr bwMode="auto">
          <a:xfrm>
            <a:off x="5143501" y="4019552"/>
            <a:ext cx="35813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обращения о нарушении</a:t>
            </a:r>
            <a:br>
              <a:rPr lang="ru-RU" dirty="0"/>
            </a:br>
            <a:r>
              <a:rPr lang="ru-RU" dirty="0"/>
              <a:t>законодательства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выборах, если необходима проверка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21" y="5318800"/>
            <a:ext cx="8497315" cy="1434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Обращения о нарушении законодательства о выборах подаются 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комиссии, государственные органы и  организации не позднее чем 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десятидневный срок со дня выборов.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Обращения, поданные по истечении этих сроков, оставляются без рассмотрения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030"/>
            <a:ext cx="534901" cy="710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0124" y="295275"/>
            <a:ext cx="7219951" cy="895351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Куда следует обжаловать решения избирательных комиссий</a:t>
            </a: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247" name="AutoShape 73"/>
          <p:cNvSpPr>
            <a:spLocks noChangeArrowheads="1"/>
          </p:cNvSpPr>
          <p:nvPr/>
        </p:nvSpPr>
        <p:spPr bwMode="auto">
          <a:xfrm>
            <a:off x="193163" y="2552697"/>
            <a:ext cx="2160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окружной</a:t>
            </a:r>
          </a:p>
        </p:txBody>
      </p:sp>
      <p:sp>
        <p:nvSpPr>
          <p:cNvPr id="2" name="AutoShape 73"/>
          <p:cNvSpPr>
            <a:spLocks noChangeArrowheads="1"/>
          </p:cNvSpPr>
          <p:nvPr/>
        </p:nvSpPr>
        <p:spPr bwMode="auto">
          <a:xfrm>
            <a:off x="4040887" y="2552698"/>
            <a:ext cx="507712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rgbClr val="009900"/>
                </a:solidFill>
                <a:latin typeface="Arial" charset="0"/>
              </a:rPr>
              <a:t>областную, Минскую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9900"/>
                </a:solidFill>
                <a:latin typeface="Arial" charset="0"/>
              </a:rPr>
              <a:t>городскую </a:t>
            </a:r>
            <a:r>
              <a:rPr lang="ru-RU" b="1" dirty="0">
                <a:solidFill>
                  <a:srgbClr val="009900"/>
                </a:solidFill>
                <a:latin typeface="Arial" charset="0"/>
              </a:rPr>
              <a:t>комиссию</a:t>
            </a: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2320631" y="3021010"/>
            <a:ext cx="1720255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AutoShape 73"/>
          <p:cNvSpPr>
            <a:spLocks noChangeArrowheads="1"/>
          </p:cNvSpPr>
          <p:nvPr/>
        </p:nvSpPr>
        <p:spPr bwMode="auto">
          <a:xfrm>
            <a:off x="157163" y="3736974"/>
            <a:ext cx="2160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участковой</a:t>
            </a:r>
          </a:p>
        </p:txBody>
      </p:sp>
      <p:sp>
        <p:nvSpPr>
          <p:cNvPr id="4" name="AutoShape 73"/>
          <p:cNvSpPr>
            <a:spLocks noChangeArrowheads="1"/>
          </p:cNvSpPr>
          <p:nvPr/>
        </p:nvSpPr>
        <p:spPr bwMode="auto">
          <a:xfrm>
            <a:off x="157162" y="4800175"/>
            <a:ext cx="2710575" cy="1948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Text Box 74"/>
          <p:cNvSpPr txBox="1">
            <a:spLocks noChangeArrowheads="1"/>
          </p:cNvSpPr>
          <p:nvPr/>
        </p:nvSpPr>
        <p:spPr bwMode="auto">
          <a:xfrm>
            <a:off x="193163" y="5070175"/>
            <a:ext cx="2592000" cy="1296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/>
              <a:t>решение участковой </a:t>
            </a:r>
            <a:r>
              <a:rPr lang="ru-RU" sz="1500" dirty="0" smtClean="0"/>
              <a:t>комиссии  </a:t>
            </a:r>
            <a:endParaRPr lang="ru-RU" sz="1500" dirty="0"/>
          </a:p>
          <a:p>
            <a:pPr algn="ctr" eaLnBrk="1" hangingPunct="1"/>
            <a:r>
              <a:rPr lang="ru-RU" sz="1500" smtClean="0"/>
              <a:t>по заявлению </a:t>
            </a:r>
            <a:r>
              <a:rPr lang="ru-RU" sz="1500" dirty="0"/>
              <a:t>гражданина </a:t>
            </a:r>
            <a:br>
              <a:rPr lang="ru-RU" sz="1500" dirty="0"/>
            </a:br>
            <a:r>
              <a:rPr lang="ru-RU" sz="1500" dirty="0"/>
              <a:t>о неправильностях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в </a:t>
            </a:r>
            <a:r>
              <a:rPr lang="ru-RU" sz="1500" dirty="0"/>
              <a:t>списке избирателей</a:t>
            </a:r>
          </a:p>
        </p:txBody>
      </p:sp>
      <p:sp>
        <p:nvSpPr>
          <p:cNvPr id="5" name="AutoShape 73"/>
          <p:cNvSpPr>
            <a:spLocks noChangeArrowheads="1"/>
          </p:cNvSpPr>
          <p:nvPr/>
        </p:nvSpPr>
        <p:spPr bwMode="auto">
          <a:xfrm>
            <a:off x="5528750" y="3736973"/>
            <a:ext cx="3204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Arial" charset="0"/>
              </a:rPr>
              <a:t>в окружную комиссию</a:t>
            </a:r>
          </a:p>
        </p:txBody>
      </p:sp>
      <p:sp>
        <p:nvSpPr>
          <p:cNvPr id="6" name="AutoShape 73"/>
          <p:cNvSpPr>
            <a:spLocks noChangeArrowheads="1"/>
          </p:cNvSpPr>
          <p:nvPr/>
        </p:nvSpPr>
        <p:spPr bwMode="auto">
          <a:xfrm>
            <a:off x="5492750" y="4781550"/>
            <a:ext cx="3240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Arial" charset="0"/>
              </a:rPr>
              <a:t>в окружную комиссию</a:t>
            </a:r>
          </a:p>
        </p:txBody>
      </p:sp>
      <p:sp>
        <p:nvSpPr>
          <p:cNvPr id="7" name="AutoShape 73"/>
          <p:cNvSpPr>
            <a:spLocks noChangeArrowheads="1"/>
          </p:cNvSpPr>
          <p:nvPr/>
        </p:nvSpPr>
        <p:spPr bwMode="auto">
          <a:xfrm>
            <a:off x="5492750" y="5811838"/>
            <a:ext cx="324000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5372" name="Text Box 75"/>
          <p:cNvSpPr txBox="1">
            <a:spLocks noChangeArrowheads="1"/>
          </p:cNvSpPr>
          <p:nvPr/>
        </p:nvSpPr>
        <p:spPr bwMode="auto">
          <a:xfrm>
            <a:off x="5608638" y="5867400"/>
            <a:ext cx="2725737" cy="8255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9900"/>
                </a:solidFill>
              </a:rPr>
              <a:t>в районный, городской суд не позднее чем за пять дней до выборов</a:t>
            </a:r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2317163" y="4289425"/>
            <a:ext cx="3211587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Line 97"/>
          <p:cNvSpPr>
            <a:spLocks noChangeShapeType="1"/>
          </p:cNvSpPr>
          <p:nvPr/>
        </p:nvSpPr>
        <p:spPr bwMode="auto">
          <a:xfrm>
            <a:off x="2867738" y="5427662"/>
            <a:ext cx="2625012" cy="9525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Line 97"/>
          <p:cNvSpPr>
            <a:spLocks noChangeShapeType="1"/>
          </p:cNvSpPr>
          <p:nvPr/>
        </p:nvSpPr>
        <p:spPr bwMode="auto">
          <a:xfrm>
            <a:off x="2860302" y="6210298"/>
            <a:ext cx="2632448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376" name="Text Box 75"/>
          <p:cNvSpPr txBox="1">
            <a:spLocks noChangeArrowheads="1"/>
          </p:cNvSpPr>
          <p:nvPr/>
        </p:nvSpPr>
        <p:spPr bwMode="auto">
          <a:xfrm>
            <a:off x="3528526" y="5613981"/>
            <a:ext cx="1296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/>
              <a:t>либо</a:t>
            </a:r>
          </a:p>
        </p:txBody>
      </p:sp>
      <p:sp>
        <p:nvSpPr>
          <p:cNvPr id="17" name="AutoShape 73"/>
          <p:cNvSpPr>
            <a:spLocks noChangeArrowheads="1"/>
          </p:cNvSpPr>
          <p:nvPr/>
        </p:nvSpPr>
        <p:spPr bwMode="auto">
          <a:xfrm>
            <a:off x="157163" y="1400173"/>
            <a:ext cx="3481388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областной,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Минской городской комиссии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AutoShape 73"/>
          <p:cNvSpPr>
            <a:spLocks noChangeArrowheads="1"/>
          </p:cNvSpPr>
          <p:nvPr/>
        </p:nvSpPr>
        <p:spPr bwMode="auto">
          <a:xfrm>
            <a:off x="4443225" y="1457325"/>
            <a:ext cx="4700775" cy="8604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Arial" charset="0"/>
              </a:rPr>
              <a:t>в </a:t>
            </a:r>
            <a:r>
              <a:rPr lang="ru-RU" b="1" dirty="0" smtClean="0">
                <a:solidFill>
                  <a:srgbClr val="009900"/>
                </a:solidFill>
                <a:latin typeface="Arial" charset="0"/>
              </a:rPr>
              <a:t>Центральную комиссию</a:t>
            </a:r>
            <a:endParaRPr lang="ru-RU" b="1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9" name="Line 97"/>
          <p:cNvSpPr>
            <a:spLocks noChangeShapeType="1"/>
          </p:cNvSpPr>
          <p:nvPr/>
        </p:nvSpPr>
        <p:spPr bwMode="auto">
          <a:xfrm>
            <a:off x="3638550" y="1887536"/>
            <a:ext cx="804675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35063" y="0"/>
            <a:ext cx="7170737" cy="121920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Выдвижение кандидатов в депутаты</a:t>
            </a:r>
            <a:b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Палаты представителей</a:t>
            </a:r>
          </a:p>
        </p:txBody>
      </p:sp>
      <p:grpSp>
        <p:nvGrpSpPr>
          <p:cNvPr id="18435" name="Группа 6"/>
          <p:cNvGrpSpPr>
            <a:grpSpLocks/>
          </p:cNvGrpSpPr>
          <p:nvPr/>
        </p:nvGrpSpPr>
        <p:grpSpPr bwMode="auto">
          <a:xfrm>
            <a:off x="588149" y="1562256"/>
            <a:ext cx="7796285" cy="4597269"/>
            <a:chOff x="619125" y="1900238"/>
            <a:chExt cx="7291388" cy="3504075"/>
          </a:xfrm>
        </p:grpSpPr>
        <p:sp>
          <p:nvSpPr>
            <p:cNvPr id="18439" name="Text Box 74"/>
            <p:cNvSpPr txBox="1">
              <a:spLocks noChangeArrowheads="1"/>
            </p:cNvSpPr>
            <p:nvPr/>
          </p:nvSpPr>
          <p:spPr bwMode="auto">
            <a:xfrm>
              <a:off x="619125" y="1915895"/>
              <a:ext cx="1971675" cy="685987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политические</a:t>
              </a:r>
              <a:br>
                <a:rPr lang="ru-RU" sz="1600" dirty="0"/>
              </a:br>
              <a:r>
                <a:rPr lang="ru-RU" sz="1600" dirty="0"/>
                <a:t>партии</a:t>
              </a:r>
            </a:p>
          </p:txBody>
        </p:sp>
        <p:sp>
          <p:nvSpPr>
            <p:cNvPr id="18440" name="Text Box 74"/>
            <p:cNvSpPr txBox="1">
              <a:spLocks noChangeArrowheads="1"/>
            </p:cNvSpPr>
            <p:nvPr/>
          </p:nvSpPr>
          <p:spPr bwMode="auto">
            <a:xfrm>
              <a:off x="3333750" y="1900238"/>
              <a:ext cx="1971675" cy="700775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трудовые коллективы организаций</a:t>
              </a:r>
            </a:p>
          </p:txBody>
        </p:sp>
        <p:sp>
          <p:nvSpPr>
            <p:cNvPr id="18441" name="Text Box 74"/>
            <p:cNvSpPr txBox="1">
              <a:spLocks noChangeArrowheads="1"/>
            </p:cNvSpPr>
            <p:nvPr/>
          </p:nvSpPr>
          <p:spPr bwMode="auto">
            <a:xfrm>
              <a:off x="5902325" y="1917892"/>
              <a:ext cx="1971675" cy="685987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граждане путем сбора подписей</a:t>
              </a:r>
            </a:p>
          </p:txBody>
        </p:sp>
        <p:sp>
          <p:nvSpPr>
            <p:cNvPr id="18463" name="Text Box 74"/>
            <p:cNvSpPr txBox="1">
              <a:spLocks noChangeArrowheads="1"/>
            </p:cNvSpPr>
            <p:nvPr/>
          </p:nvSpPr>
          <p:spPr bwMode="auto">
            <a:xfrm>
              <a:off x="830263" y="4581128"/>
              <a:ext cx="1522412" cy="823185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гражданство Республики Беларусь</a:t>
              </a:r>
            </a:p>
          </p:txBody>
        </p:sp>
        <p:sp>
          <p:nvSpPr>
            <p:cNvPr id="18461" name="Text Box 74"/>
            <p:cNvSpPr txBox="1">
              <a:spLocks noChangeArrowheads="1"/>
            </p:cNvSpPr>
            <p:nvPr/>
          </p:nvSpPr>
          <p:spPr bwMode="auto">
            <a:xfrm>
              <a:off x="2649538" y="4581128"/>
              <a:ext cx="1522412" cy="823185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достижение возраста</a:t>
              </a:r>
              <a:br>
                <a:rPr lang="ru-RU" sz="1400" b="1" dirty="0"/>
              </a:br>
              <a:r>
                <a:rPr lang="ru-RU" sz="1400" b="1" dirty="0"/>
                <a:t>21 года</a:t>
              </a:r>
            </a:p>
          </p:txBody>
        </p:sp>
        <p:sp>
          <p:nvSpPr>
            <p:cNvPr id="18459" name="Text Box 74"/>
            <p:cNvSpPr txBox="1">
              <a:spLocks noChangeArrowheads="1"/>
            </p:cNvSpPr>
            <p:nvPr/>
          </p:nvSpPr>
          <p:spPr bwMode="auto">
            <a:xfrm>
              <a:off x="4540250" y="4581128"/>
              <a:ext cx="1530662" cy="823185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постоянное проживание</a:t>
              </a:r>
              <a:br>
                <a:rPr lang="ru-RU" sz="1400" b="1" dirty="0"/>
              </a:br>
              <a:r>
                <a:rPr lang="ru-RU" sz="1400" b="1" dirty="0"/>
                <a:t>в Республике Беларусь</a:t>
              </a:r>
            </a:p>
          </p:txBody>
        </p:sp>
        <p:sp>
          <p:nvSpPr>
            <p:cNvPr id="18457" name="Text Box 74"/>
            <p:cNvSpPr txBox="1">
              <a:spLocks noChangeArrowheads="1"/>
            </p:cNvSpPr>
            <p:nvPr/>
          </p:nvSpPr>
          <p:spPr bwMode="auto">
            <a:xfrm>
              <a:off x="6411913" y="4581128"/>
              <a:ext cx="1498600" cy="823185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отсутствие судимости</a:t>
              </a:r>
            </a:p>
          </p:txBody>
        </p:sp>
        <p:grpSp>
          <p:nvGrpSpPr>
            <p:cNvPr id="18446" name="Группа 5"/>
            <p:cNvGrpSpPr>
              <a:grpSpLocks/>
            </p:cNvGrpSpPr>
            <p:nvPr/>
          </p:nvGrpSpPr>
          <p:grpSpPr bwMode="auto">
            <a:xfrm>
              <a:off x="725488" y="3316089"/>
              <a:ext cx="7185025" cy="688975"/>
              <a:chOff x="725488" y="3184526"/>
              <a:chExt cx="7185025" cy="688975"/>
            </a:xfrm>
          </p:grpSpPr>
          <p:sp>
            <p:nvSpPr>
              <p:cNvPr id="18454" name="AutoShape 32"/>
              <p:cNvSpPr>
                <a:spLocks noChangeArrowheads="1"/>
              </p:cNvSpPr>
              <p:nvPr/>
            </p:nvSpPr>
            <p:spPr bwMode="auto">
              <a:xfrm>
                <a:off x="725488" y="3184526"/>
                <a:ext cx="7185025" cy="6889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5" name="Text Box 74"/>
              <p:cNvSpPr txBox="1">
                <a:spLocks noChangeArrowheads="1"/>
              </p:cNvSpPr>
              <p:nvPr/>
            </p:nvSpPr>
            <p:spPr bwMode="auto">
              <a:xfrm>
                <a:off x="808387" y="3319463"/>
                <a:ext cx="7014465" cy="33364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2200" b="1" dirty="0">
                    <a:solidFill>
                      <a:srgbClr val="008000"/>
                    </a:solidFill>
                  </a:rPr>
                  <a:t>гражданин, выдвигаемый кандидатом в депутаты</a:t>
                </a:r>
              </a:p>
            </p:txBody>
          </p:sp>
        </p:grpSp>
        <p:sp>
          <p:nvSpPr>
            <p:cNvPr id="41" name="Стрелка вниз 40"/>
            <p:cNvSpPr/>
            <p:nvPr/>
          </p:nvSpPr>
          <p:spPr bwMode="auto">
            <a:xfrm>
              <a:off x="1427163" y="2719298"/>
              <a:ext cx="328612" cy="49365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5" name="Стрелка вниз 44"/>
            <p:cNvSpPr/>
            <p:nvPr/>
          </p:nvSpPr>
          <p:spPr bwMode="auto">
            <a:xfrm>
              <a:off x="1403350" y="4085986"/>
              <a:ext cx="258763" cy="42222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6" name="Стрелка вниз 45"/>
            <p:cNvSpPr/>
            <p:nvPr/>
          </p:nvSpPr>
          <p:spPr bwMode="auto">
            <a:xfrm>
              <a:off x="4151313" y="2719298"/>
              <a:ext cx="328612" cy="49365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Стрелка вниз 46"/>
            <p:cNvSpPr/>
            <p:nvPr/>
          </p:nvSpPr>
          <p:spPr bwMode="auto">
            <a:xfrm>
              <a:off x="6732734" y="2719298"/>
              <a:ext cx="330200" cy="49365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Стрелка вниз 47"/>
            <p:cNvSpPr/>
            <p:nvPr/>
          </p:nvSpPr>
          <p:spPr bwMode="auto">
            <a:xfrm>
              <a:off x="3268663" y="4085986"/>
              <a:ext cx="258762" cy="42222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9" name="Стрелка вниз 48"/>
            <p:cNvSpPr/>
            <p:nvPr/>
          </p:nvSpPr>
          <p:spPr bwMode="auto">
            <a:xfrm>
              <a:off x="5170488" y="4087573"/>
              <a:ext cx="258762" cy="42222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Стрелка вниз 49"/>
            <p:cNvSpPr/>
            <p:nvPr/>
          </p:nvSpPr>
          <p:spPr bwMode="auto">
            <a:xfrm>
              <a:off x="7042150" y="4087573"/>
              <a:ext cx="258763" cy="42222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" name="Плюс 2"/>
          <p:cNvSpPr/>
          <p:nvPr/>
        </p:nvSpPr>
        <p:spPr>
          <a:xfrm>
            <a:off x="2505075" y="5515640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люс 33"/>
          <p:cNvSpPr/>
          <p:nvPr/>
        </p:nvSpPr>
        <p:spPr>
          <a:xfrm>
            <a:off x="4486292" y="5522990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6508198" y="5522990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9202" y="536576"/>
            <a:ext cx="7060302" cy="930274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9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Период выдвижения кандидатов </a:t>
            </a:r>
            <a:br>
              <a:rPr lang="ru-RU" sz="29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9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депутаты</a:t>
            </a:r>
          </a:p>
        </p:txBody>
      </p: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170091" y="2092487"/>
            <a:ext cx="8250606" cy="2484394"/>
            <a:chOff x="0" y="1635"/>
            <a:chExt cx="5353" cy="879"/>
          </a:xfrm>
        </p:grpSpPr>
        <p:cxnSp>
          <p:nvCxnSpPr>
            <p:cNvPr id="19461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410" y="1848"/>
              <a:ext cx="2650" cy="1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Прямая соединительная линия 54"/>
            <p:cNvCxnSpPr>
              <a:cxnSpLocks noChangeShapeType="1"/>
            </p:cNvCxnSpPr>
            <p:nvPr/>
          </p:nvCxnSpPr>
          <p:spPr bwMode="auto">
            <a:xfrm>
              <a:off x="410" y="1734"/>
              <a:ext cx="0" cy="266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Прямая соединительная линия 55"/>
            <p:cNvCxnSpPr>
              <a:cxnSpLocks noChangeShapeType="1"/>
            </p:cNvCxnSpPr>
            <p:nvPr/>
          </p:nvCxnSpPr>
          <p:spPr bwMode="auto">
            <a:xfrm>
              <a:off x="3060" y="1858"/>
              <a:ext cx="1815" cy="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16" name="Прямая соединительная линия 57"/>
            <p:cNvCxnSpPr>
              <a:cxnSpLocks noChangeShapeType="1"/>
            </p:cNvCxnSpPr>
            <p:nvPr/>
          </p:nvCxnSpPr>
          <p:spPr bwMode="auto">
            <a:xfrm flipV="1">
              <a:off x="4875" y="1777"/>
              <a:ext cx="0" cy="14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466" name="Text Box 74"/>
            <p:cNvSpPr txBox="1">
              <a:spLocks noChangeArrowheads="1"/>
            </p:cNvSpPr>
            <p:nvPr/>
          </p:nvSpPr>
          <p:spPr bwMode="auto">
            <a:xfrm>
              <a:off x="499" y="1635"/>
              <a:ext cx="2530" cy="157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9900"/>
                  </a:solidFill>
                </a:rPr>
                <a:t>выдвижение кандидатов</a:t>
              </a:r>
            </a:p>
          </p:txBody>
        </p:sp>
        <p:sp>
          <p:nvSpPr>
            <p:cNvPr id="17418" name="Text Box 74"/>
            <p:cNvSpPr txBox="1">
              <a:spLocks noChangeArrowheads="1"/>
            </p:cNvSpPr>
            <p:nvPr/>
          </p:nvSpPr>
          <p:spPr bwMode="auto">
            <a:xfrm>
              <a:off x="0" y="1996"/>
              <a:ext cx="1144" cy="5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009900"/>
                  </a:solidFill>
                </a:rPr>
                <a:t>70 дней </a:t>
              </a:r>
              <a:br>
                <a:rPr lang="ru-RU" sz="1600" dirty="0" smtClean="0">
                  <a:solidFill>
                    <a:srgbClr val="009900"/>
                  </a:solidFill>
                </a:rPr>
              </a:br>
              <a:r>
                <a:rPr lang="ru-RU" sz="1600" dirty="0" smtClean="0">
                  <a:solidFill>
                    <a:srgbClr val="009900"/>
                  </a:solidFill>
                </a:rPr>
                <a:t>до 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  <a:p>
              <a:pPr algn="ctr" eaLnBrk="1" hangingPunct="1">
                <a:defRPr/>
              </a:pPr>
              <a:r>
                <a:rPr lang="ru-RU" sz="1600" b="1" dirty="0" smtClean="0">
                  <a:solidFill>
                    <a:srgbClr val="009900"/>
                  </a:solidFill>
                </a:rPr>
                <a:t>3 июля </a:t>
              </a:r>
            </a:p>
            <a:p>
              <a:pPr algn="ctr" eaLnBrk="1" hangingPunct="1">
                <a:defRPr/>
              </a:pPr>
              <a:r>
                <a:rPr lang="ru-RU" sz="1600" b="1" dirty="0" smtClean="0">
                  <a:solidFill>
                    <a:srgbClr val="009900"/>
                  </a:solidFill>
                </a:rPr>
                <a:t>2016 г.</a:t>
              </a:r>
              <a:endParaRPr lang="ru-RU" sz="16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17419" name="Text Box 74"/>
            <p:cNvSpPr txBox="1">
              <a:spLocks noChangeArrowheads="1"/>
            </p:cNvSpPr>
            <p:nvPr/>
          </p:nvSpPr>
          <p:spPr bwMode="auto">
            <a:xfrm>
              <a:off x="2495" y="2000"/>
              <a:ext cx="930" cy="5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009900"/>
                  </a:solidFill>
                </a:rPr>
                <a:t>40 дней </a:t>
              </a:r>
              <a:br>
                <a:rPr lang="ru-RU" sz="1600" dirty="0" smtClean="0">
                  <a:solidFill>
                    <a:srgbClr val="009900"/>
                  </a:solidFill>
                </a:rPr>
              </a:br>
              <a:r>
                <a:rPr lang="ru-RU" sz="1600" dirty="0" smtClean="0">
                  <a:solidFill>
                    <a:srgbClr val="009900"/>
                  </a:solidFill>
                </a:rPr>
                <a:t>до 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  <a:p>
              <a:pPr algn="ctr" eaLnBrk="1" hangingPunct="1">
                <a:defRPr/>
              </a:pPr>
              <a:r>
                <a:rPr lang="ru-RU" sz="1600" b="1" dirty="0" smtClean="0">
                  <a:solidFill>
                    <a:srgbClr val="009900"/>
                  </a:solidFill>
                </a:rPr>
                <a:t>1 августа</a:t>
              </a:r>
            </a:p>
            <a:p>
              <a:pPr algn="ctr" eaLnBrk="1" hangingPunct="1">
                <a:defRPr/>
              </a:pPr>
              <a:r>
                <a:rPr lang="ru-RU" sz="1600" b="1" dirty="0" smtClean="0">
                  <a:solidFill>
                    <a:srgbClr val="009900"/>
                  </a:solidFill>
                </a:rPr>
                <a:t>2016 г.</a:t>
              </a:r>
              <a:endParaRPr lang="ru-RU" sz="1600" dirty="0" smtClean="0">
                <a:solidFill>
                  <a:srgbClr val="009900"/>
                </a:solidFill>
              </a:endParaRPr>
            </a:p>
          </p:txBody>
        </p:sp>
        <p:sp>
          <p:nvSpPr>
            <p:cNvPr id="17420" name="Text Box 74"/>
            <p:cNvSpPr txBox="1">
              <a:spLocks noChangeArrowheads="1"/>
            </p:cNvSpPr>
            <p:nvPr/>
          </p:nvSpPr>
          <p:spPr bwMode="auto">
            <a:xfrm>
              <a:off x="4296" y="1957"/>
              <a:ext cx="1057" cy="51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C00000"/>
                  </a:solidFill>
                </a:rPr>
                <a:t>день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rgbClr val="C00000"/>
                  </a:solidFill>
                </a:rPr>
                <a:t>выборов</a:t>
              </a:r>
            </a:p>
            <a:p>
              <a:pPr algn="ctr" eaLnBrk="1" hangingPunct="1">
                <a:defRPr/>
              </a:pPr>
              <a:endParaRPr lang="ru-RU" sz="1600" dirty="0" smtClean="0">
                <a:solidFill>
                  <a:srgbClr val="009900"/>
                </a:solidFill>
              </a:endParaRPr>
            </a:p>
            <a:p>
              <a:pPr algn="ctr" eaLnBrk="1" hangingPunct="1">
                <a:defRPr/>
              </a:pPr>
              <a:r>
                <a:rPr lang="ru-RU" sz="1600" b="1" dirty="0" smtClean="0">
                  <a:solidFill>
                    <a:srgbClr val="009900"/>
                  </a:solidFill>
                </a:rPr>
                <a:t>11 сентября 2016 г.</a:t>
              </a:r>
            </a:p>
          </p:txBody>
        </p:sp>
      </p:grpSp>
      <p:cxnSp>
        <p:nvCxnSpPr>
          <p:cNvPr id="39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4886485" y="2275177"/>
            <a:ext cx="0" cy="848941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179678" y="1944978"/>
            <a:ext cx="2211081" cy="69636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предвыборная агитация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5376" y="0"/>
            <a:ext cx="7067550" cy="1343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комиссий </a:t>
            </a:r>
            <a:b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подготовке и проведению выборов депутатов Палаты представителей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775493" y="1809749"/>
            <a:ext cx="8111332" cy="833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Arial" charset="0"/>
              </a:rPr>
              <a:t>Центральная 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комиссия по выборам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и проведению республиканских референдумов </a:t>
            </a:r>
            <a:endParaRPr lang="ru-RU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10800000">
            <a:off x="4010812" y="2643075"/>
            <a:ext cx="246862" cy="44668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801687" y="4292990"/>
            <a:ext cx="7513638" cy="9642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</a:rPr>
              <a:t>окружные избирательные комиссии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5491" y="5658162"/>
            <a:ext cx="7539833" cy="9289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</a:rPr>
              <a:t>участковые избирательные комиссии</a:t>
            </a:r>
          </a:p>
        </p:txBody>
      </p:sp>
      <p:sp>
        <p:nvSpPr>
          <p:cNvPr id="24" name="Стрелка вниз 23"/>
          <p:cNvSpPr>
            <a:spLocks noChangeArrowheads="1"/>
          </p:cNvSpPr>
          <p:nvPr/>
        </p:nvSpPr>
        <p:spPr bwMode="auto">
          <a:xfrm rot="10800000">
            <a:off x="4040972" y="5257262"/>
            <a:ext cx="273841" cy="40090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1687" y="3089755"/>
            <a:ext cx="7513638" cy="7565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областные, Минская городская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территориальные избирательные комиссии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 rot="10800000">
            <a:off x="4011205" y="3846310"/>
            <a:ext cx="246862" cy="446680"/>
          </a:xfrm>
          <a:prstGeom prst="downArrow">
            <a:avLst>
              <a:gd name="adj1" fmla="val 50000"/>
              <a:gd name="adj2" fmla="val 60125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81076" y="46270"/>
            <a:ext cx="7580545" cy="138112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 подачи документов о регистрации инициативной группы и период регистрации инициативной группы</a:t>
            </a: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846385" y="1581998"/>
            <a:ext cx="7572361" cy="2609002"/>
            <a:chOff x="626552" y="1640106"/>
            <a:chExt cx="7617341" cy="2525014"/>
          </a:xfrm>
        </p:grpSpPr>
        <p:cxnSp>
          <p:nvCxnSpPr>
            <p:cNvPr id="20498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752476" y="2862266"/>
              <a:ext cx="3819524" cy="9525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Прямая соединительная линия 12"/>
            <p:cNvCxnSpPr>
              <a:cxnSpLocks noChangeShapeType="1"/>
            </p:cNvCxnSpPr>
            <p:nvPr/>
          </p:nvCxnSpPr>
          <p:spPr bwMode="auto">
            <a:xfrm>
              <a:off x="4572001" y="2620931"/>
              <a:ext cx="1" cy="50172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Прямая соединительная линия 55"/>
            <p:cNvCxnSpPr>
              <a:cxnSpLocks noChangeShapeType="1"/>
            </p:cNvCxnSpPr>
            <p:nvPr/>
          </p:nvCxnSpPr>
          <p:spPr bwMode="auto">
            <a:xfrm flipV="1">
              <a:off x="4571779" y="2861560"/>
              <a:ext cx="3159320" cy="9526"/>
            </a:xfrm>
            <a:prstGeom prst="line">
              <a:avLst/>
            </a:prstGeom>
            <a:noFill/>
            <a:ln w="762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Прямая соединительная линия 57"/>
            <p:cNvCxnSpPr>
              <a:cxnSpLocks noChangeShapeType="1"/>
              <a:stCxn id="20504" idx="0"/>
            </p:cNvCxnSpPr>
            <p:nvPr/>
          </p:nvCxnSpPr>
          <p:spPr bwMode="auto">
            <a:xfrm flipH="1" flipV="1">
              <a:off x="7731098" y="2620227"/>
              <a:ext cx="9526" cy="447737"/>
            </a:xfrm>
            <a:prstGeom prst="line">
              <a:avLst/>
            </a:prstGeom>
            <a:noFill/>
            <a:ln w="38100" algn="ctr">
              <a:solidFill>
                <a:schemeClr val="accent6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2" name="Text Box 74"/>
            <p:cNvSpPr txBox="1">
              <a:spLocks noChangeArrowheads="1"/>
            </p:cNvSpPr>
            <p:nvPr/>
          </p:nvSpPr>
          <p:spPr bwMode="auto">
            <a:xfrm>
              <a:off x="626552" y="1640106"/>
              <a:ext cx="3943403" cy="107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b="1" dirty="0">
                  <a:solidFill>
                    <a:srgbClr val="009900"/>
                  </a:solidFill>
                </a:rPr>
                <a:t>подача документов о регистрации инициативной группы в окружную </a:t>
              </a:r>
              <a:r>
                <a:rPr lang="ru-RU" sz="1600" b="1" dirty="0" smtClean="0">
                  <a:solidFill>
                    <a:srgbClr val="009900"/>
                  </a:solidFill>
                </a:rPr>
                <a:t>комиссию (после образования окружных комиссий)</a:t>
              </a:r>
              <a:endParaRPr lang="ru-RU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20503" name="Text Box 74"/>
            <p:cNvSpPr txBox="1">
              <a:spLocks noChangeArrowheads="1"/>
            </p:cNvSpPr>
            <p:nvPr/>
          </p:nvSpPr>
          <p:spPr bwMode="auto">
            <a:xfrm>
              <a:off x="3743999" y="3110838"/>
              <a:ext cx="1728107" cy="105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ru-RU" sz="1600" dirty="0" smtClean="0">
                  <a:solidFill>
                    <a:srgbClr val="009900"/>
                  </a:solidFill>
                </a:rPr>
                <a:t>не позднее чем за 65 </a:t>
              </a:r>
              <a:r>
                <a:rPr lang="ru-RU" sz="1600" dirty="0">
                  <a:solidFill>
                    <a:srgbClr val="009900"/>
                  </a:solidFill>
                </a:rPr>
                <a:t>дней </a:t>
              </a:r>
              <a:br>
                <a:rPr lang="ru-RU" sz="1600" dirty="0">
                  <a:solidFill>
                    <a:srgbClr val="009900"/>
                  </a:solidFill>
                </a:rPr>
              </a:br>
              <a:r>
                <a:rPr lang="ru-RU" sz="1600" dirty="0">
                  <a:solidFill>
                    <a:srgbClr val="009900"/>
                  </a:solidFill>
                </a:rPr>
                <a:t>до выборов</a:t>
              </a:r>
            </a:p>
            <a:p>
              <a:pPr algn="ctr" eaLnBrk="1" hangingPunct="1">
                <a:lnSpc>
                  <a:spcPts val="1500"/>
                </a:lnSpc>
              </a:pPr>
              <a:endParaRPr lang="ru-RU" sz="1600" dirty="0">
                <a:solidFill>
                  <a:srgbClr val="009900"/>
                </a:solidFill>
              </a:endParaRPr>
            </a:p>
            <a:p>
              <a:pPr algn="ctr" eaLnBrk="1" hangingPunct="1">
                <a:lnSpc>
                  <a:spcPts val="1500"/>
                </a:lnSpc>
              </a:pPr>
              <a:r>
                <a:rPr lang="ru-RU" sz="1600" b="1" dirty="0" smtClean="0">
                  <a:solidFill>
                    <a:srgbClr val="009900"/>
                  </a:solidFill>
                </a:rPr>
                <a:t>7 </a:t>
              </a:r>
              <a:r>
                <a:rPr lang="ru-RU" sz="1600" b="1" dirty="0">
                  <a:solidFill>
                    <a:srgbClr val="009900"/>
                  </a:solidFill>
                </a:rPr>
                <a:t>июля </a:t>
              </a:r>
              <a:r>
                <a:rPr lang="ru-RU" sz="1600" b="1" dirty="0" smtClean="0">
                  <a:solidFill>
                    <a:srgbClr val="009900"/>
                  </a:solidFill>
                </a:rPr>
                <a:t>2016 </a:t>
              </a:r>
              <a:r>
                <a:rPr lang="ru-RU" sz="1600" b="1" dirty="0">
                  <a:solidFill>
                    <a:srgbClr val="009900"/>
                  </a:solidFill>
                </a:rPr>
                <a:t>г.</a:t>
              </a:r>
            </a:p>
          </p:txBody>
        </p:sp>
        <p:sp>
          <p:nvSpPr>
            <p:cNvPr id="20504" name="Text Box 74"/>
            <p:cNvSpPr txBox="1">
              <a:spLocks noChangeArrowheads="1"/>
            </p:cNvSpPr>
            <p:nvPr/>
          </p:nvSpPr>
          <p:spPr bwMode="auto">
            <a:xfrm>
              <a:off x="7235830" y="3068641"/>
              <a:ext cx="1008063" cy="58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день</a:t>
              </a:r>
            </a:p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выборов</a:t>
              </a:r>
            </a:p>
          </p:txBody>
        </p:sp>
      </p:grpSp>
      <p:grpSp>
        <p:nvGrpSpPr>
          <p:cNvPr id="20484" name="Группа 34"/>
          <p:cNvGrpSpPr>
            <a:grpSpLocks/>
          </p:cNvGrpSpPr>
          <p:nvPr/>
        </p:nvGrpSpPr>
        <p:grpSpPr bwMode="auto">
          <a:xfrm>
            <a:off x="665788" y="4313628"/>
            <a:ext cx="7895833" cy="1900238"/>
            <a:chOff x="498877" y="4061127"/>
            <a:chExt cx="8058357" cy="1900575"/>
          </a:xfrm>
        </p:grpSpPr>
        <p:cxnSp>
          <p:nvCxnSpPr>
            <p:cNvPr id="20485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1092859" y="5253588"/>
              <a:ext cx="7464375" cy="19356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6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7884368" y="5178002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7" name="Прямая соединительная линия 54"/>
            <p:cNvCxnSpPr>
              <a:cxnSpLocks noChangeShapeType="1"/>
            </p:cNvCxnSpPr>
            <p:nvPr/>
          </p:nvCxnSpPr>
          <p:spPr bwMode="auto">
            <a:xfrm flipV="1">
              <a:off x="1069092" y="5169544"/>
              <a:ext cx="0" cy="237058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8" name="Text Box 74"/>
            <p:cNvSpPr txBox="1">
              <a:spLocks noChangeArrowheads="1"/>
            </p:cNvSpPr>
            <p:nvPr/>
          </p:nvSpPr>
          <p:spPr bwMode="auto">
            <a:xfrm>
              <a:off x="498877" y="4061127"/>
              <a:ext cx="2881288" cy="897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</a:pPr>
              <a:r>
                <a:rPr lang="ru-RU" sz="1200" b="1" dirty="0">
                  <a:solidFill>
                    <a:srgbClr val="009900"/>
                  </a:solidFill>
                </a:rPr>
                <a:t>срок рассмотрения заявления  </a:t>
              </a:r>
              <a:r>
                <a:rPr lang="ru-RU" sz="1200" b="1" dirty="0" smtClean="0">
                  <a:solidFill>
                    <a:srgbClr val="009900"/>
                  </a:solidFill>
                </a:rPr>
                <a:t/>
              </a:r>
              <a:br>
                <a:rPr lang="ru-RU" sz="1200" b="1" dirty="0" smtClean="0">
                  <a:solidFill>
                    <a:srgbClr val="009900"/>
                  </a:solidFill>
                </a:rPr>
              </a:br>
              <a:r>
                <a:rPr lang="ru-RU" sz="1200" b="1" dirty="0" smtClean="0">
                  <a:solidFill>
                    <a:srgbClr val="009900"/>
                  </a:solidFill>
                </a:rPr>
                <a:t>о </a:t>
              </a:r>
              <a:r>
                <a:rPr lang="ru-RU" sz="1200" b="1" dirty="0">
                  <a:solidFill>
                    <a:srgbClr val="009900"/>
                  </a:solidFill>
                </a:rPr>
                <a:t>регистрации инициативной </a:t>
              </a:r>
              <a:r>
                <a:rPr lang="ru-RU" sz="1200" b="1" dirty="0" smtClean="0">
                  <a:solidFill>
                    <a:srgbClr val="009900"/>
                  </a:solidFill>
                </a:rPr>
                <a:t>группы не должен превышать  </a:t>
              </a:r>
              <a:br>
                <a:rPr lang="ru-RU" sz="1200" b="1" dirty="0" smtClean="0">
                  <a:solidFill>
                    <a:srgbClr val="009900"/>
                  </a:solidFill>
                </a:rPr>
              </a:br>
              <a:r>
                <a:rPr lang="ru-RU" sz="1200" b="1" dirty="0" smtClean="0">
                  <a:solidFill>
                    <a:srgbClr val="009900"/>
                  </a:solidFill>
                </a:rPr>
                <a:t>5 дней</a:t>
              </a:r>
              <a:endParaRPr lang="ru-RU" sz="1200" b="1" dirty="0">
                <a:solidFill>
                  <a:srgbClr val="009900"/>
                </a:solidFill>
              </a:endParaRPr>
            </a:p>
          </p:txBody>
        </p:sp>
        <p:sp>
          <p:nvSpPr>
            <p:cNvPr id="20489" name="Text Box 74"/>
            <p:cNvSpPr txBox="1">
              <a:spLocks noChangeArrowheads="1"/>
            </p:cNvSpPr>
            <p:nvPr/>
          </p:nvSpPr>
          <p:spPr bwMode="auto">
            <a:xfrm>
              <a:off x="542043" y="5605810"/>
              <a:ext cx="10541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9900"/>
                  </a:solidFill>
                </a:rPr>
                <a:t>1-й день</a:t>
              </a:r>
            </a:p>
          </p:txBody>
        </p:sp>
        <p:cxnSp>
          <p:nvCxnSpPr>
            <p:cNvPr id="20490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2464718" y="5183929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4370834" y="5183929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6151565" y="5188049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3" name="Text Box 74"/>
            <p:cNvSpPr txBox="1">
              <a:spLocks noChangeArrowheads="1"/>
            </p:cNvSpPr>
            <p:nvPr/>
          </p:nvSpPr>
          <p:spPr bwMode="auto">
            <a:xfrm>
              <a:off x="1935138" y="5613623"/>
              <a:ext cx="10541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9900"/>
                  </a:solidFill>
                </a:rPr>
                <a:t>2-й день</a:t>
              </a:r>
            </a:p>
          </p:txBody>
        </p:sp>
        <p:sp>
          <p:nvSpPr>
            <p:cNvPr id="20494" name="Text Box 74"/>
            <p:cNvSpPr txBox="1">
              <a:spLocks noChangeArrowheads="1"/>
            </p:cNvSpPr>
            <p:nvPr/>
          </p:nvSpPr>
          <p:spPr bwMode="auto">
            <a:xfrm>
              <a:off x="5624514" y="5620975"/>
              <a:ext cx="10541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9900"/>
                  </a:solidFill>
                </a:rPr>
                <a:t>4-й день</a:t>
              </a:r>
            </a:p>
          </p:txBody>
        </p:sp>
        <p:sp>
          <p:nvSpPr>
            <p:cNvPr id="20495" name="Text Box 74"/>
            <p:cNvSpPr txBox="1">
              <a:spLocks noChangeArrowheads="1"/>
            </p:cNvSpPr>
            <p:nvPr/>
          </p:nvSpPr>
          <p:spPr bwMode="auto">
            <a:xfrm>
              <a:off x="3843783" y="5623148"/>
              <a:ext cx="10541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9900"/>
                  </a:solidFill>
                </a:rPr>
                <a:t>3-й день</a:t>
              </a:r>
            </a:p>
          </p:txBody>
        </p:sp>
        <p:sp>
          <p:nvSpPr>
            <p:cNvPr id="20496" name="Text Box 74"/>
            <p:cNvSpPr txBox="1">
              <a:spLocks noChangeArrowheads="1"/>
            </p:cNvSpPr>
            <p:nvPr/>
          </p:nvSpPr>
          <p:spPr bwMode="auto">
            <a:xfrm>
              <a:off x="7357317" y="5607363"/>
              <a:ext cx="10541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9900"/>
                  </a:solidFill>
                </a:rPr>
                <a:t>5-й день</a:t>
              </a:r>
            </a:p>
          </p:txBody>
        </p:sp>
        <p:cxnSp>
          <p:nvCxnSpPr>
            <p:cNvPr id="20497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7893893" y="5302349"/>
              <a:ext cx="359525" cy="0"/>
            </a:xfrm>
            <a:prstGeom prst="line">
              <a:avLst/>
            </a:prstGeom>
            <a:noFill/>
            <a:ln w="762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Прямоугольник 1"/>
          <p:cNvSpPr/>
          <p:nvPr/>
        </p:nvSpPr>
        <p:spPr>
          <a:xfrm>
            <a:off x="3642132" y="3706549"/>
            <a:ext cx="377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33476" y="133350"/>
            <a:ext cx="7277969" cy="90487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Обжалование решения об отказе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регистрации инициативной группы</a:t>
            </a:r>
          </a:p>
        </p:txBody>
      </p:sp>
      <p:grpSp>
        <p:nvGrpSpPr>
          <p:cNvPr id="21507" name="Group 26"/>
          <p:cNvGrpSpPr>
            <a:grpSpLocks/>
          </p:cNvGrpSpPr>
          <p:nvPr/>
        </p:nvGrpSpPr>
        <p:grpSpPr bwMode="auto">
          <a:xfrm>
            <a:off x="603693" y="1710138"/>
            <a:ext cx="8058151" cy="1893894"/>
            <a:chOff x="612" y="1117"/>
            <a:chExt cx="4363" cy="1091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1900" y="1674"/>
              <a:ext cx="1697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73"/>
            <p:cNvSpPr>
              <a:spLocks noChangeArrowheads="1"/>
            </p:cNvSpPr>
            <p:nvPr/>
          </p:nvSpPr>
          <p:spPr bwMode="auto">
            <a:xfrm>
              <a:off x="612" y="1301"/>
              <a:ext cx="1279" cy="90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8" name="Text Box 75"/>
            <p:cNvSpPr txBox="1">
              <a:spLocks noChangeArrowheads="1"/>
            </p:cNvSpPr>
            <p:nvPr/>
          </p:nvSpPr>
          <p:spPr bwMode="auto">
            <a:xfrm>
              <a:off x="722" y="1466"/>
              <a:ext cx="998" cy="57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решение окружной комиссии</a:t>
              </a: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auto">
            <a:xfrm>
              <a:off x="3597" y="1293"/>
              <a:ext cx="1378" cy="90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20" name="Text Box 75"/>
            <p:cNvSpPr txBox="1">
              <a:spLocks noChangeArrowheads="1"/>
            </p:cNvSpPr>
            <p:nvPr/>
          </p:nvSpPr>
          <p:spPr bwMode="auto">
            <a:xfrm>
              <a:off x="3742" y="1376"/>
              <a:ext cx="1215" cy="691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областная, </a:t>
              </a:r>
            </a:p>
            <a:p>
              <a:pPr algn="ctr" eaLnBrk="1" hangingPunct="1"/>
              <a:r>
                <a:rPr lang="ru-RU" b="1" dirty="0" smtClean="0"/>
                <a:t>Минская городская </a:t>
              </a:r>
              <a:r>
                <a:rPr lang="ru-RU" b="1" dirty="0"/>
                <a:t>комиссия</a:t>
              </a:r>
            </a:p>
          </p:txBody>
        </p:sp>
        <p:sp>
          <p:nvSpPr>
            <p:cNvPr id="21521" name="Text Box 75"/>
            <p:cNvSpPr txBox="1">
              <a:spLocks noChangeArrowheads="1"/>
            </p:cNvSpPr>
            <p:nvPr/>
          </p:nvSpPr>
          <p:spPr bwMode="auto">
            <a:xfrm>
              <a:off x="1965" y="1766"/>
              <a:ext cx="1567" cy="301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в трехдневный срок</a:t>
              </a:r>
              <a:br>
                <a:rPr lang="ru-RU" sz="1400" dirty="0"/>
              </a:br>
              <a:r>
                <a:rPr lang="ru-RU" sz="1400" dirty="0"/>
                <a:t>со дня его принятия</a:t>
              </a:r>
            </a:p>
          </p:txBody>
        </p:sp>
        <p:sp>
          <p:nvSpPr>
            <p:cNvPr id="21522" name="Text Box 75"/>
            <p:cNvSpPr txBox="1">
              <a:spLocks noChangeArrowheads="1"/>
            </p:cNvSpPr>
            <p:nvPr/>
          </p:nvSpPr>
          <p:spPr bwMode="auto">
            <a:xfrm>
              <a:off x="1900" y="1117"/>
              <a:ext cx="1724" cy="46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лицо, имеющее намерение выдвинуться кандидатом </a:t>
              </a:r>
              <a:br>
                <a:rPr lang="ru-RU" sz="1400" dirty="0"/>
              </a:br>
              <a:r>
                <a:rPr lang="ru-RU" sz="1400" dirty="0"/>
                <a:t>в депутаты</a:t>
              </a:r>
            </a:p>
          </p:txBody>
        </p:sp>
      </p:grpSp>
      <p:grpSp>
        <p:nvGrpSpPr>
          <p:cNvPr id="21508" name="Group 27"/>
          <p:cNvGrpSpPr>
            <a:grpSpLocks/>
          </p:cNvGrpSpPr>
          <p:nvPr/>
        </p:nvGrpSpPr>
        <p:grpSpPr bwMode="auto">
          <a:xfrm>
            <a:off x="581644" y="4265600"/>
            <a:ext cx="8009653" cy="1795360"/>
            <a:chOff x="559" y="2666"/>
            <a:chExt cx="4498" cy="1085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 flipV="1">
              <a:off x="1973" y="3297"/>
              <a:ext cx="1722" cy="7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559" y="2666"/>
              <a:ext cx="1414" cy="108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1" name="Text Box 75"/>
            <p:cNvSpPr txBox="1">
              <a:spLocks noChangeArrowheads="1"/>
            </p:cNvSpPr>
            <p:nvPr/>
          </p:nvSpPr>
          <p:spPr bwMode="auto">
            <a:xfrm>
              <a:off x="673" y="2800"/>
              <a:ext cx="1225" cy="89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 eaLnBrk="1" hangingPunct="1"/>
              <a:r>
                <a:rPr lang="ru-RU" dirty="0"/>
                <a:t>решение </a:t>
              </a:r>
              <a:r>
                <a:rPr lang="ru-RU" dirty="0" smtClean="0"/>
                <a:t>областной, </a:t>
              </a:r>
              <a:endParaRPr lang="ru-RU" dirty="0"/>
            </a:p>
            <a:p>
              <a:pPr lvl="0" algn="ctr" eaLnBrk="1" hangingPunct="1"/>
              <a:r>
                <a:rPr lang="ru-RU" dirty="0" smtClean="0"/>
                <a:t>Минской городской комиссии</a:t>
              </a:r>
              <a:endParaRPr lang="ru-RU" dirty="0"/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3696" y="2844"/>
              <a:ext cx="1361" cy="90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13" name="Text Box 75"/>
            <p:cNvSpPr txBox="1">
              <a:spLocks noChangeArrowheads="1"/>
            </p:cNvSpPr>
            <p:nvPr/>
          </p:nvSpPr>
          <p:spPr bwMode="auto">
            <a:xfrm>
              <a:off x="3822" y="2968"/>
              <a:ext cx="1134" cy="55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областной, </a:t>
              </a:r>
            </a:p>
            <a:p>
              <a:pPr algn="ctr" eaLnBrk="1" hangingPunct="1"/>
              <a:r>
                <a:rPr lang="ru-RU" b="1" dirty="0" smtClean="0"/>
                <a:t>Минский городской суд</a:t>
              </a:r>
              <a:endParaRPr lang="ru-RU" b="1" dirty="0"/>
            </a:p>
          </p:txBody>
        </p:sp>
        <p:sp>
          <p:nvSpPr>
            <p:cNvPr id="21514" name="Text Box 75"/>
            <p:cNvSpPr txBox="1">
              <a:spLocks noChangeArrowheads="1"/>
            </p:cNvSpPr>
            <p:nvPr/>
          </p:nvSpPr>
          <p:spPr bwMode="auto">
            <a:xfrm>
              <a:off x="2093" y="3385"/>
              <a:ext cx="1526" cy="32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в трехдневный срок</a:t>
              </a:r>
              <a:br>
                <a:rPr lang="ru-RU" sz="1400" dirty="0"/>
              </a:br>
              <a:r>
                <a:rPr lang="ru-RU" sz="1400" dirty="0"/>
                <a:t>со дня его принятия</a:t>
              </a:r>
            </a:p>
          </p:txBody>
        </p:sp>
        <p:sp>
          <p:nvSpPr>
            <p:cNvPr id="21515" name="Text Box 75"/>
            <p:cNvSpPr txBox="1">
              <a:spLocks noChangeArrowheads="1"/>
            </p:cNvSpPr>
            <p:nvPr/>
          </p:nvSpPr>
          <p:spPr bwMode="auto">
            <a:xfrm>
              <a:off x="1971" y="2706"/>
              <a:ext cx="1724" cy="46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лицо, имеющее намерение выдвинуться кандидатом </a:t>
              </a:r>
              <a:br>
                <a:rPr lang="ru-RU" sz="1400" dirty="0"/>
              </a:br>
              <a:r>
                <a:rPr lang="ru-RU" sz="1400" dirty="0"/>
                <a:t>в депутаты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647" y="76200"/>
            <a:ext cx="6905977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правила сбора подписей избирателей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95325" y="1019745"/>
            <a:ext cx="4358825" cy="3935894"/>
          </a:xfrm>
          <a:custGeom>
            <a:avLst/>
            <a:gdLst>
              <a:gd name="connsiteX0" fmla="*/ 0 w 4616028"/>
              <a:gd name="connsiteY0" fmla="*/ 399429 h 3994289"/>
              <a:gd name="connsiteX1" fmla="*/ 399429 w 4616028"/>
              <a:gd name="connsiteY1" fmla="*/ 0 h 3994289"/>
              <a:gd name="connsiteX2" fmla="*/ 4216599 w 4616028"/>
              <a:gd name="connsiteY2" fmla="*/ 0 h 3994289"/>
              <a:gd name="connsiteX3" fmla="*/ 4616028 w 4616028"/>
              <a:gd name="connsiteY3" fmla="*/ 399429 h 3994289"/>
              <a:gd name="connsiteX4" fmla="*/ 4616028 w 4616028"/>
              <a:gd name="connsiteY4" fmla="*/ 3594860 h 3994289"/>
              <a:gd name="connsiteX5" fmla="*/ 4216599 w 4616028"/>
              <a:gd name="connsiteY5" fmla="*/ 3994289 h 3994289"/>
              <a:gd name="connsiteX6" fmla="*/ 399429 w 4616028"/>
              <a:gd name="connsiteY6" fmla="*/ 3994289 h 3994289"/>
              <a:gd name="connsiteX7" fmla="*/ 0 w 4616028"/>
              <a:gd name="connsiteY7" fmla="*/ 3594860 h 3994289"/>
              <a:gd name="connsiteX8" fmla="*/ 0 w 4616028"/>
              <a:gd name="connsiteY8" fmla="*/ 399429 h 399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028" h="3994289">
                <a:moveTo>
                  <a:pt x="0" y="399429"/>
                </a:moveTo>
                <a:cubicBezTo>
                  <a:pt x="0" y="178830"/>
                  <a:pt x="178830" y="0"/>
                  <a:pt x="399429" y="0"/>
                </a:cubicBezTo>
                <a:lnTo>
                  <a:pt x="4216599" y="0"/>
                </a:lnTo>
                <a:cubicBezTo>
                  <a:pt x="4437198" y="0"/>
                  <a:pt x="4616028" y="178830"/>
                  <a:pt x="4616028" y="399429"/>
                </a:cubicBezTo>
                <a:lnTo>
                  <a:pt x="4616028" y="3594860"/>
                </a:lnTo>
                <a:cubicBezTo>
                  <a:pt x="4616028" y="3815459"/>
                  <a:pt x="4437198" y="3994289"/>
                  <a:pt x="4216599" y="3994289"/>
                </a:cubicBezTo>
                <a:lnTo>
                  <a:pt x="399429" y="3994289"/>
                </a:lnTo>
                <a:cubicBezTo>
                  <a:pt x="178830" y="3994289"/>
                  <a:pt x="0" y="3815459"/>
                  <a:pt x="0" y="3594860"/>
                </a:cubicBezTo>
                <a:lnTo>
                  <a:pt x="0" y="399429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45" tIns="215745" rIns="215745" bIns="1071664" numCol="1" spcCol="1270" anchor="t" anchorCtr="0">
            <a:noAutofit/>
          </a:bodyPr>
          <a:lstStyle/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сбор подписей проводят только члены инициативной группы;</a:t>
            </a:r>
            <a:endParaRPr lang="ru-RU" sz="1600" kern="1200" dirty="0"/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член инициативной группы должен иметь при себе удостоверение члена инициативной группы </a:t>
            </a:r>
            <a:br>
              <a:rPr lang="ru-RU" sz="1600" kern="1200" dirty="0" smtClean="0"/>
            </a:br>
            <a:r>
              <a:rPr lang="ru-RU" sz="1600" kern="1200" dirty="0" smtClean="0"/>
              <a:t>и документ, подтверждающий его личность;</a:t>
            </a:r>
            <a:endParaRPr lang="ru-RU" sz="1600" kern="1200" dirty="0"/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в подписном листе должны быть подписи избирателей соответствующего избирательного округа;</a:t>
            </a:r>
            <a:endParaRPr lang="ru-RU" sz="1600" kern="1200" dirty="0"/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избиратель должен собственноручно поставить дату подписи и расписаться;</a:t>
            </a:r>
            <a:endParaRPr lang="ru-RU" sz="1600" kern="1200" dirty="0"/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подписной лист заверяется членом инициативной группы</a:t>
            </a:r>
            <a:endParaRPr lang="ru-RU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/>
          </a:p>
        </p:txBody>
      </p:sp>
      <p:sp>
        <p:nvSpPr>
          <p:cNvPr id="7" name="Shape 6"/>
          <p:cNvSpPr/>
          <p:nvPr/>
        </p:nvSpPr>
        <p:spPr>
          <a:xfrm>
            <a:off x="1511459" y="1704975"/>
            <a:ext cx="4462489" cy="4656719"/>
          </a:xfrm>
          <a:prstGeom prst="leftCircularArrow">
            <a:avLst>
              <a:gd name="adj1" fmla="val 1302"/>
              <a:gd name="adj2" fmla="val 153533"/>
              <a:gd name="adj3" fmla="val 942856"/>
              <a:gd name="adj4" fmla="val 8038302"/>
              <a:gd name="adj5" fmla="val 151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885820" y="4811822"/>
            <a:ext cx="3033821" cy="712674"/>
          </a:xfrm>
          <a:custGeom>
            <a:avLst/>
            <a:gdLst>
              <a:gd name="connsiteX0" fmla="*/ 0 w 3212839"/>
              <a:gd name="connsiteY0" fmla="*/ 72325 h 723248"/>
              <a:gd name="connsiteX1" fmla="*/ 72325 w 3212839"/>
              <a:gd name="connsiteY1" fmla="*/ 0 h 723248"/>
              <a:gd name="connsiteX2" fmla="*/ 3140514 w 3212839"/>
              <a:gd name="connsiteY2" fmla="*/ 0 h 723248"/>
              <a:gd name="connsiteX3" fmla="*/ 3212839 w 3212839"/>
              <a:gd name="connsiteY3" fmla="*/ 72325 h 723248"/>
              <a:gd name="connsiteX4" fmla="*/ 3212839 w 3212839"/>
              <a:gd name="connsiteY4" fmla="*/ 650923 h 723248"/>
              <a:gd name="connsiteX5" fmla="*/ 3140514 w 3212839"/>
              <a:gd name="connsiteY5" fmla="*/ 723248 h 723248"/>
              <a:gd name="connsiteX6" fmla="*/ 72325 w 3212839"/>
              <a:gd name="connsiteY6" fmla="*/ 723248 h 723248"/>
              <a:gd name="connsiteX7" fmla="*/ 0 w 3212839"/>
              <a:gd name="connsiteY7" fmla="*/ 650923 h 723248"/>
              <a:gd name="connsiteX8" fmla="*/ 0 w 3212839"/>
              <a:gd name="connsiteY8" fmla="*/ 72325 h 7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839" h="723248">
                <a:moveTo>
                  <a:pt x="0" y="72325"/>
                </a:moveTo>
                <a:cubicBezTo>
                  <a:pt x="0" y="32381"/>
                  <a:pt x="32381" y="0"/>
                  <a:pt x="72325" y="0"/>
                </a:cubicBezTo>
                <a:lnTo>
                  <a:pt x="3140514" y="0"/>
                </a:lnTo>
                <a:cubicBezTo>
                  <a:pt x="3180458" y="0"/>
                  <a:pt x="3212839" y="32381"/>
                  <a:pt x="3212839" y="72325"/>
                </a:cubicBezTo>
                <a:lnTo>
                  <a:pt x="3212839" y="650923"/>
                </a:lnTo>
                <a:cubicBezTo>
                  <a:pt x="3212839" y="690867"/>
                  <a:pt x="3180458" y="723248"/>
                  <a:pt x="3140514" y="723248"/>
                </a:cubicBezTo>
                <a:lnTo>
                  <a:pt x="72325" y="723248"/>
                </a:lnTo>
                <a:cubicBezTo>
                  <a:pt x="32381" y="723248"/>
                  <a:pt x="0" y="690867"/>
                  <a:pt x="0" y="650923"/>
                </a:cubicBezTo>
                <a:lnTo>
                  <a:pt x="0" y="7232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53" tIns="38963" rIns="47853" bIns="38963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подписной лист передается лицу, выдвигаемому кандидатом </a:t>
            </a:r>
            <a:br>
              <a:rPr lang="ru-RU" sz="1400" kern="1200" dirty="0" smtClean="0">
                <a:solidFill>
                  <a:schemeClr val="tx1"/>
                </a:solidFill>
              </a:rPr>
            </a:br>
            <a:r>
              <a:rPr lang="ru-RU" sz="1400" kern="1200" dirty="0" smtClean="0">
                <a:solidFill>
                  <a:schemeClr val="tx1"/>
                </a:solidFill>
              </a:rPr>
              <a:t>в депутаты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278963" y="2343150"/>
            <a:ext cx="3445937" cy="3083480"/>
          </a:xfrm>
          <a:custGeom>
            <a:avLst/>
            <a:gdLst>
              <a:gd name="connsiteX0" fmla="*/ 0 w 2855262"/>
              <a:gd name="connsiteY0" fmla="*/ 202754 h 2027540"/>
              <a:gd name="connsiteX1" fmla="*/ 202754 w 2855262"/>
              <a:gd name="connsiteY1" fmla="*/ 0 h 2027540"/>
              <a:gd name="connsiteX2" fmla="*/ 2652508 w 2855262"/>
              <a:gd name="connsiteY2" fmla="*/ 0 h 2027540"/>
              <a:gd name="connsiteX3" fmla="*/ 2855262 w 2855262"/>
              <a:gd name="connsiteY3" fmla="*/ 202754 h 2027540"/>
              <a:gd name="connsiteX4" fmla="*/ 2855262 w 2855262"/>
              <a:gd name="connsiteY4" fmla="*/ 1824786 h 2027540"/>
              <a:gd name="connsiteX5" fmla="*/ 2652508 w 2855262"/>
              <a:gd name="connsiteY5" fmla="*/ 2027540 h 2027540"/>
              <a:gd name="connsiteX6" fmla="*/ 202754 w 2855262"/>
              <a:gd name="connsiteY6" fmla="*/ 2027540 h 2027540"/>
              <a:gd name="connsiteX7" fmla="*/ 0 w 2855262"/>
              <a:gd name="connsiteY7" fmla="*/ 1824786 h 2027540"/>
              <a:gd name="connsiteX8" fmla="*/ 0 w 2855262"/>
              <a:gd name="connsiteY8" fmla="*/ 202754 h 20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262" h="2027540">
                <a:moveTo>
                  <a:pt x="0" y="202754"/>
                </a:moveTo>
                <a:cubicBezTo>
                  <a:pt x="0" y="90776"/>
                  <a:pt x="90776" y="0"/>
                  <a:pt x="202754" y="0"/>
                </a:cubicBezTo>
                <a:lnTo>
                  <a:pt x="2652508" y="0"/>
                </a:lnTo>
                <a:cubicBezTo>
                  <a:pt x="2764486" y="0"/>
                  <a:pt x="2855262" y="90776"/>
                  <a:pt x="2855262" y="202754"/>
                </a:cubicBezTo>
                <a:lnTo>
                  <a:pt x="2855262" y="1824786"/>
                </a:lnTo>
                <a:cubicBezTo>
                  <a:pt x="2855262" y="1936764"/>
                  <a:pt x="2764486" y="2027540"/>
                  <a:pt x="2652508" y="2027540"/>
                </a:cubicBezTo>
                <a:lnTo>
                  <a:pt x="202754" y="2027540"/>
                </a:lnTo>
                <a:cubicBezTo>
                  <a:pt x="90776" y="2027540"/>
                  <a:pt x="0" y="1936764"/>
                  <a:pt x="0" y="1824786"/>
                </a:cubicBezTo>
                <a:lnTo>
                  <a:pt x="0" y="202754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484" tIns="604957" rIns="170484" bIns="17048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/>
              <a:t>на пикетах в местах, не запрещенных местными исполнительными и распорядительными органами;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/>
              <a:t>по месту жительства, службы избирателей</a:t>
            </a:r>
          </a:p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/>
              <a:t>При сборе подписей запрещается участие администрации организации, принуждение </a:t>
            </a:r>
            <a:br>
              <a:rPr lang="ru-RU" sz="1400" dirty="0" smtClean="0"/>
            </a:br>
            <a:r>
              <a:rPr lang="ru-RU" sz="1400" dirty="0" smtClean="0"/>
              <a:t>и вознаграждение избирателей за внесение подписей. </a:t>
            </a:r>
            <a:endParaRPr lang="ru-RU" sz="1400" kern="1200" dirty="0" smtClean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6335922" y="1844580"/>
            <a:ext cx="1894256" cy="649008"/>
          </a:xfrm>
          <a:custGeom>
            <a:avLst/>
            <a:gdLst>
              <a:gd name="connsiteX0" fmla="*/ 0 w 2006031"/>
              <a:gd name="connsiteY0" fmla="*/ 79773 h 797732"/>
              <a:gd name="connsiteX1" fmla="*/ 79773 w 2006031"/>
              <a:gd name="connsiteY1" fmla="*/ 0 h 797732"/>
              <a:gd name="connsiteX2" fmla="*/ 1926258 w 2006031"/>
              <a:gd name="connsiteY2" fmla="*/ 0 h 797732"/>
              <a:gd name="connsiteX3" fmla="*/ 2006031 w 2006031"/>
              <a:gd name="connsiteY3" fmla="*/ 79773 h 797732"/>
              <a:gd name="connsiteX4" fmla="*/ 2006031 w 2006031"/>
              <a:gd name="connsiteY4" fmla="*/ 717959 h 797732"/>
              <a:gd name="connsiteX5" fmla="*/ 1926258 w 2006031"/>
              <a:gd name="connsiteY5" fmla="*/ 797732 h 797732"/>
              <a:gd name="connsiteX6" fmla="*/ 79773 w 2006031"/>
              <a:gd name="connsiteY6" fmla="*/ 797732 h 797732"/>
              <a:gd name="connsiteX7" fmla="*/ 0 w 2006031"/>
              <a:gd name="connsiteY7" fmla="*/ 717959 h 797732"/>
              <a:gd name="connsiteX8" fmla="*/ 0 w 2006031"/>
              <a:gd name="connsiteY8" fmla="*/ 79773 h 7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031" h="797732">
                <a:moveTo>
                  <a:pt x="0" y="79773"/>
                </a:moveTo>
                <a:cubicBezTo>
                  <a:pt x="0" y="35716"/>
                  <a:pt x="35716" y="0"/>
                  <a:pt x="79773" y="0"/>
                </a:cubicBezTo>
                <a:lnTo>
                  <a:pt x="1926258" y="0"/>
                </a:lnTo>
                <a:cubicBezTo>
                  <a:pt x="1970315" y="0"/>
                  <a:pt x="2006031" y="35716"/>
                  <a:pt x="2006031" y="79773"/>
                </a:cubicBezTo>
                <a:lnTo>
                  <a:pt x="2006031" y="717959"/>
                </a:lnTo>
                <a:cubicBezTo>
                  <a:pt x="2006031" y="762016"/>
                  <a:pt x="1970315" y="797732"/>
                  <a:pt x="1926258" y="797732"/>
                </a:cubicBezTo>
                <a:lnTo>
                  <a:pt x="79773" y="797732"/>
                </a:lnTo>
                <a:cubicBezTo>
                  <a:pt x="35716" y="797732"/>
                  <a:pt x="0" y="762016"/>
                  <a:pt x="0" y="717959"/>
                </a:cubicBezTo>
                <a:lnTo>
                  <a:pt x="0" y="7977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085" tIns="53845" rIns="69085" bIns="5384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</a:rPr>
              <a:t>Где проводят сбор подписей?</a:t>
            </a:r>
            <a:endParaRPr lang="ru-RU" kern="1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33" y="4527641"/>
            <a:ext cx="428162" cy="5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99" y="76200"/>
            <a:ext cx="8315325" cy="971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 документов  для  регистрации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кандидатов  в  депутаты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66775" y="1038226"/>
            <a:ext cx="7315200" cy="4333874"/>
          </a:xfrm>
          <a:prstGeom prst="round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документы представляются в окружную комиссию</a:t>
            </a:r>
            <a:r>
              <a:rPr lang="ru-RU" dirty="0" smtClean="0">
                <a:latin typeface="+mn-lt"/>
                <a:sym typeface="Symbol"/>
              </a:rPr>
              <a:t></a:t>
            </a:r>
            <a:r>
              <a:rPr lang="ru-RU" dirty="0" smtClean="0">
                <a:latin typeface="+mn-lt"/>
              </a:rPr>
              <a:t> одним комплектом;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представляет комплект документов лицо, выдвинутое кандидатом в депутаты, или его представитель</a:t>
            </a:r>
            <a:r>
              <a:rPr lang="ru-RU" dirty="0" smtClean="0">
                <a:latin typeface="+mn-lt"/>
                <a:sym typeface="Symbol"/>
              </a:rPr>
              <a:t></a:t>
            </a:r>
            <a:r>
              <a:rPr lang="ru-RU" dirty="0" smtClean="0">
                <a:latin typeface="+mn-lt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для проверки факта постоянного проживания на территории Республики Беларусь лицо, выдвинутое      кандидатом в депутаты, предъявляет паспорт гражданина Республики Беларусь;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ü"/>
              <a:defRPr/>
            </a:pPr>
            <a:r>
              <a:rPr lang="ru-RU" dirty="0" smtClean="0">
                <a:latin typeface="+mn-lt"/>
              </a:rPr>
              <a:t>документы регистрируются в журнале регистрации входящих документов </a:t>
            </a:r>
            <a:endParaRPr lang="ru-RU" dirty="0">
              <a:latin typeface="+mn-lt"/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1447801" y="5295900"/>
            <a:ext cx="7000874" cy="1019741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1600" dirty="0" smtClean="0"/>
              <a:t> </a:t>
            </a:r>
            <a:r>
              <a:rPr lang="ru-RU" sz="1600" b="1" dirty="0" smtClean="0"/>
              <a:t>Документы, представляются в окружную комиссию </a:t>
            </a:r>
            <a:br>
              <a:rPr lang="ru-RU" sz="1600" b="1" dirty="0" smtClean="0"/>
            </a:br>
            <a:r>
              <a:rPr lang="ru-RU" sz="1600" b="1" dirty="0" smtClean="0"/>
              <a:t>не позднее 1 августа 2016 г.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57299" y="142876"/>
            <a:ext cx="6842125" cy="1476000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Проверка окружной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комиссией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algn="ctr" eaLnBrk="1" hangingPunct="1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соответствия порядка выдвижения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кандидатов в депутаты требованиям </a:t>
            </a:r>
          </a:p>
          <a:p>
            <a:pPr algn="ctr" eaLnBrk="1" hangingPunct="1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избирательного законодательства </a:t>
            </a: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3362" y="3833037"/>
            <a:ext cx="3276000" cy="79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НАПРАВЛЕНИЕ ЗАПРОСОВ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7726" y="1770063"/>
            <a:ext cx="2771775" cy="720725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СРОКИ ПРОВЕРКИ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225" y="2848787"/>
            <a:ext cx="3276600" cy="743762"/>
          </a:xfrm>
          <a:prstGeom prst="roundRect">
            <a:avLst>
              <a:gd name="adj" fmla="val 1764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600" dirty="0"/>
              <a:t>день представления документов </a:t>
            </a:r>
            <a:r>
              <a:rPr lang="ru-RU" sz="1600" dirty="0" smtClean="0"/>
              <a:t>о </a:t>
            </a:r>
            <a:r>
              <a:rPr lang="ru-RU" sz="1600" dirty="0"/>
              <a:t>регистрации кандидатом </a:t>
            </a:r>
            <a:r>
              <a:rPr lang="ru-RU" sz="1600" dirty="0" smtClean="0"/>
              <a:t>в </a:t>
            </a:r>
            <a:r>
              <a:rPr lang="ru-RU" sz="1600" dirty="0"/>
              <a:t>депутаты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1100" y="5202238"/>
            <a:ext cx="2051050" cy="13303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ea typeface="Times New Roman"/>
              </a:rPr>
              <a:t>ГУП «Национальное кадастровое агентство»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0550" y="4764088"/>
            <a:ext cx="91440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ГАИ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8625" y="5413375"/>
            <a:ext cx="1474788" cy="118745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инспекции по налогам и сборам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25" y="4924425"/>
            <a:ext cx="1727200" cy="12604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sz="1600" dirty="0"/>
              <a:t>Департамент по ценным бумагам Минфина Республики Беларусь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47813" y="2592388"/>
            <a:ext cx="5440362" cy="3333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3"/>
          </p:cNvCxnSpPr>
          <p:nvPr/>
        </p:nvCxnSpPr>
        <p:spPr>
          <a:xfrm flipH="1">
            <a:off x="1504950" y="4621862"/>
            <a:ext cx="2790032" cy="59942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1" idx="0"/>
          </p:cNvCxnSpPr>
          <p:nvPr/>
        </p:nvCxnSpPr>
        <p:spPr>
          <a:xfrm>
            <a:off x="4411362" y="4625037"/>
            <a:ext cx="2824463" cy="2993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63007" y="4628212"/>
            <a:ext cx="1831975" cy="78516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15319" y="4628212"/>
            <a:ext cx="381300" cy="60736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88" name="Скругленный прямоугольник 20487"/>
          <p:cNvSpPr/>
          <p:nvPr/>
        </p:nvSpPr>
        <p:spPr>
          <a:xfrm>
            <a:off x="6226850" y="2872600"/>
            <a:ext cx="1656000" cy="576262"/>
          </a:xfrm>
          <a:prstGeom prst="roundRect">
            <a:avLst>
              <a:gd name="adj" fmla="val 4477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ru-RU" sz="1600" dirty="0"/>
              <a:t>день регистрации</a:t>
            </a:r>
          </a:p>
        </p:txBody>
      </p:sp>
      <p:cxnSp>
        <p:nvCxnSpPr>
          <p:cNvPr id="20496" name="Прямая соединительная линия 20495"/>
          <p:cNvCxnSpPr/>
          <p:nvPr/>
        </p:nvCxnSpPr>
        <p:spPr>
          <a:xfrm>
            <a:off x="1547813" y="2376488"/>
            <a:ext cx="0" cy="4333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08" name="Прямая соединительная линия 20507"/>
          <p:cNvCxnSpPr/>
          <p:nvPr/>
        </p:nvCxnSpPr>
        <p:spPr>
          <a:xfrm>
            <a:off x="6988175" y="2405063"/>
            <a:ext cx="0" cy="4318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47462" y="76199"/>
            <a:ext cx="6891338" cy="90487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6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проверка достоверности подписей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4434368" y="5064125"/>
            <a:ext cx="258763" cy="422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4580" name="Group 82"/>
          <p:cNvGrpSpPr>
            <a:grpSpLocks/>
          </p:cNvGrpSpPr>
          <p:nvPr/>
        </p:nvGrpSpPr>
        <p:grpSpPr bwMode="auto">
          <a:xfrm>
            <a:off x="2907194" y="5608646"/>
            <a:ext cx="3313112" cy="900114"/>
            <a:chOff x="2018" y="3702"/>
            <a:chExt cx="2087" cy="567"/>
          </a:xfrm>
        </p:grpSpPr>
        <p:sp>
          <p:nvSpPr>
            <p:cNvPr id="24599" name="AutoShape 32"/>
            <p:cNvSpPr>
              <a:spLocks noChangeArrowheads="1"/>
            </p:cNvSpPr>
            <p:nvPr/>
          </p:nvSpPr>
          <p:spPr bwMode="auto">
            <a:xfrm>
              <a:off x="2018" y="3702"/>
              <a:ext cx="2087" cy="5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0" name="Text Box 74"/>
            <p:cNvSpPr txBox="1">
              <a:spLocks noChangeArrowheads="1"/>
            </p:cNvSpPr>
            <p:nvPr/>
          </p:nvSpPr>
          <p:spPr bwMode="auto">
            <a:xfrm>
              <a:off x="2064" y="3763"/>
              <a:ext cx="1995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дополнительная проверка</a:t>
              </a:r>
            </a:p>
          </p:txBody>
        </p:sp>
      </p:grpSp>
      <p:grpSp>
        <p:nvGrpSpPr>
          <p:cNvPr id="24581" name="Group 67"/>
          <p:cNvGrpSpPr>
            <a:grpSpLocks/>
          </p:cNvGrpSpPr>
          <p:nvPr/>
        </p:nvGrpSpPr>
        <p:grpSpPr bwMode="auto">
          <a:xfrm>
            <a:off x="1469230" y="1329479"/>
            <a:ext cx="5848351" cy="1080000"/>
            <a:chOff x="946" y="943"/>
            <a:chExt cx="3684" cy="575"/>
          </a:xfrm>
        </p:grpSpPr>
        <p:sp>
          <p:nvSpPr>
            <p:cNvPr id="24594" name="AutoShape 32"/>
            <p:cNvSpPr>
              <a:spLocks noChangeArrowheads="1"/>
            </p:cNvSpPr>
            <p:nvPr/>
          </p:nvSpPr>
          <p:spPr bwMode="auto">
            <a:xfrm>
              <a:off x="946" y="943"/>
              <a:ext cx="1474" cy="5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Text Box 74"/>
            <p:cNvSpPr txBox="1">
              <a:spLocks noChangeArrowheads="1"/>
            </p:cNvSpPr>
            <p:nvPr/>
          </p:nvSpPr>
          <p:spPr bwMode="auto">
            <a:xfrm>
              <a:off x="1062" y="1091"/>
              <a:ext cx="1242" cy="25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сдано</a:t>
              </a:r>
            </a:p>
          </p:txBody>
        </p:sp>
        <p:sp>
          <p:nvSpPr>
            <p:cNvPr id="24596" name="AutoShape 32"/>
            <p:cNvSpPr>
              <a:spLocks noChangeArrowheads="1"/>
            </p:cNvSpPr>
            <p:nvPr/>
          </p:nvSpPr>
          <p:spPr bwMode="auto">
            <a:xfrm>
              <a:off x="3243" y="943"/>
              <a:ext cx="1361" cy="56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Text Box 74"/>
            <p:cNvSpPr txBox="1">
              <a:spLocks noChangeArrowheads="1"/>
            </p:cNvSpPr>
            <p:nvPr/>
          </p:nvSpPr>
          <p:spPr bwMode="auto">
            <a:xfrm>
              <a:off x="3388" y="1004"/>
              <a:ext cx="1242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8000"/>
                  </a:solidFill>
                </a:rPr>
                <a:t>1400 подписей</a:t>
              </a:r>
            </a:p>
          </p:txBody>
        </p:sp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483" y="1216"/>
              <a:ext cx="740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582" name="Group 74"/>
          <p:cNvGrpSpPr>
            <a:grpSpLocks/>
          </p:cNvGrpSpPr>
          <p:nvPr/>
        </p:nvGrpSpPr>
        <p:grpSpPr bwMode="auto">
          <a:xfrm>
            <a:off x="1476375" y="2620965"/>
            <a:ext cx="5921302" cy="1095376"/>
            <a:chOff x="930" y="1787"/>
            <a:chExt cx="3674" cy="690"/>
          </a:xfrm>
        </p:grpSpPr>
        <p:sp>
          <p:nvSpPr>
            <p:cNvPr id="24589" name="AutoShape 32"/>
            <p:cNvSpPr>
              <a:spLocks noChangeArrowheads="1"/>
            </p:cNvSpPr>
            <p:nvPr/>
          </p:nvSpPr>
          <p:spPr bwMode="auto">
            <a:xfrm>
              <a:off x="930" y="1797"/>
              <a:ext cx="1474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Text Box 74"/>
            <p:cNvSpPr txBox="1">
              <a:spLocks noChangeArrowheads="1"/>
            </p:cNvSpPr>
            <p:nvPr/>
          </p:nvSpPr>
          <p:spPr bwMode="auto">
            <a:xfrm>
              <a:off x="1049" y="1980"/>
              <a:ext cx="1242" cy="25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отобрано</a:t>
              </a:r>
            </a:p>
          </p:txBody>
        </p:sp>
        <p:sp>
          <p:nvSpPr>
            <p:cNvPr id="24591" name="AutoShape 32"/>
            <p:cNvSpPr>
              <a:spLocks noChangeArrowheads="1"/>
            </p:cNvSpPr>
            <p:nvPr/>
          </p:nvSpPr>
          <p:spPr bwMode="auto">
            <a:xfrm>
              <a:off x="3264" y="1787"/>
              <a:ext cx="1340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2" name="Text Box 74"/>
            <p:cNvSpPr txBox="1">
              <a:spLocks noChangeArrowheads="1"/>
            </p:cNvSpPr>
            <p:nvPr/>
          </p:nvSpPr>
          <p:spPr bwMode="auto">
            <a:xfrm>
              <a:off x="3331" y="1900"/>
              <a:ext cx="1242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8000"/>
                  </a:solidFill>
                </a:rPr>
                <a:t>200 подписей</a:t>
              </a:r>
              <a:br>
                <a:rPr lang="ru-RU" sz="2000" b="1" dirty="0">
                  <a:solidFill>
                    <a:srgbClr val="008000"/>
                  </a:solidFill>
                </a:rPr>
              </a:br>
              <a:r>
                <a:rPr lang="ru-RU" sz="2000" b="1" dirty="0">
                  <a:solidFill>
                    <a:srgbClr val="008000"/>
                  </a:solidFill>
                </a:rPr>
                <a:t>(20 % от 1000)</a:t>
              </a:r>
            </a:p>
          </p:txBody>
        </p:sp>
        <p:sp>
          <p:nvSpPr>
            <p:cNvPr id="3" name="Line 97"/>
            <p:cNvSpPr>
              <a:spLocks noChangeShapeType="1"/>
            </p:cNvSpPr>
            <p:nvPr/>
          </p:nvSpPr>
          <p:spPr bwMode="auto">
            <a:xfrm>
              <a:off x="2463" y="2143"/>
              <a:ext cx="78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583" name="Group 81"/>
          <p:cNvGrpSpPr>
            <a:grpSpLocks/>
          </p:cNvGrpSpPr>
          <p:nvPr/>
        </p:nvGrpSpPr>
        <p:grpSpPr bwMode="auto">
          <a:xfrm>
            <a:off x="1468438" y="4007643"/>
            <a:ext cx="5933481" cy="1092200"/>
            <a:chOff x="930" y="2568"/>
            <a:chExt cx="3641" cy="688"/>
          </a:xfrm>
        </p:grpSpPr>
        <p:sp>
          <p:nvSpPr>
            <p:cNvPr id="24584" name="AutoShape 32"/>
            <p:cNvSpPr>
              <a:spLocks noChangeArrowheads="1"/>
            </p:cNvSpPr>
            <p:nvPr/>
          </p:nvSpPr>
          <p:spPr bwMode="auto">
            <a:xfrm>
              <a:off x="930" y="2568"/>
              <a:ext cx="1474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Text Box 74"/>
            <p:cNvSpPr txBox="1">
              <a:spLocks noChangeArrowheads="1"/>
            </p:cNvSpPr>
            <p:nvPr/>
          </p:nvSpPr>
          <p:spPr bwMode="auto">
            <a:xfrm>
              <a:off x="983" y="2644"/>
              <a:ext cx="1383" cy="544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недостоверные</a:t>
              </a:r>
            </a:p>
            <a:p>
              <a:pPr algn="ctr" eaLnBrk="1" hangingPunct="1"/>
              <a:r>
                <a:rPr lang="ru-RU" sz="2000" b="1" dirty="0"/>
                <a:t>подписи</a:t>
              </a:r>
            </a:p>
          </p:txBody>
        </p:sp>
        <p:sp>
          <p:nvSpPr>
            <p:cNvPr id="24586" name="AutoShape 32"/>
            <p:cNvSpPr>
              <a:spLocks noChangeArrowheads="1"/>
            </p:cNvSpPr>
            <p:nvPr/>
          </p:nvSpPr>
          <p:spPr bwMode="auto">
            <a:xfrm>
              <a:off x="3243" y="2576"/>
              <a:ext cx="1325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3329" y="2681"/>
              <a:ext cx="1242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8000"/>
                  </a:solidFill>
                </a:rPr>
                <a:t>31 подпись</a:t>
              </a:r>
              <a:br>
                <a:rPr lang="ru-RU" sz="2000" b="1" dirty="0">
                  <a:solidFill>
                    <a:srgbClr val="008000"/>
                  </a:solidFill>
                </a:rPr>
              </a:br>
              <a:r>
                <a:rPr lang="ru-RU" sz="2000" b="1" dirty="0">
                  <a:solidFill>
                    <a:srgbClr val="008000"/>
                  </a:solidFill>
                </a:rPr>
                <a:t>(15,5 %)</a:t>
              </a:r>
            </a:p>
          </p:txBody>
        </p:sp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 flipV="1">
              <a:off x="2467" y="2901"/>
              <a:ext cx="757" cy="7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4539" y="66675"/>
            <a:ext cx="7351713" cy="93662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Дополнительная проверка </a:t>
            </a:r>
            <a:b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достоверности подписей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4459308" y="5376827"/>
            <a:ext cx="258763" cy="422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5604" name="Group 14"/>
          <p:cNvGrpSpPr>
            <a:grpSpLocks/>
          </p:cNvGrpSpPr>
          <p:nvPr/>
        </p:nvGrpSpPr>
        <p:grpSpPr bwMode="auto">
          <a:xfrm>
            <a:off x="1178075" y="1190618"/>
            <a:ext cx="6441776" cy="1260471"/>
            <a:chOff x="930" y="1797"/>
            <a:chExt cx="3539" cy="794"/>
          </a:xfrm>
        </p:grpSpPr>
        <p:sp>
          <p:nvSpPr>
            <p:cNvPr id="25619" name="AutoShape 32"/>
            <p:cNvSpPr>
              <a:spLocks noChangeArrowheads="1"/>
            </p:cNvSpPr>
            <p:nvPr/>
          </p:nvSpPr>
          <p:spPr bwMode="auto">
            <a:xfrm>
              <a:off x="930" y="1797"/>
              <a:ext cx="1286" cy="79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0" name="Text Box 74"/>
            <p:cNvSpPr txBox="1">
              <a:spLocks noChangeArrowheads="1"/>
            </p:cNvSpPr>
            <p:nvPr/>
          </p:nvSpPr>
          <p:spPr bwMode="auto">
            <a:xfrm>
              <a:off x="944" y="2069"/>
              <a:ext cx="1242" cy="25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отобрано</a:t>
              </a:r>
            </a:p>
          </p:txBody>
        </p:sp>
        <p:sp>
          <p:nvSpPr>
            <p:cNvPr id="25621" name="AutoShape 32"/>
            <p:cNvSpPr>
              <a:spLocks noChangeArrowheads="1"/>
            </p:cNvSpPr>
            <p:nvPr/>
          </p:nvSpPr>
          <p:spPr bwMode="auto">
            <a:xfrm>
              <a:off x="3243" y="1805"/>
              <a:ext cx="1226" cy="6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2" name="Text Box 74"/>
            <p:cNvSpPr txBox="1">
              <a:spLocks noChangeArrowheads="1"/>
            </p:cNvSpPr>
            <p:nvPr/>
          </p:nvSpPr>
          <p:spPr bwMode="auto">
            <a:xfrm>
              <a:off x="3269" y="1922"/>
              <a:ext cx="1187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8000"/>
                  </a:solidFill>
                </a:rPr>
                <a:t>150 подписей</a:t>
              </a:r>
              <a:br>
                <a:rPr lang="ru-RU" sz="2000" b="1" dirty="0">
                  <a:solidFill>
                    <a:srgbClr val="008000"/>
                  </a:solidFill>
                </a:rPr>
              </a:br>
              <a:r>
                <a:rPr lang="ru-RU" sz="2000" b="1" dirty="0">
                  <a:solidFill>
                    <a:srgbClr val="008000"/>
                  </a:solidFill>
                </a:rPr>
                <a:t>(15 % от 1000)</a:t>
              </a:r>
            </a:p>
          </p:txBody>
        </p:sp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290" y="2115"/>
              <a:ext cx="816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5605" name="Group 20"/>
          <p:cNvGrpSpPr>
            <a:grpSpLocks/>
          </p:cNvGrpSpPr>
          <p:nvPr/>
        </p:nvGrpSpPr>
        <p:grpSpPr bwMode="auto">
          <a:xfrm>
            <a:off x="1241151" y="2611448"/>
            <a:ext cx="6480000" cy="1260478"/>
            <a:chOff x="930" y="2568"/>
            <a:chExt cx="3560" cy="794"/>
          </a:xfrm>
        </p:grpSpPr>
        <p:sp>
          <p:nvSpPr>
            <p:cNvPr id="25614" name="AutoShape 32"/>
            <p:cNvSpPr>
              <a:spLocks noChangeArrowheads="1"/>
            </p:cNvSpPr>
            <p:nvPr/>
          </p:nvSpPr>
          <p:spPr bwMode="auto">
            <a:xfrm>
              <a:off x="930" y="2568"/>
              <a:ext cx="1286" cy="79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5" name="Text Box 74"/>
            <p:cNvSpPr txBox="1">
              <a:spLocks noChangeArrowheads="1"/>
            </p:cNvSpPr>
            <p:nvPr/>
          </p:nvSpPr>
          <p:spPr bwMode="auto">
            <a:xfrm>
              <a:off x="940" y="2742"/>
              <a:ext cx="1242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недостоверные подписи</a:t>
              </a:r>
            </a:p>
          </p:txBody>
        </p:sp>
        <p:sp>
          <p:nvSpPr>
            <p:cNvPr id="25616" name="AutoShape 32"/>
            <p:cNvSpPr>
              <a:spLocks noChangeArrowheads="1"/>
            </p:cNvSpPr>
            <p:nvPr/>
          </p:nvSpPr>
          <p:spPr bwMode="auto">
            <a:xfrm>
              <a:off x="3243" y="2576"/>
              <a:ext cx="1247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7" name="Text Box 74"/>
            <p:cNvSpPr txBox="1">
              <a:spLocks noChangeArrowheads="1"/>
            </p:cNvSpPr>
            <p:nvPr/>
          </p:nvSpPr>
          <p:spPr bwMode="auto">
            <a:xfrm>
              <a:off x="3272" y="2663"/>
              <a:ext cx="1206" cy="44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rgbClr val="008000"/>
                  </a:solidFill>
                </a:rPr>
                <a:t>22 подписи</a:t>
              </a:r>
              <a:br>
                <a:rPr lang="ru-RU" sz="2000" b="1" dirty="0">
                  <a:solidFill>
                    <a:srgbClr val="008000"/>
                  </a:solidFill>
                </a:rPr>
              </a:br>
              <a:r>
                <a:rPr lang="ru-RU" sz="2000" b="1" dirty="0">
                  <a:solidFill>
                    <a:srgbClr val="008000"/>
                  </a:solidFill>
                </a:rPr>
                <a:t>(14,6 %)</a:t>
              </a:r>
            </a:p>
          </p:txBody>
        </p:sp>
        <p:sp>
          <p:nvSpPr>
            <p:cNvPr id="3" name="Line 97"/>
            <p:cNvSpPr>
              <a:spLocks noChangeShapeType="1"/>
            </p:cNvSpPr>
            <p:nvPr/>
          </p:nvSpPr>
          <p:spPr bwMode="auto">
            <a:xfrm>
              <a:off x="2290" y="2886"/>
              <a:ext cx="816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5606" name="AutoShape 32"/>
          <p:cNvSpPr>
            <a:spLocks noChangeArrowheads="1"/>
          </p:cNvSpPr>
          <p:nvPr/>
        </p:nvSpPr>
        <p:spPr bwMode="auto">
          <a:xfrm>
            <a:off x="1230312" y="4106863"/>
            <a:ext cx="2520000" cy="136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7" name="Text Box 74"/>
          <p:cNvSpPr txBox="1">
            <a:spLocks noChangeArrowheads="1"/>
          </p:cNvSpPr>
          <p:nvPr/>
        </p:nvSpPr>
        <p:spPr bwMode="auto">
          <a:xfrm>
            <a:off x="1360072" y="4160863"/>
            <a:ext cx="219600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spc="-40" dirty="0"/>
              <a:t>общее количество недостоверных подписей </a:t>
            </a:r>
          </a:p>
        </p:txBody>
      </p:sp>
      <p:sp>
        <p:nvSpPr>
          <p:cNvPr id="25608" name="AutoShape 32"/>
          <p:cNvSpPr>
            <a:spLocks noChangeArrowheads="1"/>
          </p:cNvSpPr>
          <p:nvPr/>
        </p:nvSpPr>
        <p:spPr bwMode="auto">
          <a:xfrm>
            <a:off x="5633863" y="4160863"/>
            <a:ext cx="2160000" cy="126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609" name="Text Box 74"/>
          <p:cNvSpPr txBox="1">
            <a:spLocks noChangeArrowheads="1"/>
          </p:cNvSpPr>
          <p:nvPr/>
        </p:nvSpPr>
        <p:spPr bwMode="auto">
          <a:xfrm>
            <a:off x="5728025" y="4302876"/>
            <a:ext cx="1971675" cy="10156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8000"/>
                </a:solidFill>
              </a:rPr>
              <a:t>31+22=53 подписи</a:t>
            </a:r>
            <a:br>
              <a:rPr lang="ru-RU" sz="2000" b="1" dirty="0">
                <a:solidFill>
                  <a:srgbClr val="008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(15,1 %)</a:t>
            </a:r>
          </a:p>
        </p:txBody>
      </p:sp>
      <p:sp>
        <p:nvSpPr>
          <p:cNvPr id="9226" name="Line 97"/>
          <p:cNvSpPr>
            <a:spLocks noChangeShapeType="1"/>
          </p:cNvSpPr>
          <p:nvPr/>
        </p:nvSpPr>
        <p:spPr bwMode="auto">
          <a:xfrm>
            <a:off x="3876675" y="4790863"/>
            <a:ext cx="1627442" cy="0"/>
          </a:xfrm>
          <a:prstGeom prst="line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5611" name="Group 38"/>
          <p:cNvGrpSpPr>
            <a:grpSpLocks/>
          </p:cNvGrpSpPr>
          <p:nvPr/>
        </p:nvGrpSpPr>
        <p:grpSpPr bwMode="auto">
          <a:xfrm>
            <a:off x="1866900" y="5862637"/>
            <a:ext cx="5184783" cy="755650"/>
            <a:chOff x="1493" y="3693"/>
            <a:chExt cx="3266" cy="476"/>
          </a:xfrm>
        </p:grpSpPr>
        <p:sp>
          <p:nvSpPr>
            <p:cNvPr id="25612" name="AutoShape 32"/>
            <p:cNvSpPr>
              <a:spLocks noChangeArrowheads="1"/>
            </p:cNvSpPr>
            <p:nvPr/>
          </p:nvSpPr>
          <p:spPr bwMode="auto">
            <a:xfrm>
              <a:off x="1493" y="3693"/>
              <a:ext cx="3266" cy="47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Text Box 74"/>
            <p:cNvSpPr txBox="1">
              <a:spLocks noChangeArrowheads="1"/>
            </p:cNvSpPr>
            <p:nvPr/>
          </p:nvSpPr>
          <p:spPr bwMode="auto">
            <a:xfrm>
              <a:off x="1584" y="3783"/>
              <a:ext cx="3084" cy="29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дальнейшая проверка прекращается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073" y="112733"/>
            <a:ext cx="6925027" cy="763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Регистрация кандидатов в депутаты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4484" y="1654973"/>
            <a:ext cx="7995616" cy="4133850"/>
            <a:chOff x="459446" y="2028825"/>
            <a:chExt cx="8097991" cy="2480309"/>
          </a:xfrm>
        </p:grpSpPr>
        <p:sp>
          <p:nvSpPr>
            <p:cNvPr id="8" name="Полилиния 7"/>
            <p:cNvSpPr/>
            <p:nvPr/>
          </p:nvSpPr>
          <p:spPr>
            <a:xfrm>
              <a:off x="838201" y="2028825"/>
              <a:ext cx="1230822" cy="611501"/>
            </a:xfrm>
            <a:custGeom>
              <a:avLst/>
              <a:gdLst>
                <a:gd name="connsiteX0" fmla="*/ 0 w 1304355"/>
                <a:gd name="connsiteY0" fmla="*/ 77988 h 779881"/>
                <a:gd name="connsiteX1" fmla="*/ 77988 w 1304355"/>
                <a:gd name="connsiteY1" fmla="*/ 0 h 779881"/>
                <a:gd name="connsiteX2" fmla="*/ 1226367 w 1304355"/>
                <a:gd name="connsiteY2" fmla="*/ 0 h 779881"/>
                <a:gd name="connsiteX3" fmla="*/ 1304355 w 1304355"/>
                <a:gd name="connsiteY3" fmla="*/ 77988 h 779881"/>
                <a:gd name="connsiteX4" fmla="*/ 1304355 w 1304355"/>
                <a:gd name="connsiteY4" fmla="*/ 701893 h 779881"/>
                <a:gd name="connsiteX5" fmla="*/ 1226367 w 1304355"/>
                <a:gd name="connsiteY5" fmla="*/ 779881 h 779881"/>
                <a:gd name="connsiteX6" fmla="*/ 77988 w 1304355"/>
                <a:gd name="connsiteY6" fmla="*/ 779881 h 779881"/>
                <a:gd name="connsiteX7" fmla="*/ 0 w 1304355"/>
                <a:gd name="connsiteY7" fmla="*/ 701893 h 779881"/>
                <a:gd name="connsiteX8" fmla="*/ 0 w 1304355"/>
                <a:gd name="connsiteY8" fmla="*/ 77988 h 77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355" h="779881">
                  <a:moveTo>
                    <a:pt x="0" y="77988"/>
                  </a:moveTo>
                  <a:cubicBezTo>
                    <a:pt x="0" y="34916"/>
                    <a:pt x="34916" y="0"/>
                    <a:pt x="77988" y="0"/>
                  </a:cubicBezTo>
                  <a:lnTo>
                    <a:pt x="1226367" y="0"/>
                  </a:lnTo>
                  <a:cubicBezTo>
                    <a:pt x="1269439" y="0"/>
                    <a:pt x="1304355" y="34916"/>
                    <a:pt x="1304355" y="77988"/>
                  </a:cubicBezTo>
                  <a:lnTo>
                    <a:pt x="1304355" y="701893"/>
                  </a:lnTo>
                  <a:cubicBezTo>
                    <a:pt x="1304355" y="744965"/>
                    <a:pt x="1269439" y="779881"/>
                    <a:pt x="1226367" y="779881"/>
                  </a:cubicBezTo>
                  <a:lnTo>
                    <a:pt x="77988" y="779881"/>
                  </a:lnTo>
                  <a:cubicBezTo>
                    <a:pt x="34916" y="779881"/>
                    <a:pt x="0" y="744965"/>
                    <a:pt x="0" y="701893"/>
                  </a:cubicBezTo>
                  <a:lnTo>
                    <a:pt x="0" y="7798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30187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РЕГИСТРАЦИЯ</a:t>
              </a:r>
              <a:endParaRPr lang="ru-RU" sz="11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59446" y="2811780"/>
              <a:ext cx="1949565" cy="169735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03" tIns="78303" rIns="78303" bIns="78303" numCol="1" spcCol="1270" anchor="t" anchorCtr="0">
              <a:noAutofit/>
            </a:bodyPr>
            <a:lstStyle/>
            <a:p>
              <a:pPr marL="0" lvl="1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050" kern="1200" dirty="0" smtClean="0"/>
                <a:t>Окружная комиссия:</a:t>
              </a:r>
            </a:p>
            <a:p>
              <a:pPr marL="57150" lvl="1" indent="-57150" algn="just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kern="1200" dirty="0" smtClean="0"/>
                <a:t>проверяет соответствие порядка выдвижения требованиям Избирательного кодекса и достоверность сведений в представленных документах;</a:t>
              </a:r>
            </a:p>
            <a:p>
              <a:pPr marL="57150" lvl="1" indent="-57150" algn="just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050" kern="1200" dirty="0" smtClean="0"/>
                <a:t>  принимает решение о регистрации, если порядок выдвижения соответствует </a:t>
              </a:r>
              <a:r>
                <a:rPr lang="ru-RU" sz="105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требованиям Избирательного кодекса </a:t>
              </a:r>
              <a:endParaRPr lang="ru-RU" sz="105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138639" y="2214506"/>
              <a:ext cx="540743" cy="264450"/>
            </a:xfrm>
            <a:custGeom>
              <a:avLst/>
              <a:gdLst>
                <a:gd name="connsiteX0" fmla="*/ 0 w 267103"/>
                <a:gd name="connsiteY0" fmla="*/ 56981 h 284904"/>
                <a:gd name="connsiteX1" fmla="*/ 133552 w 267103"/>
                <a:gd name="connsiteY1" fmla="*/ 56981 h 284904"/>
                <a:gd name="connsiteX2" fmla="*/ 133552 w 267103"/>
                <a:gd name="connsiteY2" fmla="*/ 0 h 284904"/>
                <a:gd name="connsiteX3" fmla="*/ 267103 w 267103"/>
                <a:gd name="connsiteY3" fmla="*/ 142452 h 284904"/>
                <a:gd name="connsiteX4" fmla="*/ 133552 w 267103"/>
                <a:gd name="connsiteY4" fmla="*/ 284904 h 284904"/>
                <a:gd name="connsiteX5" fmla="*/ 133552 w 267103"/>
                <a:gd name="connsiteY5" fmla="*/ 227923 h 284904"/>
                <a:gd name="connsiteX6" fmla="*/ 0 w 267103"/>
                <a:gd name="connsiteY6" fmla="*/ 227923 h 284904"/>
                <a:gd name="connsiteX7" fmla="*/ 0 w 267103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03" h="284904">
                  <a:moveTo>
                    <a:pt x="0" y="56981"/>
                  </a:moveTo>
                  <a:lnTo>
                    <a:pt x="133552" y="56981"/>
                  </a:lnTo>
                  <a:lnTo>
                    <a:pt x="133552" y="0"/>
                  </a:lnTo>
                  <a:lnTo>
                    <a:pt x="267103" y="142452"/>
                  </a:lnTo>
                  <a:lnTo>
                    <a:pt x="133552" y="284904"/>
                  </a:lnTo>
                  <a:lnTo>
                    <a:pt x="133552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6981" rIns="80131" bIns="5698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801679" y="2073723"/>
              <a:ext cx="1319899" cy="578295"/>
            </a:xfrm>
            <a:custGeom>
              <a:avLst/>
              <a:gdLst>
                <a:gd name="connsiteX0" fmla="*/ 0 w 1319899"/>
                <a:gd name="connsiteY0" fmla="*/ 72236 h 722360"/>
                <a:gd name="connsiteX1" fmla="*/ 72236 w 1319899"/>
                <a:gd name="connsiteY1" fmla="*/ 0 h 722360"/>
                <a:gd name="connsiteX2" fmla="*/ 1247663 w 1319899"/>
                <a:gd name="connsiteY2" fmla="*/ 0 h 722360"/>
                <a:gd name="connsiteX3" fmla="*/ 1319899 w 1319899"/>
                <a:gd name="connsiteY3" fmla="*/ 72236 h 722360"/>
                <a:gd name="connsiteX4" fmla="*/ 1319899 w 1319899"/>
                <a:gd name="connsiteY4" fmla="*/ 650124 h 722360"/>
                <a:gd name="connsiteX5" fmla="*/ 1247663 w 1319899"/>
                <a:gd name="connsiteY5" fmla="*/ 722360 h 722360"/>
                <a:gd name="connsiteX6" fmla="*/ 72236 w 1319899"/>
                <a:gd name="connsiteY6" fmla="*/ 722360 h 722360"/>
                <a:gd name="connsiteX7" fmla="*/ 0 w 1319899"/>
                <a:gd name="connsiteY7" fmla="*/ 650124 h 722360"/>
                <a:gd name="connsiteX8" fmla="*/ 0 w 1319899"/>
                <a:gd name="connsiteY8" fmla="*/ 72236 h 7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9899" h="722360">
                  <a:moveTo>
                    <a:pt x="0" y="72236"/>
                  </a:moveTo>
                  <a:cubicBezTo>
                    <a:pt x="0" y="32341"/>
                    <a:pt x="32341" y="0"/>
                    <a:pt x="72236" y="0"/>
                  </a:cubicBezTo>
                  <a:lnTo>
                    <a:pt x="1247663" y="0"/>
                  </a:lnTo>
                  <a:cubicBezTo>
                    <a:pt x="1287558" y="0"/>
                    <a:pt x="1319899" y="32341"/>
                    <a:pt x="1319899" y="72236"/>
                  </a:cubicBezTo>
                  <a:lnTo>
                    <a:pt x="1319899" y="650124"/>
                  </a:lnTo>
                  <a:cubicBezTo>
                    <a:pt x="1319899" y="690019"/>
                    <a:pt x="1287558" y="722360"/>
                    <a:pt x="1247663" y="722360"/>
                  </a:cubicBezTo>
                  <a:lnTo>
                    <a:pt x="72236" y="722360"/>
                  </a:lnTo>
                  <a:cubicBezTo>
                    <a:pt x="32341" y="722360"/>
                    <a:pt x="0" y="690019"/>
                    <a:pt x="0" y="650124"/>
                  </a:cubicBezTo>
                  <a:lnTo>
                    <a:pt x="0" y="72236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ЖЕРЕБЬЕВКА</a:t>
              </a:r>
              <a:endParaRPr lang="ru-RU" sz="11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1555732">
              <a:off x="4197456" y="2248993"/>
              <a:ext cx="462814" cy="284904"/>
            </a:xfrm>
            <a:custGeom>
              <a:avLst/>
              <a:gdLst>
                <a:gd name="connsiteX0" fmla="*/ 0 w 462814"/>
                <a:gd name="connsiteY0" fmla="*/ 56981 h 284904"/>
                <a:gd name="connsiteX1" fmla="*/ 320362 w 462814"/>
                <a:gd name="connsiteY1" fmla="*/ 56981 h 284904"/>
                <a:gd name="connsiteX2" fmla="*/ 320362 w 462814"/>
                <a:gd name="connsiteY2" fmla="*/ 0 h 284904"/>
                <a:gd name="connsiteX3" fmla="*/ 462814 w 462814"/>
                <a:gd name="connsiteY3" fmla="*/ 142452 h 284904"/>
                <a:gd name="connsiteX4" fmla="*/ 320362 w 462814"/>
                <a:gd name="connsiteY4" fmla="*/ 284904 h 284904"/>
                <a:gd name="connsiteX5" fmla="*/ 320362 w 462814"/>
                <a:gd name="connsiteY5" fmla="*/ 227923 h 284904"/>
                <a:gd name="connsiteX6" fmla="*/ 0 w 462814"/>
                <a:gd name="connsiteY6" fmla="*/ 227923 h 284904"/>
                <a:gd name="connsiteX7" fmla="*/ 0 w 462814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814" h="284904">
                  <a:moveTo>
                    <a:pt x="0" y="56981"/>
                  </a:moveTo>
                  <a:lnTo>
                    <a:pt x="320362" y="56981"/>
                  </a:lnTo>
                  <a:lnTo>
                    <a:pt x="320362" y="0"/>
                  </a:lnTo>
                  <a:lnTo>
                    <a:pt x="462814" y="142452"/>
                  </a:lnTo>
                  <a:lnTo>
                    <a:pt x="320362" y="284904"/>
                  </a:lnTo>
                  <a:lnTo>
                    <a:pt x="320362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980" rIns="85470" bIns="5698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896093" y="2057269"/>
              <a:ext cx="1450288" cy="590738"/>
            </a:xfrm>
            <a:custGeom>
              <a:avLst/>
              <a:gdLst>
                <a:gd name="connsiteX0" fmla="*/ 0 w 1332602"/>
                <a:gd name="connsiteY0" fmla="*/ 72236 h 722360"/>
                <a:gd name="connsiteX1" fmla="*/ 72236 w 1332602"/>
                <a:gd name="connsiteY1" fmla="*/ 0 h 722360"/>
                <a:gd name="connsiteX2" fmla="*/ 1260366 w 1332602"/>
                <a:gd name="connsiteY2" fmla="*/ 0 h 722360"/>
                <a:gd name="connsiteX3" fmla="*/ 1332602 w 1332602"/>
                <a:gd name="connsiteY3" fmla="*/ 72236 h 722360"/>
                <a:gd name="connsiteX4" fmla="*/ 1332602 w 1332602"/>
                <a:gd name="connsiteY4" fmla="*/ 650124 h 722360"/>
                <a:gd name="connsiteX5" fmla="*/ 1260366 w 1332602"/>
                <a:gd name="connsiteY5" fmla="*/ 722360 h 722360"/>
                <a:gd name="connsiteX6" fmla="*/ 72236 w 1332602"/>
                <a:gd name="connsiteY6" fmla="*/ 722360 h 722360"/>
                <a:gd name="connsiteX7" fmla="*/ 0 w 1332602"/>
                <a:gd name="connsiteY7" fmla="*/ 650124 h 722360"/>
                <a:gd name="connsiteX8" fmla="*/ 0 w 1332602"/>
                <a:gd name="connsiteY8" fmla="*/ 72236 h 7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602" h="722360">
                  <a:moveTo>
                    <a:pt x="0" y="72236"/>
                  </a:moveTo>
                  <a:cubicBezTo>
                    <a:pt x="0" y="32341"/>
                    <a:pt x="32341" y="0"/>
                    <a:pt x="72236" y="0"/>
                  </a:cubicBezTo>
                  <a:lnTo>
                    <a:pt x="1260366" y="0"/>
                  </a:lnTo>
                  <a:cubicBezTo>
                    <a:pt x="1300261" y="0"/>
                    <a:pt x="1332602" y="32341"/>
                    <a:pt x="1332602" y="72236"/>
                  </a:cubicBezTo>
                  <a:lnTo>
                    <a:pt x="1332602" y="650124"/>
                  </a:lnTo>
                  <a:cubicBezTo>
                    <a:pt x="1332602" y="690019"/>
                    <a:pt x="1300261" y="722360"/>
                    <a:pt x="1260366" y="722360"/>
                  </a:cubicBezTo>
                  <a:lnTo>
                    <a:pt x="72236" y="722360"/>
                  </a:lnTo>
                  <a:cubicBezTo>
                    <a:pt x="32341" y="722360"/>
                    <a:pt x="0" y="690019"/>
                    <a:pt x="0" y="650124"/>
                  </a:cubicBezTo>
                  <a:lnTo>
                    <a:pt x="0" y="72236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ВЫДАЧА УДОСТОВЕРЕН</a:t>
              </a:r>
              <a:r>
                <a:rPr lang="ru-RU" sz="1000" b="1" kern="1200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ИЙ</a:t>
              </a:r>
              <a:endParaRPr lang="ru-RU" sz="10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534928" y="2262145"/>
              <a:ext cx="266758" cy="284904"/>
            </a:xfrm>
            <a:custGeom>
              <a:avLst/>
              <a:gdLst>
                <a:gd name="connsiteX0" fmla="*/ 0 w 264737"/>
                <a:gd name="connsiteY0" fmla="*/ 56981 h 284904"/>
                <a:gd name="connsiteX1" fmla="*/ 132369 w 264737"/>
                <a:gd name="connsiteY1" fmla="*/ 56981 h 284904"/>
                <a:gd name="connsiteX2" fmla="*/ 132369 w 264737"/>
                <a:gd name="connsiteY2" fmla="*/ 0 h 284904"/>
                <a:gd name="connsiteX3" fmla="*/ 264737 w 264737"/>
                <a:gd name="connsiteY3" fmla="*/ 142452 h 284904"/>
                <a:gd name="connsiteX4" fmla="*/ 132369 w 264737"/>
                <a:gd name="connsiteY4" fmla="*/ 284904 h 284904"/>
                <a:gd name="connsiteX5" fmla="*/ 132369 w 264737"/>
                <a:gd name="connsiteY5" fmla="*/ 227923 h 284904"/>
                <a:gd name="connsiteX6" fmla="*/ 0 w 264737"/>
                <a:gd name="connsiteY6" fmla="*/ 227923 h 284904"/>
                <a:gd name="connsiteX7" fmla="*/ 0 w 264737"/>
                <a:gd name="connsiteY7" fmla="*/ 56981 h 2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737" h="284904">
                  <a:moveTo>
                    <a:pt x="0" y="56981"/>
                  </a:moveTo>
                  <a:lnTo>
                    <a:pt x="132369" y="56981"/>
                  </a:lnTo>
                  <a:lnTo>
                    <a:pt x="132369" y="0"/>
                  </a:lnTo>
                  <a:lnTo>
                    <a:pt x="264737" y="142452"/>
                  </a:lnTo>
                  <a:lnTo>
                    <a:pt x="132369" y="284904"/>
                  </a:lnTo>
                  <a:lnTo>
                    <a:pt x="132369" y="227923"/>
                  </a:lnTo>
                  <a:lnTo>
                    <a:pt x="0" y="227923"/>
                  </a:lnTo>
                  <a:lnTo>
                    <a:pt x="0" y="569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6981" rIns="79421" bIns="5698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887783" y="2101549"/>
              <a:ext cx="1669654" cy="4640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282697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ИНФОРМИРОВАНИ</a:t>
              </a:r>
              <a:r>
                <a:rPr lang="ru-RU" sz="1050" b="1" kern="1200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  <a:endParaRPr lang="ru-RU" sz="105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162051" y="923926"/>
            <a:ext cx="6858000" cy="704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Регистрация проводится окружными избирательными комиссиями </a:t>
            </a:r>
            <a:br>
              <a:rPr lang="ru-RU" sz="1600" dirty="0" smtClean="0"/>
            </a:br>
            <a:r>
              <a:rPr lang="ru-RU" sz="1600" dirty="0" smtClean="0"/>
              <a:t>со 2 по 11 августа включительно 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16356" y="3022931"/>
            <a:ext cx="1900280" cy="1440023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algn="just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проводит жеребьевку по определению времени бесплатных выступлений по телевидению и радио</a:t>
            </a:r>
            <a:endParaRPr lang="ru-RU" sz="1050" kern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0973" y="3000381"/>
            <a:ext cx="1742186" cy="1443034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algn="just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в двухдневный срок после регистрации выдает кандидатам соответствующие удостоверения </a:t>
            </a:r>
            <a:endParaRPr lang="ru-RU" sz="1050" kern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71554" y="2908631"/>
            <a:ext cx="1994381" cy="1446045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03" tIns="78303" rIns="78303" bIns="78303" numCol="1" spcCol="1270" anchor="t" anchorCtr="0">
            <a:noAutofit/>
          </a:bodyPr>
          <a:lstStyle/>
          <a:p>
            <a:pPr marL="0" lvl="1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50" kern="1200" dirty="0" smtClean="0"/>
              <a:t>Окружная комиссия:</a:t>
            </a:r>
          </a:p>
          <a:p>
            <a:pPr marL="57150" lvl="1" indent="-57150" algn="just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50" kern="1200" dirty="0" smtClean="0"/>
              <a:t>в четырехдневный срок после регистрации направляет в СМИ сообщение о регистрации кандидатов</a:t>
            </a:r>
            <a:endParaRPr lang="ru-RU" sz="1050" kern="1200" dirty="0"/>
          </a:p>
        </p:txBody>
      </p:sp>
    </p:spTree>
    <p:extLst>
      <p:ext uri="{BB962C8B-B14F-4D97-AF65-F5344CB8AC3E}">
        <p14:creationId xmlns:p14="http://schemas.microsoft.com/office/powerpoint/2010/main" val="2448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03427" y="417514"/>
            <a:ext cx="7721028" cy="1154111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Члены окружной комиссии </a:t>
            </a:r>
            <a:b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правом совещательного голоса</a:t>
            </a:r>
          </a:p>
        </p:txBody>
      </p:sp>
      <p:grpSp>
        <p:nvGrpSpPr>
          <p:cNvPr id="17411" name="Группа 1"/>
          <p:cNvGrpSpPr>
            <a:grpSpLocks/>
          </p:cNvGrpSpPr>
          <p:nvPr/>
        </p:nvGrpSpPr>
        <p:grpSpPr bwMode="auto">
          <a:xfrm>
            <a:off x="270006" y="2333625"/>
            <a:ext cx="8692003" cy="2950589"/>
            <a:chOff x="614039" y="2858526"/>
            <a:chExt cx="7705630" cy="2082641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4209678" y="3789027"/>
              <a:ext cx="2210070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614039" y="2858526"/>
              <a:ext cx="3595640" cy="208264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14" name="Text Box 75"/>
            <p:cNvSpPr txBox="1">
              <a:spLocks noChangeArrowheads="1"/>
            </p:cNvSpPr>
            <p:nvPr/>
          </p:nvSpPr>
          <p:spPr bwMode="auto">
            <a:xfrm>
              <a:off x="699860" y="3315008"/>
              <a:ext cx="3365344" cy="84723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политическая партия, выдвинувшая кандидата </a:t>
              </a:r>
              <a:br>
                <a:rPr lang="ru-RU" dirty="0"/>
              </a:br>
              <a:r>
                <a:rPr lang="ru-RU" dirty="0"/>
                <a:t>в депутаты Палаты представителей </a:t>
              </a:r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6419747" y="2858526"/>
              <a:ext cx="1899922" cy="20559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16" name="Text Box 75"/>
            <p:cNvSpPr txBox="1">
              <a:spLocks noChangeArrowheads="1"/>
            </p:cNvSpPr>
            <p:nvPr/>
          </p:nvSpPr>
          <p:spPr bwMode="auto">
            <a:xfrm>
              <a:off x="6541689" y="3496826"/>
              <a:ext cx="1656036" cy="45620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009900"/>
                  </a:solidFill>
                </a:rPr>
                <a:t>окружная </a:t>
              </a:r>
              <a:r>
                <a:rPr lang="ru-RU" b="1" dirty="0">
                  <a:solidFill>
                    <a:srgbClr val="009900"/>
                  </a:solidFill>
                </a:rPr>
                <a:t>комиссия</a:t>
              </a:r>
            </a:p>
          </p:txBody>
        </p:sp>
        <p:sp>
          <p:nvSpPr>
            <p:cNvPr id="17417" name="Text Box 75"/>
            <p:cNvSpPr txBox="1">
              <a:spLocks noChangeArrowheads="1"/>
            </p:cNvSpPr>
            <p:nvPr/>
          </p:nvSpPr>
          <p:spPr bwMode="auto">
            <a:xfrm>
              <a:off x="4209680" y="3900637"/>
              <a:ext cx="2232025" cy="52322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член комиссии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с </a:t>
              </a:r>
              <a:r>
                <a:rPr lang="ru-RU" sz="1400" b="1" dirty="0"/>
                <a:t>правом совещательного голоса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1803" y="131763"/>
            <a:ext cx="7920038" cy="14255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Документы, прилагаемые к протоколу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регистрации кандидатов в депутаты,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представляются в Центральную комиссию</a:t>
            </a:r>
          </a:p>
        </p:txBody>
      </p:sp>
      <p:grpSp>
        <p:nvGrpSpPr>
          <p:cNvPr id="26627" name="Группа 13"/>
          <p:cNvGrpSpPr>
            <a:grpSpLocks/>
          </p:cNvGrpSpPr>
          <p:nvPr/>
        </p:nvGrpSpPr>
        <p:grpSpPr bwMode="auto">
          <a:xfrm>
            <a:off x="899711" y="1711324"/>
            <a:ext cx="7560000" cy="4608513"/>
            <a:chOff x="755650" y="1772816"/>
            <a:chExt cx="7056438" cy="4608512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755650" y="1772816"/>
              <a:ext cx="7056438" cy="5746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Arial" charset="0"/>
                </a:rPr>
                <a:t>протокол о регистрации кандидатов в депутаты</a:t>
              </a:r>
            </a:p>
          </p:txBody>
        </p:sp>
        <p:sp>
          <p:nvSpPr>
            <p:cNvPr id="40" name="Плюс 39"/>
            <p:cNvSpPr>
              <a:spLocks noChangeAspect="1"/>
            </p:cNvSpPr>
            <p:nvPr/>
          </p:nvSpPr>
          <p:spPr bwMode="auto">
            <a:xfrm>
              <a:off x="3305392" y="3652414"/>
              <a:ext cx="431800" cy="4318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люс 39"/>
            <p:cNvSpPr>
              <a:spLocks noChangeAspect="1"/>
            </p:cNvSpPr>
            <p:nvPr/>
          </p:nvSpPr>
          <p:spPr bwMode="auto">
            <a:xfrm>
              <a:off x="4981880" y="3644479"/>
              <a:ext cx="431800" cy="4318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Плюс 39"/>
            <p:cNvSpPr>
              <a:spLocks noChangeAspect="1"/>
            </p:cNvSpPr>
            <p:nvPr/>
          </p:nvSpPr>
          <p:spPr bwMode="auto">
            <a:xfrm>
              <a:off x="6527001" y="3644479"/>
              <a:ext cx="431800" cy="4318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люс 39"/>
            <p:cNvSpPr>
              <a:spLocks noChangeAspect="1"/>
            </p:cNvSpPr>
            <p:nvPr/>
          </p:nvSpPr>
          <p:spPr bwMode="auto">
            <a:xfrm>
              <a:off x="1607445" y="3644479"/>
              <a:ext cx="431800" cy="4318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851668" y="4131045"/>
              <a:ext cx="1655763" cy="9350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заявление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о согласии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баллотироваться</a:t>
              </a:r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2555875" y="4131045"/>
              <a:ext cx="1655763" cy="9350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анкета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(биографические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данные)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4283869" y="4168353"/>
              <a:ext cx="1655763" cy="9350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декларация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о доходах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и имуществе</a:t>
              </a: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031857" y="4185021"/>
              <a:ext cx="1655763" cy="9350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особое мнение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члена комиссии</a:t>
              </a:r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6156325" y="5446290"/>
              <a:ext cx="1655763" cy="9350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решение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комиссии по</a:t>
              </a:r>
              <a:br>
                <a:rPr lang="ru-RU" sz="1500" b="1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sz="1500" b="1" dirty="0">
                  <a:solidFill>
                    <a:srgbClr val="009900"/>
                  </a:solidFill>
                  <a:latin typeface="Arial" charset="0"/>
                </a:rPr>
                <a:t>особому мнению</a:t>
              </a:r>
            </a:p>
          </p:txBody>
        </p:sp>
        <p:sp>
          <p:nvSpPr>
            <p:cNvPr id="10" name="Плюс 39"/>
            <p:cNvSpPr>
              <a:spLocks noChangeAspect="1"/>
            </p:cNvSpPr>
            <p:nvPr/>
          </p:nvSpPr>
          <p:spPr bwMode="auto">
            <a:xfrm>
              <a:off x="6780213" y="5031158"/>
              <a:ext cx="431800" cy="4318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AutoShape 32"/>
            <p:cNvSpPr>
              <a:spLocks noChangeArrowheads="1"/>
            </p:cNvSpPr>
            <p:nvPr/>
          </p:nvSpPr>
          <p:spPr bwMode="auto">
            <a:xfrm>
              <a:off x="1258888" y="3069804"/>
              <a:ext cx="6049962" cy="5746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spc="3000" dirty="0">
                  <a:solidFill>
                    <a:srgbClr val="009900"/>
                  </a:solidFill>
                  <a:latin typeface="Arial" charset="0"/>
                </a:rPr>
                <a:t>копи</a:t>
              </a:r>
              <a:r>
                <a:rPr lang="ru-RU" sz="2400" b="1" spc="500" dirty="0">
                  <a:solidFill>
                    <a:srgbClr val="009900"/>
                  </a:solidFill>
                  <a:latin typeface="Arial" charset="0"/>
                </a:rPr>
                <a:t>и:</a:t>
              </a:r>
            </a:p>
          </p:txBody>
        </p:sp>
      </p:grpSp>
      <p:sp>
        <p:nvSpPr>
          <p:cNvPr id="16" name="Плюс 39"/>
          <p:cNvSpPr>
            <a:spLocks noChangeAspect="1"/>
          </p:cNvSpPr>
          <p:nvPr/>
        </p:nvSpPr>
        <p:spPr bwMode="auto">
          <a:xfrm>
            <a:off x="3998358" y="2536825"/>
            <a:ext cx="462614" cy="431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0"/>
            <a:ext cx="7229475" cy="952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Центральная 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комиссия по выборам </a:t>
            </a:r>
            <a:b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 проведению республиканских референдумов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610039"/>
              </p:ext>
            </p:extLst>
          </p:nvPr>
        </p:nvGraphicFramePr>
        <p:xfrm>
          <a:off x="304800" y="1171575"/>
          <a:ext cx="86106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8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81439" y="180975"/>
            <a:ext cx="7130917" cy="990601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Обжалование  решения  об  отказе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 регистрации  кандидатом  в  депутаты</a:t>
            </a:r>
          </a:p>
        </p:txBody>
      </p:sp>
      <p:grpSp>
        <p:nvGrpSpPr>
          <p:cNvPr id="27651" name="Group 20"/>
          <p:cNvGrpSpPr>
            <a:grpSpLocks/>
          </p:cNvGrpSpPr>
          <p:nvPr/>
        </p:nvGrpSpPr>
        <p:grpSpPr bwMode="auto">
          <a:xfrm>
            <a:off x="640994" y="1609725"/>
            <a:ext cx="7570206" cy="1807584"/>
            <a:chOff x="612" y="1272"/>
            <a:chExt cx="4338" cy="1046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1882" y="1698"/>
              <a:ext cx="1860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73"/>
            <p:cNvSpPr>
              <a:spLocks noChangeArrowheads="1"/>
            </p:cNvSpPr>
            <p:nvPr/>
          </p:nvSpPr>
          <p:spPr bwMode="auto">
            <a:xfrm>
              <a:off x="612" y="1272"/>
              <a:ext cx="1218" cy="8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2" name="Text Box 75"/>
            <p:cNvSpPr txBox="1">
              <a:spLocks noChangeArrowheads="1"/>
            </p:cNvSpPr>
            <p:nvPr/>
          </p:nvSpPr>
          <p:spPr bwMode="auto">
            <a:xfrm>
              <a:off x="680" y="1344"/>
              <a:ext cx="998" cy="708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решение окружной комиссии</a:t>
              </a: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auto">
            <a:xfrm>
              <a:off x="3742" y="1272"/>
              <a:ext cx="1208" cy="104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4" name="Text Box 75"/>
            <p:cNvSpPr txBox="1">
              <a:spLocks noChangeArrowheads="1"/>
            </p:cNvSpPr>
            <p:nvPr/>
          </p:nvSpPr>
          <p:spPr bwMode="auto">
            <a:xfrm>
              <a:off x="3763" y="1371"/>
              <a:ext cx="1166" cy="84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rgbClr val="008000"/>
                  </a:solidFill>
                </a:rPr>
                <a:t>областная, Минская городская </a:t>
              </a:r>
              <a:r>
                <a:rPr lang="ru-RU" sz="2000" b="1" dirty="0">
                  <a:solidFill>
                    <a:srgbClr val="008000"/>
                  </a:solidFill>
                </a:rPr>
                <a:t>комиссия</a:t>
              </a:r>
            </a:p>
          </p:txBody>
        </p:sp>
        <p:sp>
          <p:nvSpPr>
            <p:cNvPr id="27665" name="Text Box 75"/>
            <p:cNvSpPr txBox="1">
              <a:spLocks noChangeArrowheads="1"/>
            </p:cNvSpPr>
            <p:nvPr/>
          </p:nvSpPr>
          <p:spPr bwMode="auto">
            <a:xfrm>
              <a:off x="1882" y="1743"/>
              <a:ext cx="17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принятия</a:t>
              </a:r>
            </a:p>
          </p:txBody>
        </p:sp>
        <p:sp>
          <p:nvSpPr>
            <p:cNvPr id="27666" name="Text Box 75"/>
            <p:cNvSpPr txBox="1">
              <a:spLocks noChangeArrowheads="1"/>
            </p:cNvSpPr>
            <p:nvPr/>
          </p:nvSpPr>
          <p:spPr bwMode="auto">
            <a:xfrm>
              <a:off x="1882" y="1335"/>
              <a:ext cx="17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выдвинутое</a:t>
              </a:r>
              <a:br>
                <a:rPr lang="ru-RU" sz="1400" b="1" dirty="0"/>
              </a:br>
              <a:r>
                <a:rPr lang="ru-RU" sz="1400" b="1" dirty="0"/>
                <a:t>кандидатом в депутаты</a:t>
              </a:r>
            </a:p>
          </p:txBody>
        </p:sp>
      </p:grpSp>
      <p:grpSp>
        <p:nvGrpSpPr>
          <p:cNvPr id="27652" name="Group 19"/>
          <p:cNvGrpSpPr>
            <a:grpSpLocks/>
          </p:cNvGrpSpPr>
          <p:nvPr/>
        </p:nvGrpSpPr>
        <p:grpSpPr bwMode="auto">
          <a:xfrm>
            <a:off x="813847" y="3524459"/>
            <a:ext cx="7451451" cy="2076426"/>
            <a:chOff x="663" y="2832"/>
            <a:chExt cx="4204" cy="1144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1972" y="3250"/>
              <a:ext cx="1724" cy="11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663" y="2832"/>
              <a:ext cx="1379" cy="11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55" name="Text Box 75"/>
            <p:cNvSpPr txBox="1">
              <a:spLocks noChangeArrowheads="1"/>
            </p:cNvSpPr>
            <p:nvPr/>
          </p:nvSpPr>
          <p:spPr bwMode="auto">
            <a:xfrm>
              <a:off x="745" y="2934"/>
              <a:ext cx="1215" cy="994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/>
                <a:t>решение </a:t>
              </a:r>
              <a:r>
                <a:rPr lang="ru-RU" sz="2000" b="1" dirty="0" smtClean="0">
                  <a:latin typeface="Arial"/>
                </a:rPr>
                <a:t>областной, Минской городской комиссии </a:t>
              </a:r>
              <a:endParaRPr lang="ru-RU" sz="2000" b="1" dirty="0"/>
            </a:p>
          </p:txBody>
        </p:sp>
        <p:sp>
          <p:nvSpPr>
            <p:cNvPr id="8" name="AutoShape 73"/>
            <p:cNvSpPr>
              <a:spLocks noChangeArrowheads="1"/>
            </p:cNvSpPr>
            <p:nvPr/>
          </p:nvSpPr>
          <p:spPr bwMode="auto">
            <a:xfrm>
              <a:off x="3696" y="2832"/>
              <a:ext cx="1171" cy="1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57" name="Text Box 75"/>
            <p:cNvSpPr txBox="1">
              <a:spLocks noChangeArrowheads="1"/>
            </p:cNvSpPr>
            <p:nvPr/>
          </p:nvSpPr>
          <p:spPr bwMode="auto">
            <a:xfrm>
              <a:off x="3778" y="2917"/>
              <a:ext cx="1030" cy="80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rgbClr val="008000"/>
                  </a:solidFill>
                  <a:latin typeface="Arial"/>
                </a:rPr>
                <a:t>областной, Минский городской суд </a:t>
              </a:r>
              <a:endParaRPr lang="ru-RU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27658" name="Text Box 75"/>
            <p:cNvSpPr txBox="1">
              <a:spLocks noChangeArrowheads="1"/>
            </p:cNvSpPr>
            <p:nvPr/>
          </p:nvSpPr>
          <p:spPr bwMode="auto">
            <a:xfrm>
              <a:off x="1882" y="3286"/>
              <a:ext cx="17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в трехдневный срок</a:t>
              </a:r>
              <a:br>
                <a:rPr lang="ru-RU" sz="1400" b="1" dirty="0"/>
              </a:br>
              <a:r>
                <a:rPr lang="ru-RU" sz="1400" b="1" dirty="0"/>
                <a:t>со дня его принятия</a:t>
              </a:r>
            </a:p>
          </p:txBody>
        </p:sp>
        <p:sp>
          <p:nvSpPr>
            <p:cNvPr id="27659" name="Text Box 75"/>
            <p:cNvSpPr txBox="1">
              <a:spLocks noChangeArrowheads="1"/>
            </p:cNvSpPr>
            <p:nvPr/>
          </p:nvSpPr>
          <p:spPr bwMode="auto">
            <a:xfrm>
              <a:off x="1882" y="2877"/>
              <a:ext cx="17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/>
                <a:t>лицо, выдвинутое</a:t>
              </a:r>
              <a:br>
                <a:rPr lang="ru-RU" sz="1400" b="1" dirty="0"/>
              </a:br>
              <a:r>
                <a:rPr lang="ru-RU" sz="1400" b="1" dirty="0"/>
                <a:t>кандидатом в депутаты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181475" y="5743575"/>
            <a:ext cx="4083823" cy="962025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суда по избирательному спору является окончательным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17" y="5143491"/>
            <a:ext cx="612469" cy="81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80296" y="123825"/>
            <a:ext cx="6886575" cy="82867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Период предвыборной агитации</a:t>
            </a:r>
          </a:p>
        </p:txBody>
      </p: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233360" y="1496220"/>
            <a:ext cx="8440046" cy="3727451"/>
            <a:chOff x="93" y="1316"/>
            <a:chExt cx="5208" cy="2348"/>
          </a:xfrm>
        </p:grpSpPr>
        <p:sp>
          <p:nvSpPr>
            <p:cNvPr id="28676" name="Text Box 74"/>
            <p:cNvSpPr txBox="1">
              <a:spLocks noChangeArrowheads="1"/>
            </p:cNvSpPr>
            <p:nvPr/>
          </p:nvSpPr>
          <p:spPr bwMode="auto">
            <a:xfrm>
              <a:off x="93" y="1972"/>
              <a:ext cx="1152" cy="837"/>
            </a:xfrm>
            <a:prstGeom prst="roundRect">
              <a:avLst/>
            </a:prstGeom>
            <a:ln>
              <a:noFill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9900"/>
                  </a:solidFill>
                </a:rPr>
                <a:t>со дня регистрации кандидата </a:t>
              </a:r>
              <a:br>
                <a:rPr lang="ru-RU" b="1" dirty="0">
                  <a:solidFill>
                    <a:srgbClr val="009900"/>
                  </a:solidFill>
                </a:rPr>
              </a:br>
              <a:r>
                <a:rPr lang="ru-RU" b="1" dirty="0">
                  <a:solidFill>
                    <a:srgbClr val="009900"/>
                  </a:solidFill>
                </a:rPr>
                <a:t>в депутаты</a:t>
              </a:r>
            </a:p>
          </p:txBody>
        </p:sp>
        <p:sp>
          <p:nvSpPr>
            <p:cNvPr id="28677" name="Text Box 74"/>
            <p:cNvSpPr txBox="1">
              <a:spLocks noChangeArrowheads="1"/>
            </p:cNvSpPr>
            <p:nvPr/>
          </p:nvSpPr>
          <p:spPr bwMode="auto">
            <a:xfrm>
              <a:off x="3650" y="2985"/>
              <a:ext cx="165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Агитация </a:t>
              </a:r>
              <a:r>
                <a:rPr lang="ru-RU" sz="1600" b="1" spc="-90" dirty="0">
                  <a:solidFill>
                    <a:srgbClr val="C00000"/>
                  </a:solidFill>
                </a:rPr>
                <a:t>в </a:t>
              </a:r>
              <a:r>
                <a:rPr lang="ru-RU" sz="1600" b="1" spc="-90" dirty="0" smtClean="0">
                  <a:solidFill>
                    <a:srgbClr val="C00000"/>
                  </a:solidFill>
                </a:rPr>
                <a:t>день</a:t>
              </a:r>
              <a:endParaRPr lang="ru-RU" sz="1600" b="1" spc="-90" dirty="0">
                <a:solidFill>
                  <a:srgbClr val="C00000"/>
                </a:solidFill>
              </a:endParaRPr>
            </a:p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выборов</a:t>
              </a:r>
            </a:p>
            <a:p>
              <a:pPr algn="ctr" eaLnBrk="1" hangingPunct="1"/>
              <a:r>
                <a:rPr lang="ru-RU" sz="1600" b="1" spc="-90" dirty="0" smtClean="0">
                  <a:solidFill>
                    <a:srgbClr val="C00000"/>
                  </a:solidFill>
                </a:rPr>
                <a:t>11 сентября 2016 г</a:t>
              </a:r>
              <a:r>
                <a:rPr lang="ru-RU" sz="1600" b="1" spc="-90" dirty="0">
                  <a:solidFill>
                    <a:srgbClr val="C00000"/>
                  </a:solidFill>
                </a:rPr>
                <a:t>. </a:t>
              </a:r>
              <a:r>
                <a:rPr lang="ru-RU" sz="1600" b="1" spc="-90" dirty="0" smtClean="0">
                  <a:solidFill>
                    <a:srgbClr val="C00000"/>
                  </a:solidFill>
                </a:rPr>
                <a:t>запрещается</a:t>
              </a:r>
              <a:endParaRPr lang="ru-RU" sz="1600" b="1" spc="-90" dirty="0">
                <a:solidFill>
                  <a:srgbClr val="C00000"/>
                </a:solidFill>
              </a:endParaRPr>
            </a:p>
          </p:txBody>
        </p:sp>
        <p:cxnSp>
          <p:nvCxnSpPr>
            <p:cNvPr id="28678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510" y="1842"/>
              <a:ext cx="4445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79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4612" y="1773"/>
              <a:ext cx="0" cy="144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0" name="Прямая соединительная линия 54"/>
            <p:cNvCxnSpPr>
              <a:cxnSpLocks noChangeShapeType="1"/>
            </p:cNvCxnSpPr>
            <p:nvPr/>
          </p:nvCxnSpPr>
          <p:spPr bwMode="auto">
            <a:xfrm flipV="1">
              <a:off x="521" y="1772"/>
              <a:ext cx="0" cy="145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" name="Прямая соединительная линия 57"/>
            <p:cNvCxnSpPr>
              <a:cxnSpLocks noChangeShapeType="1"/>
            </p:cNvCxnSpPr>
            <p:nvPr/>
          </p:nvCxnSpPr>
          <p:spPr bwMode="auto">
            <a:xfrm flipV="1">
              <a:off x="4670" y="1414"/>
              <a:ext cx="0" cy="998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682" name="Text Box 74"/>
            <p:cNvSpPr txBox="1">
              <a:spLocks noChangeArrowheads="1"/>
            </p:cNvSpPr>
            <p:nvPr/>
          </p:nvSpPr>
          <p:spPr bwMode="auto">
            <a:xfrm>
              <a:off x="1326" y="1316"/>
              <a:ext cx="2993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b="1" dirty="0">
                  <a:solidFill>
                    <a:srgbClr val="009900"/>
                  </a:solidFill>
                </a:rPr>
                <a:t>предвыборная  агитация</a:t>
              </a:r>
            </a:p>
          </p:txBody>
        </p:sp>
        <p:sp>
          <p:nvSpPr>
            <p:cNvPr id="28683" name="Text Box 74"/>
            <p:cNvSpPr txBox="1">
              <a:spLocks noChangeArrowheads="1"/>
            </p:cNvSpPr>
            <p:nvPr/>
          </p:nvSpPr>
          <p:spPr bwMode="auto">
            <a:xfrm>
              <a:off x="3893" y="1924"/>
              <a:ext cx="771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9900"/>
                  </a:solidFill>
                </a:rPr>
                <a:t>до дня выборов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67050" y="4556641"/>
            <a:ext cx="2628900" cy="154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742614" y="2505077"/>
            <a:ext cx="4572798" cy="315515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ea typeface="Calibri"/>
              </a:rPr>
              <a:t>Предвыборная </a:t>
            </a:r>
            <a:r>
              <a:rPr lang="ru-RU" sz="1300" b="1" dirty="0">
                <a:ea typeface="Calibri"/>
              </a:rPr>
              <a:t>агитация</a:t>
            </a:r>
            <a:r>
              <a:rPr lang="ru-RU" sz="1300" dirty="0">
                <a:ea typeface="Calibri"/>
              </a:rPr>
              <a:t> – деятельность граждан Республики Беларусь, политических партий, других общественных объединений, трудовых коллективов, кандидатов, их доверенных лиц, инициативных групп, осуществлявших сбор подписей по выдвижению кандидатов </a:t>
            </a:r>
            <a:r>
              <a:rPr lang="ru-RU" sz="1300" dirty="0" smtClean="0">
                <a:ea typeface="Calibri"/>
              </a:rPr>
              <a:t/>
            </a:r>
            <a:br>
              <a:rPr lang="ru-RU" sz="1300" dirty="0" smtClean="0">
                <a:ea typeface="Calibri"/>
              </a:rPr>
            </a:br>
            <a:r>
              <a:rPr lang="ru-RU" sz="1300" dirty="0" smtClean="0">
                <a:ea typeface="Calibri"/>
              </a:rPr>
              <a:t>и </a:t>
            </a:r>
            <a:r>
              <a:rPr lang="ru-RU" sz="1300" dirty="0">
                <a:ea typeface="Calibri"/>
              </a:rPr>
              <a:t>проводящих агитацию за их избрание, имеющая целью побудить или побуждающая избирателей к участию в выборах, голосованию за тех или иных кандидатов или против </a:t>
            </a:r>
            <a:r>
              <a:rPr lang="ru-RU" sz="1300" dirty="0" smtClean="0">
                <a:ea typeface="Calibri"/>
              </a:rPr>
              <a:t>них (статья 155 Избирательного кодекса).</a:t>
            </a:r>
            <a:endParaRPr lang="ru-RU" sz="13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76" y="4257674"/>
            <a:ext cx="562164" cy="746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2515" y="177800"/>
            <a:ext cx="6878960" cy="74612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9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предвыборной агитации</a:t>
            </a:r>
          </a:p>
        </p:txBody>
      </p:sp>
      <p:grpSp>
        <p:nvGrpSpPr>
          <p:cNvPr id="29699" name="Group 25"/>
          <p:cNvGrpSpPr>
            <a:grpSpLocks/>
          </p:cNvGrpSpPr>
          <p:nvPr/>
        </p:nvGrpSpPr>
        <p:grpSpPr bwMode="auto">
          <a:xfrm>
            <a:off x="1258888" y="1196975"/>
            <a:ext cx="6227762" cy="1619250"/>
            <a:chOff x="793" y="754"/>
            <a:chExt cx="4160" cy="1020"/>
          </a:xfrm>
        </p:grpSpPr>
        <p:sp>
          <p:nvSpPr>
            <p:cNvPr id="29707" name="AutoShape 32"/>
            <p:cNvSpPr>
              <a:spLocks noChangeArrowheads="1"/>
            </p:cNvSpPr>
            <p:nvPr/>
          </p:nvSpPr>
          <p:spPr bwMode="auto">
            <a:xfrm>
              <a:off x="793" y="754"/>
              <a:ext cx="4160" cy="10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6" name="Text Box 74"/>
            <p:cNvSpPr txBox="1">
              <a:spLocks noChangeArrowheads="1"/>
            </p:cNvSpPr>
            <p:nvPr/>
          </p:nvSpPr>
          <p:spPr bwMode="auto">
            <a:xfrm>
              <a:off x="942" y="852"/>
              <a:ext cx="3992" cy="824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ru-RU" sz="2000" dirty="0" smtClean="0"/>
                <a:t>• использование средств массовой информации:</a:t>
              </a:r>
            </a:p>
            <a:p>
              <a:pPr marL="571500" indent="-285750" eaLnBrk="1" hangingPunct="1">
                <a:buFont typeface="Arial" pitchFamily="34" charset="0"/>
                <a:buChar char="•"/>
                <a:defRPr/>
              </a:pPr>
              <a:r>
                <a:rPr lang="ru-RU" dirty="0" smtClean="0"/>
                <a:t>выступления по телевидению и радио</a:t>
              </a:r>
            </a:p>
            <a:p>
              <a:pPr marL="571500" indent="-285750" eaLnBrk="1" hangingPunct="1">
                <a:buFont typeface="Arial" pitchFamily="34" charset="0"/>
                <a:buChar char="•"/>
                <a:defRPr/>
              </a:pPr>
              <a:r>
                <a:rPr lang="ru-RU" dirty="0" smtClean="0"/>
                <a:t>проведение теледебатов</a:t>
              </a:r>
            </a:p>
            <a:p>
              <a:pPr marL="571500" indent="-285750" eaLnBrk="1" hangingPunct="1">
                <a:buFont typeface="Arial" pitchFamily="34" charset="0"/>
                <a:buChar char="•"/>
                <a:defRPr/>
              </a:pPr>
              <a:r>
                <a:rPr lang="ru-RU" dirty="0" smtClean="0"/>
                <a:t>опубликование предвыборных программ</a:t>
              </a:r>
            </a:p>
          </p:txBody>
        </p:sp>
      </p:grpSp>
      <p:grpSp>
        <p:nvGrpSpPr>
          <p:cNvPr id="29700" name="Group 34"/>
          <p:cNvGrpSpPr>
            <a:grpSpLocks/>
          </p:cNvGrpSpPr>
          <p:nvPr/>
        </p:nvGrpSpPr>
        <p:grpSpPr bwMode="auto">
          <a:xfrm>
            <a:off x="1258888" y="2997200"/>
            <a:ext cx="6475412" cy="1368425"/>
            <a:chOff x="793" y="1797"/>
            <a:chExt cx="3992" cy="862"/>
          </a:xfrm>
        </p:grpSpPr>
        <p:sp>
          <p:nvSpPr>
            <p:cNvPr id="29705" name="AutoShape 32"/>
            <p:cNvSpPr>
              <a:spLocks noChangeArrowheads="1"/>
            </p:cNvSpPr>
            <p:nvPr/>
          </p:nvSpPr>
          <p:spPr bwMode="auto">
            <a:xfrm>
              <a:off x="793" y="1797"/>
              <a:ext cx="3992" cy="8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Text Box 74"/>
            <p:cNvSpPr txBox="1">
              <a:spLocks noChangeArrowheads="1"/>
            </p:cNvSpPr>
            <p:nvPr/>
          </p:nvSpPr>
          <p:spPr bwMode="auto">
            <a:xfrm>
              <a:off x="935" y="2024"/>
              <a:ext cx="3759" cy="42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smtClean="0"/>
                <a:t>• </a:t>
              </a:r>
              <a:r>
                <a:rPr lang="ru-RU" dirty="0" smtClean="0"/>
                <a:t>изготовление  и  распространение  агитационных  печатных  материалов</a:t>
              </a:r>
              <a:endParaRPr lang="ru-RU" dirty="0"/>
            </a:p>
          </p:txBody>
        </p:sp>
      </p:grpSp>
      <p:grpSp>
        <p:nvGrpSpPr>
          <p:cNvPr id="29701" name="Group 37"/>
          <p:cNvGrpSpPr>
            <a:grpSpLocks/>
          </p:cNvGrpSpPr>
          <p:nvPr/>
        </p:nvGrpSpPr>
        <p:grpSpPr bwMode="auto">
          <a:xfrm>
            <a:off x="1258888" y="4797425"/>
            <a:ext cx="6264275" cy="1368425"/>
            <a:chOff x="793" y="3022"/>
            <a:chExt cx="3856" cy="862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1012" y="3158"/>
              <a:ext cx="79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3" name="AutoShape 32"/>
            <p:cNvSpPr>
              <a:spLocks noChangeArrowheads="1"/>
            </p:cNvSpPr>
            <p:nvPr/>
          </p:nvSpPr>
          <p:spPr bwMode="auto">
            <a:xfrm>
              <a:off x="793" y="3022"/>
              <a:ext cx="3856" cy="86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Text Box 74"/>
            <p:cNvSpPr txBox="1">
              <a:spLocks noChangeArrowheads="1"/>
            </p:cNvSpPr>
            <p:nvPr/>
          </p:nvSpPr>
          <p:spPr bwMode="auto">
            <a:xfrm>
              <a:off x="905" y="3230"/>
              <a:ext cx="3631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 eaLnBrk="1" hangingPunct="1">
                <a:buFont typeface="Arial" pitchFamily="34" charset="0"/>
                <a:buChar char="•"/>
              </a:pPr>
              <a:r>
                <a:rPr lang="ru-RU" dirty="0" smtClean="0"/>
                <a:t>проведение  </a:t>
              </a:r>
              <a:r>
                <a:rPr lang="ru-RU" dirty="0"/>
                <a:t>массовых  </a:t>
              </a:r>
              <a:r>
                <a:rPr lang="ru-RU" dirty="0" smtClean="0"/>
                <a:t>мероприятий </a:t>
              </a:r>
            </a:p>
            <a:p>
              <a:pPr marL="342900" indent="-342900" eaLnBrk="1" hangingPunct="1">
                <a:buFont typeface="Arial" pitchFamily="34" charset="0"/>
                <a:buChar char="•"/>
              </a:pPr>
              <a:r>
                <a:rPr lang="ru-RU" dirty="0" smtClean="0"/>
                <a:t>проведение встреч  с  избирателями</a:t>
              </a:r>
              <a:br>
                <a:rPr lang="ru-RU" dirty="0" smtClean="0"/>
              </a:br>
              <a:r>
                <a:rPr lang="ru-RU" sz="2000" dirty="0" smtClean="0"/>
                <a:t>  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114300"/>
            <a:ext cx="7620000" cy="10080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Законодательные гарантии проведения предвыборной агитации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90520521"/>
              </p:ext>
            </p:extLst>
          </p:nvPr>
        </p:nvGraphicFramePr>
        <p:xfrm>
          <a:off x="342900" y="1206500"/>
          <a:ext cx="7992000" cy="5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462685" y="3381375"/>
            <a:ext cx="178420" cy="185390"/>
          </a:xfrm>
          <a:prstGeom prst="flowChartConnector">
            <a:avLst/>
          </a:prstGeom>
          <a:solidFill>
            <a:schemeClr val="accent2">
              <a:alpha val="9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3641105" y="3528665"/>
            <a:ext cx="2295529" cy="1099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участие доверенного лица в теледебатах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(по поручению кандидата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в депутаты)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85850" y="120650"/>
            <a:ext cx="7704138" cy="874713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избирательного фонда кандидата в депутаты</a:t>
            </a:r>
          </a:p>
        </p:txBody>
      </p:sp>
      <p:grpSp>
        <p:nvGrpSpPr>
          <p:cNvPr id="31747" name="Group 27"/>
          <p:cNvGrpSpPr>
            <a:grpSpLocks/>
          </p:cNvGrpSpPr>
          <p:nvPr/>
        </p:nvGrpSpPr>
        <p:grpSpPr bwMode="auto">
          <a:xfrm>
            <a:off x="874212" y="3601685"/>
            <a:ext cx="7272335" cy="823978"/>
            <a:chOff x="567" y="1752"/>
            <a:chExt cx="4581" cy="421"/>
          </a:xfrm>
        </p:grpSpPr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2454" y="1970"/>
              <a:ext cx="86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567" y="1768"/>
              <a:ext cx="1814" cy="4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AutoShape 73"/>
            <p:cNvSpPr>
              <a:spLocks noChangeArrowheads="1"/>
            </p:cNvSpPr>
            <p:nvPr/>
          </p:nvSpPr>
          <p:spPr bwMode="auto">
            <a:xfrm>
              <a:off x="3334" y="1752"/>
              <a:ext cx="1814" cy="3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70" name="Text Box 74"/>
            <p:cNvSpPr txBox="1">
              <a:spLocks noChangeArrowheads="1"/>
            </p:cNvSpPr>
            <p:nvPr/>
          </p:nvSpPr>
          <p:spPr bwMode="auto">
            <a:xfrm>
              <a:off x="614" y="1850"/>
              <a:ext cx="1701" cy="18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/>
                <a:t>кандидат в депутаты</a:t>
              </a:r>
              <a:endParaRPr lang="ru-RU" b="1" dirty="0"/>
            </a:p>
          </p:txBody>
        </p:sp>
        <p:sp>
          <p:nvSpPr>
            <p:cNvPr id="31771" name="Text Box 75"/>
            <p:cNvSpPr txBox="1">
              <a:spLocks noChangeArrowheads="1"/>
            </p:cNvSpPr>
            <p:nvPr/>
          </p:nvSpPr>
          <p:spPr bwMode="auto">
            <a:xfrm>
              <a:off x="3380" y="1768"/>
              <a:ext cx="1678" cy="331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8000"/>
                  </a:solidFill>
                </a:rPr>
                <a:t>не более </a:t>
              </a:r>
              <a:r>
                <a:rPr lang="ru-RU" b="1" dirty="0" smtClean="0">
                  <a:solidFill>
                    <a:srgbClr val="008000"/>
                  </a:solidFill>
                </a:rPr>
                <a:t>1000 </a:t>
              </a:r>
              <a:br>
                <a:rPr lang="ru-RU" b="1" dirty="0" smtClean="0">
                  <a:solidFill>
                    <a:srgbClr val="008000"/>
                  </a:solidFill>
                </a:rPr>
              </a:br>
              <a:r>
                <a:rPr lang="ru-RU" b="1" dirty="0" smtClean="0">
                  <a:solidFill>
                    <a:srgbClr val="008000"/>
                  </a:solidFill>
                </a:rPr>
                <a:t>базовых  </a:t>
              </a:r>
              <a:r>
                <a:rPr lang="ru-RU" b="1" dirty="0">
                  <a:solidFill>
                    <a:srgbClr val="008000"/>
                  </a:solidFill>
                </a:rPr>
                <a:t>величин</a:t>
              </a:r>
            </a:p>
          </p:txBody>
        </p:sp>
      </p:grpSp>
      <p:grpSp>
        <p:nvGrpSpPr>
          <p:cNvPr id="31748" name="Group 42"/>
          <p:cNvGrpSpPr>
            <a:grpSpLocks/>
          </p:cNvGrpSpPr>
          <p:nvPr/>
        </p:nvGrpSpPr>
        <p:grpSpPr bwMode="auto">
          <a:xfrm>
            <a:off x="881354" y="1341442"/>
            <a:ext cx="7258052" cy="804863"/>
            <a:chOff x="576" y="1570"/>
            <a:chExt cx="4572" cy="507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2454" y="1763"/>
              <a:ext cx="86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576" y="1578"/>
              <a:ext cx="1814" cy="4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AutoShape 73"/>
            <p:cNvSpPr>
              <a:spLocks noChangeArrowheads="1"/>
            </p:cNvSpPr>
            <p:nvPr/>
          </p:nvSpPr>
          <p:spPr bwMode="auto">
            <a:xfrm>
              <a:off x="3334" y="1570"/>
              <a:ext cx="1814" cy="4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65" name="Text Box 74"/>
            <p:cNvSpPr txBox="1">
              <a:spLocks noChangeArrowheads="1"/>
            </p:cNvSpPr>
            <p:nvPr/>
          </p:nvSpPr>
          <p:spPr bwMode="auto">
            <a:xfrm>
              <a:off x="633" y="1623"/>
              <a:ext cx="1701" cy="4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/>
                <a:t>гражданин Республики Беларусь</a:t>
              </a:r>
            </a:p>
          </p:txBody>
        </p:sp>
        <p:sp>
          <p:nvSpPr>
            <p:cNvPr id="31766" name="Text Box 75"/>
            <p:cNvSpPr txBox="1">
              <a:spLocks noChangeArrowheads="1"/>
            </p:cNvSpPr>
            <p:nvPr/>
          </p:nvSpPr>
          <p:spPr bwMode="auto">
            <a:xfrm>
              <a:off x="3388" y="1578"/>
              <a:ext cx="1587" cy="40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8000"/>
                  </a:solidFill>
                </a:rPr>
                <a:t>не более 5 </a:t>
              </a:r>
              <a:r>
                <a:rPr lang="ru-RU" b="1" dirty="0" smtClean="0">
                  <a:solidFill>
                    <a:srgbClr val="008000"/>
                  </a:solidFill>
                </a:rPr>
                <a:t/>
              </a:r>
              <a:br>
                <a:rPr lang="ru-RU" b="1" dirty="0" smtClean="0">
                  <a:solidFill>
                    <a:srgbClr val="008000"/>
                  </a:solidFill>
                </a:rPr>
              </a:br>
              <a:r>
                <a:rPr lang="ru-RU" b="1" dirty="0" smtClean="0">
                  <a:solidFill>
                    <a:srgbClr val="008000"/>
                  </a:solidFill>
                </a:rPr>
                <a:t>базовых  </a:t>
              </a:r>
              <a:r>
                <a:rPr lang="ru-RU" b="1" dirty="0">
                  <a:solidFill>
                    <a:srgbClr val="008000"/>
                  </a:solidFill>
                </a:rPr>
                <a:t>величин</a:t>
              </a:r>
            </a:p>
          </p:txBody>
        </p:sp>
      </p:grpSp>
      <p:grpSp>
        <p:nvGrpSpPr>
          <p:cNvPr id="31749" name="Group 43"/>
          <p:cNvGrpSpPr>
            <a:grpSpLocks/>
          </p:cNvGrpSpPr>
          <p:nvPr/>
        </p:nvGrpSpPr>
        <p:grpSpPr bwMode="auto">
          <a:xfrm>
            <a:off x="887413" y="2535234"/>
            <a:ext cx="7272335" cy="817561"/>
            <a:chOff x="558" y="2205"/>
            <a:chExt cx="4581" cy="515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2427" y="2398"/>
              <a:ext cx="86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558" y="2221"/>
              <a:ext cx="1814" cy="4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47" name="AutoShape 73"/>
            <p:cNvSpPr>
              <a:spLocks noChangeArrowheads="1"/>
            </p:cNvSpPr>
            <p:nvPr/>
          </p:nvSpPr>
          <p:spPr bwMode="auto">
            <a:xfrm>
              <a:off x="3325" y="2205"/>
              <a:ext cx="1814" cy="4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60" name="Text Box 74"/>
            <p:cNvSpPr txBox="1">
              <a:spLocks noChangeArrowheads="1"/>
            </p:cNvSpPr>
            <p:nvPr/>
          </p:nvSpPr>
          <p:spPr bwMode="auto">
            <a:xfrm>
              <a:off x="620" y="2384"/>
              <a:ext cx="1633" cy="231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/>
                <a:t>юридическое лицо</a:t>
              </a:r>
            </a:p>
          </p:txBody>
        </p:sp>
        <p:sp>
          <p:nvSpPr>
            <p:cNvPr id="31761" name="Text Box 75"/>
            <p:cNvSpPr txBox="1">
              <a:spLocks noChangeArrowheads="1"/>
            </p:cNvSpPr>
            <p:nvPr/>
          </p:nvSpPr>
          <p:spPr bwMode="auto">
            <a:xfrm>
              <a:off x="3380" y="2237"/>
              <a:ext cx="1587" cy="4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8000"/>
                  </a:solidFill>
                </a:rPr>
                <a:t>не более 10 базовых  величин</a:t>
              </a:r>
            </a:p>
          </p:txBody>
        </p:sp>
      </p:grpSp>
      <p:grpSp>
        <p:nvGrpSpPr>
          <p:cNvPr id="31750" name="Group 50"/>
          <p:cNvGrpSpPr>
            <a:grpSpLocks/>
          </p:cNvGrpSpPr>
          <p:nvPr/>
        </p:nvGrpSpPr>
        <p:grpSpPr bwMode="auto">
          <a:xfrm>
            <a:off x="815975" y="5092700"/>
            <a:ext cx="7366136" cy="900113"/>
            <a:chOff x="567" y="2160"/>
            <a:chExt cx="4548" cy="454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417" y="2387"/>
              <a:ext cx="862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1752" name="Group 46"/>
            <p:cNvGrpSpPr>
              <a:grpSpLocks/>
            </p:cNvGrpSpPr>
            <p:nvPr/>
          </p:nvGrpSpPr>
          <p:grpSpPr bwMode="auto">
            <a:xfrm>
              <a:off x="567" y="2160"/>
              <a:ext cx="1778" cy="454"/>
              <a:chOff x="567" y="2160"/>
              <a:chExt cx="1778" cy="454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567" y="2160"/>
                <a:ext cx="1778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756" name="Text Box 74"/>
              <p:cNvSpPr txBox="1">
                <a:spLocks noChangeArrowheads="1"/>
              </p:cNvSpPr>
              <p:nvPr/>
            </p:nvSpPr>
            <p:spPr bwMode="auto">
              <a:xfrm>
                <a:off x="627" y="2224"/>
                <a:ext cx="1600" cy="326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b="1" dirty="0"/>
                  <a:t>предельная сумма</a:t>
                </a:r>
                <a:br>
                  <a:rPr lang="ru-RU" b="1" dirty="0"/>
                </a:br>
                <a:r>
                  <a:rPr lang="ru-RU" b="1" dirty="0"/>
                  <a:t>всех расходов</a:t>
                </a:r>
              </a:p>
            </p:txBody>
          </p:sp>
        </p:grpSp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3337" y="2160"/>
              <a:ext cx="1778" cy="4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754" name="Text Box 74"/>
            <p:cNvSpPr txBox="1">
              <a:spLocks noChangeArrowheads="1"/>
            </p:cNvSpPr>
            <p:nvPr/>
          </p:nvSpPr>
          <p:spPr bwMode="auto">
            <a:xfrm>
              <a:off x="3385" y="2235"/>
              <a:ext cx="1600" cy="32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8000"/>
                  </a:solidFill>
                </a:rPr>
                <a:t>не более 1000 </a:t>
              </a:r>
            </a:p>
            <a:p>
              <a:pPr algn="ctr" eaLnBrk="1" hangingPunct="1"/>
              <a:r>
                <a:rPr lang="ru-RU" b="1" dirty="0">
                  <a:solidFill>
                    <a:srgbClr val="008000"/>
                  </a:solidFill>
                </a:rPr>
                <a:t>базовых величин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848" y="0"/>
            <a:ext cx="7311963" cy="676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средств избирательного фонда </a:t>
            </a:r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419" y="704513"/>
            <a:ext cx="7524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dirty="0"/>
              <a:t>Средства избирательного </a:t>
            </a:r>
            <a:r>
              <a:rPr lang="ru-RU" dirty="0" smtClean="0"/>
              <a:t>фонда могут </a:t>
            </a:r>
            <a:r>
              <a:rPr lang="ru-RU" dirty="0"/>
              <a:t>использоваться на оплату:</a:t>
            </a:r>
          </a:p>
          <a:p>
            <a:pPr marL="285750" indent="-285750" algn="just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эфирного времени и печатной площади в средствах массовой информации;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аренды зданий и помещений, оборудования, транспортных расходов, услуг связи;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агитационных печатных материалов;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консультационных и агитационных работ (услуг);</a:t>
            </a:r>
          </a:p>
          <a:p>
            <a:pPr marL="285750" indent="-285750" algn="just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ru-RU" dirty="0"/>
              <a:t>канцелярских товаров и других расходов, непосредственно связанных с проведением предвыборной </a:t>
            </a:r>
            <a:r>
              <a:rPr lang="ru-RU" dirty="0" smtClean="0"/>
              <a:t>агитации.</a:t>
            </a:r>
            <a:endParaRPr lang="ru-RU" dirty="0"/>
          </a:p>
        </p:txBody>
      </p:sp>
      <p:grpSp>
        <p:nvGrpSpPr>
          <p:cNvPr id="32772" name="Group 41"/>
          <p:cNvGrpSpPr>
            <a:grpSpLocks/>
          </p:cNvGrpSpPr>
          <p:nvPr/>
        </p:nvGrpSpPr>
        <p:grpSpPr bwMode="auto">
          <a:xfrm>
            <a:off x="301237" y="3693320"/>
            <a:ext cx="8137525" cy="1525588"/>
            <a:chOff x="67" y="2859"/>
            <a:chExt cx="5126" cy="961"/>
          </a:xfrm>
        </p:grpSpPr>
        <p:sp>
          <p:nvSpPr>
            <p:cNvPr id="32784" name="Text Box 74"/>
            <p:cNvSpPr txBox="1">
              <a:spLocks noChangeArrowheads="1"/>
            </p:cNvSpPr>
            <p:nvPr/>
          </p:nvSpPr>
          <p:spPr bwMode="auto">
            <a:xfrm>
              <a:off x="4461" y="3409"/>
              <a:ext cx="732" cy="408"/>
            </a:xfrm>
            <a:prstGeom prst="roundRect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день</a:t>
              </a:r>
            </a:p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выборов</a:t>
              </a:r>
            </a:p>
          </p:txBody>
        </p:sp>
        <p:cxnSp>
          <p:nvCxnSpPr>
            <p:cNvPr id="32785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385" y="3294"/>
              <a:ext cx="2903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3288" y="3222"/>
              <a:ext cx="0" cy="144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Прямая соединительная линия 54"/>
            <p:cNvCxnSpPr>
              <a:cxnSpLocks noChangeShapeType="1"/>
            </p:cNvCxnSpPr>
            <p:nvPr/>
          </p:nvCxnSpPr>
          <p:spPr bwMode="auto">
            <a:xfrm flipV="1">
              <a:off x="398" y="3223"/>
              <a:ext cx="0" cy="145"/>
            </a:xfrm>
            <a:prstGeom prst="line">
              <a:avLst/>
            </a:prstGeom>
            <a:noFill/>
            <a:ln w="38100" algn="ctr">
              <a:solidFill>
                <a:srgbClr val="00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Прямая соединительная линия 55"/>
            <p:cNvCxnSpPr>
              <a:cxnSpLocks noChangeShapeType="1"/>
            </p:cNvCxnSpPr>
            <p:nvPr/>
          </p:nvCxnSpPr>
          <p:spPr bwMode="auto">
            <a:xfrm>
              <a:off x="3288" y="3294"/>
              <a:ext cx="1594" cy="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789" name="Прямая соединительная линия 57"/>
            <p:cNvCxnSpPr>
              <a:cxnSpLocks noChangeShapeType="1"/>
            </p:cNvCxnSpPr>
            <p:nvPr/>
          </p:nvCxnSpPr>
          <p:spPr bwMode="auto">
            <a:xfrm flipV="1">
              <a:off x="4876" y="3221"/>
              <a:ext cx="0" cy="14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 Box 74"/>
            <p:cNvSpPr txBox="1">
              <a:spLocks noChangeArrowheads="1"/>
            </p:cNvSpPr>
            <p:nvPr/>
          </p:nvSpPr>
          <p:spPr bwMode="auto">
            <a:xfrm>
              <a:off x="743" y="2859"/>
              <a:ext cx="2472" cy="397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solidFill>
                    <a:srgbClr val="009900"/>
                  </a:solidFill>
                </a:rPr>
                <a:t>первый финансовый </a:t>
              </a:r>
              <a:r>
                <a:rPr lang="ru-RU" sz="1600" b="1" dirty="0" smtClean="0">
                  <a:solidFill>
                    <a:srgbClr val="009900"/>
                  </a:solidFill>
                </a:rPr>
                <a:t>отчет</a:t>
              </a:r>
            </a:p>
            <a:p>
              <a:pPr algn="ctr" eaLnBrk="1" hangingPunct="1"/>
              <a:r>
                <a:rPr lang="ru-RU" sz="1500" dirty="0" smtClean="0">
                  <a:solidFill>
                    <a:srgbClr val="009900"/>
                  </a:solidFill>
                </a:rPr>
                <a:t>с 27 по 31 августа 2016 г. включительно</a:t>
              </a:r>
              <a:endParaRPr lang="ru-RU" sz="1500" dirty="0">
                <a:solidFill>
                  <a:srgbClr val="009900"/>
                </a:solidFill>
              </a:endParaRPr>
            </a:p>
          </p:txBody>
        </p:sp>
        <p:sp>
          <p:nvSpPr>
            <p:cNvPr id="32791" name="Text Box 74"/>
            <p:cNvSpPr txBox="1">
              <a:spLocks noChangeArrowheads="1"/>
            </p:cNvSpPr>
            <p:nvPr/>
          </p:nvSpPr>
          <p:spPr bwMode="auto">
            <a:xfrm>
              <a:off x="2756" y="3409"/>
              <a:ext cx="1089" cy="408"/>
            </a:xfrm>
            <a:prstGeom prst="round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9900"/>
                  </a:solidFill>
                </a:rPr>
                <a:t>10 дней до дня выборов</a:t>
              </a:r>
            </a:p>
          </p:txBody>
        </p:sp>
        <p:sp>
          <p:nvSpPr>
            <p:cNvPr id="32792" name="Text Box 74"/>
            <p:cNvSpPr txBox="1">
              <a:spLocks noChangeArrowheads="1"/>
            </p:cNvSpPr>
            <p:nvPr/>
          </p:nvSpPr>
          <p:spPr bwMode="auto">
            <a:xfrm>
              <a:off x="67" y="3412"/>
              <a:ext cx="1089" cy="408"/>
            </a:xfrm>
            <a:prstGeom prst="round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9900"/>
                  </a:solidFill>
                </a:rPr>
                <a:t>15 дней до дня выборов</a:t>
              </a:r>
            </a:p>
          </p:txBody>
        </p:sp>
      </p:grpSp>
      <p:grpSp>
        <p:nvGrpSpPr>
          <p:cNvPr id="32773" name="Group 54"/>
          <p:cNvGrpSpPr>
            <a:grpSpLocks/>
          </p:cNvGrpSpPr>
          <p:nvPr/>
        </p:nvGrpSpPr>
        <p:grpSpPr bwMode="auto">
          <a:xfrm>
            <a:off x="770737" y="5182393"/>
            <a:ext cx="7583554" cy="1416051"/>
            <a:chOff x="65" y="3300"/>
            <a:chExt cx="3757" cy="892"/>
          </a:xfrm>
        </p:grpSpPr>
        <p:sp>
          <p:nvSpPr>
            <p:cNvPr id="32778" name="Text Box 74"/>
            <p:cNvSpPr txBox="1">
              <a:spLocks noChangeArrowheads="1"/>
            </p:cNvSpPr>
            <p:nvPr/>
          </p:nvSpPr>
          <p:spPr bwMode="auto">
            <a:xfrm>
              <a:off x="65" y="3784"/>
              <a:ext cx="639" cy="408"/>
            </a:xfrm>
            <a:prstGeom prst="round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день</a:t>
              </a:r>
            </a:p>
            <a:p>
              <a:pPr algn="ctr" eaLnBrk="1" hangingPunct="1"/>
              <a:r>
                <a:rPr lang="ru-RU" sz="1600" dirty="0">
                  <a:solidFill>
                    <a:srgbClr val="C00000"/>
                  </a:solidFill>
                </a:rPr>
                <a:t>выборов</a:t>
              </a:r>
            </a:p>
          </p:txBody>
        </p:sp>
        <p:cxnSp>
          <p:nvCxnSpPr>
            <p:cNvPr id="32779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385" y="3610"/>
              <a:ext cx="2117" cy="12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0" name="Прямая соединительная линия 12"/>
            <p:cNvCxnSpPr>
              <a:cxnSpLocks noChangeShapeType="1"/>
            </p:cNvCxnSpPr>
            <p:nvPr/>
          </p:nvCxnSpPr>
          <p:spPr bwMode="auto">
            <a:xfrm flipV="1">
              <a:off x="2504" y="3511"/>
              <a:ext cx="0" cy="222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1" name="Прямая соединительная линия 54"/>
            <p:cNvCxnSpPr>
              <a:cxnSpLocks noChangeShapeType="1"/>
            </p:cNvCxnSpPr>
            <p:nvPr/>
          </p:nvCxnSpPr>
          <p:spPr bwMode="auto">
            <a:xfrm flipV="1">
              <a:off x="385" y="3610"/>
              <a:ext cx="0" cy="145"/>
            </a:xfrm>
            <a:prstGeom prst="line">
              <a:avLst/>
            </a:prstGeom>
            <a:noFill/>
            <a:ln w="38100" algn="ctr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 Box 74"/>
            <p:cNvSpPr txBox="1">
              <a:spLocks noChangeArrowheads="1"/>
            </p:cNvSpPr>
            <p:nvPr/>
          </p:nvSpPr>
          <p:spPr bwMode="auto">
            <a:xfrm>
              <a:off x="780" y="3300"/>
              <a:ext cx="2018" cy="23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solidFill>
                    <a:srgbClr val="009900"/>
                  </a:solidFill>
                </a:rPr>
                <a:t>итоговый финансовый отчет</a:t>
              </a:r>
            </a:p>
          </p:txBody>
        </p:sp>
        <p:sp>
          <p:nvSpPr>
            <p:cNvPr id="32783" name="Text Box 74"/>
            <p:cNvSpPr txBox="1">
              <a:spLocks noChangeArrowheads="1"/>
            </p:cNvSpPr>
            <p:nvPr/>
          </p:nvSpPr>
          <p:spPr bwMode="auto">
            <a:xfrm>
              <a:off x="2003" y="3755"/>
              <a:ext cx="1819" cy="386"/>
            </a:xfrm>
            <a:prstGeom prst="round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500" dirty="0" smtClean="0"/>
                <a:t>в пятидневный срок </a:t>
              </a:r>
              <a:r>
                <a:rPr lang="ru-RU" sz="1500" dirty="0"/>
                <a:t>со дня </a:t>
              </a:r>
              <a:r>
                <a:rPr lang="ru-RU" sz="1500" dirty="0" smtClean="0"/>
                <a:t>выборов, т.е. не позднее 15 сентября 2016 г</a:t>
              </a:r>
              <a:r>
                <a:rPr lang="ru-RU" sz="1500" dirty="0" smtClean="0"/>
                <a:t>.</a:t>
              </a:r>
              <a:endParaRPr lang="ru-RU" sz="1500" dirty="0" smtClean="0"/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2355850" y="5574507"/>
            <a:ext cx="0" cy="2159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10318" y="5550693"/>
            <a:ext cx="0" cy="2301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48101" y="5574507"/>
            <a:ext cx="0" cy="2159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60499" y="5569742"/>
            <a:ext cx="6655" cy="22066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3932" y="104775"/>
            <a:ext cx="7038975" cy="80010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Установление результатов выборов </a:t>
            </a:r>
          </a:p>
        </p:txBody>
      </p:sp>
      <p:sp>
        <p:nvSpPr>
          <p:cNvPr id="33795" name="AutoShape 32"/>
          <p:cNvSpPr>
            <a:spLocks noChangeArrowheads="1"/>
          </p:cNvSpPr>
          <p:nvPr/>
        </p:nvSpPr>
        <p:spPr bwMode="auto">
          <a:xfrm>
            <a:off x="1331913" y="986195"/>
            <a:ext cx="6823075" cy="97241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3796" name="Text Box 74"/>
          <p:cNvSpPr txBox="1">
            <a:spLocks noChangeArrowheads="1"/>
          </p:cNvSpPr>
          <p:nvPr/>
        </p:nvSpPr>
        <p:spPr bwMode="auto">
          <a:xfrm>
            <a:off x="1470790" y="1118459"/>
            <a:ext cx="6419850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&gt;50</a:t>
            </a:r>
            <a:r>
              <a:rPr lang="en-US" sz="2000" b="1" dirty="0"/>
              <a:t>%</a:t>
            </a:r>
            <a:r>
              <a:rPr lang="ru-RU" sz="2000" b="1" dirty="0"/>
              <a:t> избирателей, включенных в списки,</a:t>
            </a:r>
            <a:br>
              <a:rPr lang="ru-RU" sz="2000" b="1" dirty="0"/>
            </a:br>
            <a:r>
              <a:rPr lang="ru-RU" sz="2000" b="1" dirty="0"/>
              <a:t>приняли участие в </a:t>
            </a:r>
            <a:r>
              <a:rPr lang="ru-RU" b="1" dirty="0"/>
              <a:t>голосовании</a:t>
            </a: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4465631" y="1958609"/>
            <a:ext cx="277820" cy="346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815" name="Text Box 74"/>
          <p:cNvSpPr txBox="1">
            <a:spLocks noChangeArrowheads="1"/>
          </p:cNvSpPr>
          <p:nvPr/>
        </p:nvSpPr>
        <p:spPr bwMode="auto">
          <a:xfrm>
            <a:off x="1648536" y="2305438"/>
            <a:ext cx="6242103" cy="578882"/>
          </a:xfrm>
          <a:prstGeom prst="roundRect">
            <a:avLst/>
          </a:prstGeom>
          <a:ln>
            <a:solidFill>
              <a:srgbClr val="00B05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8000"/>
                </a:solidFill>
              </a:rPr>
              <a:t>выборы состоялись</a:t>
            </a:r>
          </a:p>
        </p:txBody>
      </p:sp>
      <p:grpSp>
        <p:nvGrpSpPr>
          <p:cNvPr id="33799" name="Группа 10"/>
          <p:cNvGrpSpPr>
            <a:grpSpLocks/>
          </p:cNvGrpSpPr>
          <p:nvPr/>
        </p:nvGrpSpPr>
        <p:grpSpPr bwMode="auto">
          <a:xfrm>
            <a:off x="1440099" y="2884320"/>
            <a:ext cx="6750039" cy="1662941"/>
            <a:chOff x="793347" y="3288220"/>
            <a:chExt cx="4051815" cy="2094265"/>
          </a:xfrm>
        </p:grpSpPr>
        <p:sp>
          <p:nvSpPr>
            <p:cNvPr id="45" name="Стрелка вниз 44"/>
            <p:cNvSpPr/>
            <p:nvPr/>
          </p:nvSpPr>
          <p:spPr bwMode="auto">
            <a:xfrm>
              <a:off x="2602693" y="3288220"/>
              <a:ext cx="173542" cy="449751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809" name="AutoShape 32"/>
            <p:cNvSpPr>
              <a:spLocks noChangeArrowheads="1"/>
            </p:cNvSpPr>
            <p:nvPr/>
          </p:nvSpPr>
          <p:spPr bwMode="auto">
            <a:xfrm>
              <a:off x="793347" y="3712348"/>
              <a:ext cx="4051815" cy="16701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0" name="Text Box 74"/>
            <p:cNvSpPr txBox="1">
              <a:spLocks noChangeArrowheads="1"/>
            </p:cNvSpPr>
            <p:nvPr/>
          </p:nvSpPr>
          <p:spPr bwMode="auto">
            <a:xfrm>
              <a:off x="822344" y="3914902"/>
              <a:ext cx="3960889" cy="112405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sz="2000" b="1" dirty="0" smtClean="0">
                  <a:solidFill>
                    <a:srgbClr val="008000"/>
                  </a:solidFill>
                </a:rPr>
                <a:t> </a:t>
              </a:r>
              <a:r>
                <a:rPr lang="ru-RU" sz="1600" b="1" dirty="0" smtClean="0">
                  <a:solidFill>
                    <a:srgbClr val="008000"/>
                  </a:solidFill>
                </a:rPr>
                <a:t>избранным считается кандидат, за кандидатуру которого проголосовало </a:t>
              </a:r>
              <a:r>
                <a:rPr lang="ru-RU" sz="1600" b="1" dirty="0">
                  <a:solidFill>
                    <a:srgbClr val="008000"/>
                  </a:solidFill>
                </a:rPr>
                <a:t>большинство </a:t>
              </a:r>
              <a:r>
                <a:rPr lang="ru-RU" sz="1600" b="1" dirty="0" smtClean="0">
                  <a:solidFill>
                    <a:srgbClr val="008000"/>
                  </a:solidFill>
                </a:rPr>
                <a:t>избирателей, принявших участие в голосовании</a:t>
              </a:r>
              <a:endParaRPr lang="ru-RU" sz="16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Группа 10"/>
          <p:cNvGrpSpPr>
            <a:grpSpLocks/>
          </p:cNvGrpSpPr>
          <p:nvPr/>
        </p:nvGrpSpPr>
        <p:grpSpPr bwMode="auto">
          <a:xfrm>
            <a:off x="1467531" y="4547261"/>
            <a:ext cx="6722608" cy="1796388"/>
            <a:chOff x="793347" y="3268379"/>
            <a:chExt cx="4035349" cy="2262324"/>
          </a:xfrm>
        </p:grpSpPr>
        <p:sp>
          <p:nvSpPr>
            <p:cNvPr id="26" name="Стрелка вниз 25"/>
            <p:cNvSpPr/>
            <p:nvPr/>
          </p:nvSpPr>
          <p:spPr bwMode="auto">
            <a:xfrm>
              <a:off x="2636702" y="3268379"/>
              <a:ext cx="189143" cy="443970"/>
            </a:xfrm>
            <a:prstGeom prst="downArrow">
              <a:avLst>
                <a:gd name="adj1" fmla="val 37908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793347" y="3712347"/>
              <a:ext cx="4035349" cy="181835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Text Box 74"/>
            <p:cNvSpPr txBox="1">
              <a:spLocks noChangeArrowheads="1"/>
            </p:cNvSpPr>
            <p:nvPr/>
          </p:nvSpPr>
          <p:spPr bwMode="auto">
            <a:xfrm>
              <a:off x="822344" y="3914902"/>
              <a:ext cx="3960889" cy="1434141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sz="2000" b="1" dirty="0" smtClean="0">
                  <a:solidFill>
                    <a:srgbClr val="008000"/>
                  </a:solidFill>
                </a:rPr>
                <a:t> </a:t>
              </a:r>
              <a:r>
                <a:rPr lang="ru-RU" sz="1600" b="1" dirty="0">
                  <a:solidFill>
                    <a:srgbClr val="008000"/>
                  </a:solidFill>
                  <a:latin typeface="Arial"/>
                </a:rPr>
                <a:t>при проведении голосования по одной кандидатуре кандидат считается избранным, если за него проголосовало более половины избирателей, принявших участие </a:t>
              </a:r>
              <a:br>
                <a:rPr lang="ru-RU" sz="1600" b="1" dirty="0">
                  <a:solidFill>
                    <a:srgbClr val="008000"/>
                  </a:solidFill>
                  <a:latin typeface="Arial"/>
                </a:rPr>
              </a:br>
              <a:r>
                <a:rPr lang="ru-RU" sz="1600" b="1" dirty="0">
                  <a:solidFill>
                    <a:srgbClr val="008000"/>
                  </a:solidFill>
                  <a:latin typeface="Arial"/>
                </a:rPr>
                <a:t>в голосовании</a:t>
              </a:r>
              <a:endParaRPr lang="ru-RU" sz="1600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4726" y="161924"/>
            <a:ext cx="7045325" cy="7334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 протоколов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 результатах  выборов</a:t>
            </a: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704850" y="4149518"/>
            <a:ext cx="7692053" cy="987504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 smtClean="0"/>
              <a:t>окружная избирательная комиссия</a:t>
            </a:r>
            <a:endParaRPr lang="ru-RU" sz="1300" b="1" dirty="0"/>
          </a:p>
          <a:p>
            <a:pPr eaLnBrk="1" hangingPunct="1">
              <a:buFontTx/>
              <a:buAutoNum type="arabicPeriod"/>
            </a:pPr>
            <a:r>
              <a:rPr lang="ru-RU" sz="1300" dirty="0" smtClean="0">
                <a:solidFill>
                  <a:srgbClr val="008000"/>
                </a:solidFill>
              </a:rPr>
              <a:t>Протокол </a:t>
            </a:r>
            <a:r>
              <a:rPr lang="ru-RU" sz="1300" dirty="0">
                <a:solidFill>
                  <a:srgbClr val="008000"/>
                </a:solidFill>
              </a:rPr>
              <a:t>о результатах выборов по </a:t>
            </a:r>
            <a:r>
              <a:rPr lang="ru-RU" sz="1300" dirty="0" smtClean="0">
                <a:solidFill>
                  <a:srgbClr val="008000"/>
                </a:solidFill>
              </a:rPr>
              <a:t>избирательному округу</a:t>
            </a:r>
            <a:endParaRPr lang="ru-RU" sz="1300" dirty="0">
              <a:solidFill>
                <a:srgbClr val="008000"/>
              </a:solidFill>
            </a:endParaRPr>
          </a:p>
          <a:p>
            <a:pPr algn="just" eaLnBrk="1" hangingPunct="1">
              <a:buFontTx/>
              <a:buAutoNum type="arabicPeriod"/>
            </a:pPr>
            <a:r>
              <a:rPr lang="ru-RU" sz="1300" dirty="0">
                <a:solidFill>
                  <a:srgbClr val="008000"/>
                </a:solidFill>
              </a:rPr>
              <a:t>Особые мнения членов комиссии, заявления доверенных лиц кандидатов и других лиц </a:t>
            </a:r>
            <a:endParaRPr lang="ru-RU" sz="1300" dirty="0" smtClean="0">
              <a:solidFill>
                <a:srgbClr val="008000"/>
              </a:solidFill>
            </a:endParaRPr>
          </a:p>
          <a:p>
            <a:pPr marL="0" indent="0" algn="just" eaLnBrk="1" hangingPunct="1"/>
            <a:r>
              <a:rPr lang="ru-RU" sz="1300" dirty="0" smtClean="0">
                <a:solidFill>
                  <a:srgbClr val="008000"/>
                </a:solidFill>
              </a:rPr>
              <a:t>        о </a:t>
            </a:r>
            <a:r>
              <a:rPr lang="ru-RU" sz="1300" dirty="0">
                <a:solidFill>
                  <a:srgbClr val="008000"/>
                </a:solidFill>
              </a:rPr>
              <a:t>нарушениях избирательного законодательства и принятые по ним решения комиссии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781050" y="5654926"/>
            <a:ext cx="7615853" cy="1208842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 smtClean="0"/>
              <a:t>участковая избирательная комиссия</a:t>
            </a:r>
            <a:endParaRPr lang="ru-RU" sz="1300" b="1" dirty="0"/>
          </a:p>
          <a:p>
            <a:pPr eaLnBrk="1" hangingPunct="1">
              <a:buFontTx/>
              <a:buAutoNum type="arabicPeriod"/>
            </a:pPr>
            <a:r>
              <a:rPr lang="ru-RU" sz="1300" dirty="0" smtClean="0">
                <a:solidFill>
                  <a:srgbClr val="008000"/>
                </a:solidFill>
              </a:rPr>
              <a:t>Протокол </a:t>
            </a:r>
            <a:r>
              <a:rPr lang="ru-RU" sz="1300" dirty="0">
                <a:solidFill>
                  <a:srgbClr val="008000"/>
                </a:solidFill>
              </a:rPr>
              <a:t>о результатах </a:t>
            </a:r>
            <a:r>
              <a:rPr lang="ru-RU" sz="1300" dirty="0" smtClean="0">
                <a:solidFill>
                  <a:srgbClr val="008000"/>
                </a:solidFill>
              </a:rPr>
              <a:t>голосования на участке для голосования</a:t>
            </a:r>
            <a:endParaRPr lang="ru-RU" sz="1300" dirty="0">
              <a:solidFill>
                <a:srgbClr val="008000"/>
              </a:solidFill>
            </a:endParaRPr>
          </a:p>
          <a:p>
            <a:pPr algn="just" eaLnBrk="1" hangingPunct="1">
              <a:buFontTx/>
              <a:buAutoNum type="arabicPeriod"/>
            </a:pPr>
            <a:r>
              <a:rPr lang="ru-RU" sz="1300" dirty="0">
                <a:solidFill>
                  <a:srgbClr val="008000"/>
                </a:solidFill>
              </a:rPr>
              <a:t>Особые мнения членов комиссии, заявления доверенных лиц кандидатов и других лиц </a:t>
            </a:r>
            <a:r>
              <a:rPr lang="ru-RU" sz="1300" dirty="0" smtClean="0">
                <a:solidFill>
                  <a:srgbClr val="008000"/>
                </a:solidFill>
              </a:rPr>
              <a:t/>
            </a:r>
            <a:br>
              <a:rPr lang="ru-RU" sz="1300" dirty="0" smtClean="0">
                <a:solidFill>
                  <a:srgbClr val="008000"/>
                </a:solidFill>
              </a:rPr>
            </a:br>
            <a:r>
              <a:rPr lang="ru-RU" sz="1300" dirty="0" smtClean="0">
                <a:solidFill>
                  <a:srgbClr val="008000"/>
                </a:solidFill>
              </a:rPr>
              <a:t>о нарушениях при голосовании и при подсчете голосов и </a:t>
            </a:r>
            <a:r>
              <a:rPr lang="ru-RU" sz="1300" dirty="0">
                <a:solidFill>
                  <a:srgbClr val="008000"/>
                </a:solidFill>
              </a:rPr>
              <a:t>принятые по ним решения комиссии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819276" y="3427164"/>
            <a:ext cx="5915024" cy="72235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8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не позднее чем </a:t>
            </a:r>
            <a:r>
              <a:rPr lang="ru-RU" sz="1300" b="1" dirty="0" smtClean="0">
                <a:solidFill>
                  <a:schemeClr val="tx1"/>
                </a:solidFill>
              </a:rPr>
              <a:t>на четвертый день после </a:t>
            </a:r>
            <a:r>
              <a:rPr lang="ru-RU" sz="1300" b="1" dirty="0">
                <a:solidFill>
                  <a:schemeClr val="tx1"/>
                </a:solidFill>
              </a:rPr>
              <a:t>окончания </a:t>
            </a:r>
            <a:r>
              <a:rPr lang="ru-RU" sz="1300" b="1" dirty="0" smtClean="0">
                <a:solidFill>
                  <a:schemeClr val="tx1"/>
                </a:solidFill>
              </a:rPr>
              <a:t>голосования</a:t>
            </a:r>
            <a:endParaRPr lang="ru-RU" sz="1300" b="1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971675" y="5137022"/>
            <a:ext cx="5762625" cy="517903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после установления результатов подсчета голосов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1971675" y="1539081"/>
            <a:ext cx="5667375" cy="74962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18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не позднее чем </a:t>
            </a:r>
            <a:r>
              <a:rPr lang="ru-RU" sz="1300" b="1" dirty="0" smtClean="0">
                <a:solidFill>
                  <a:schemeClr val="tx1"/>
                </a:solidFill>
              </a:rPr>
              <a:t>на шестой день после выборов</a:t>
            </a:r>
            <a:endParaRPr lang="ru-RU" sz="1300" b="1" dirty="0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239836" y="1096660"/>
            <a:ext cx="6808790" cy="441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Центральная комиссия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781050" y="2288704"/>
            <a:ext cx="7692053" cy="11384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300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" charset="0"/>
              </a:rPr>
              <a:t>областная, Минская городская комиссия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rgbClr val="008000"/>
                </a:solidFill>
              </a:rPr>
              <a:t>Решение о результатах выборов на территории области, города Минска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rgbClr val="008000"/>
                </a:solidFill>
              </a:rPr>
              <a:t>Протоколы окружных комиссий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300" dirty="0">
                <a:solidFill>
                  <a:srgbClr val="008000"/>
                </a:solidFill>
              </a:rPr>
              <a:t>Особые мнения членов </a:t>
            </a:r>
            <a:r>
              <a:rPr lang="ru-RU" sz="1300" dirty="0" smtClean="0">
                <a:solidFill>
                  <a:srgbClr val="008000"/>
                </a:solidFill>
              </a:rPr>
              <a:t>окружных комиссий, </a:t>
            </a:r>
            <a:r>
              <a:rPr lang="ru-RU" sz="1300" dirty="0">
                <a:solidFill>
                  <a:srgbClr val="008000"/>
                </a:solidFill>
              </a:rPr>
              <a:t>заявления доверенных лиц кандидатов и </a:t>
            </a:r>
            <a:r>
              <a:rPr lang="ru-RU" sz="1300" dirty="0" smtClean="0">
                <a:solidFill>
                  <a:srgbClr val="008000"/>
                </a:solidFill>
              </a:rPr>
              <a:t>других</a:t>
            </a:r>
          </a:p>
          <a:p>
            <a:pPr lvl="0" algn="just"/>
            <a:r>
              <a:rPr lang="ru-RU" sz="1300" dirty="0" smtClean="0">
                <a:solidFill>
                  <a:srgbClr val="008000"/>
                </a:solidFill>
              </a:rPr>
              <a:t> </a:t>
            </a:r>
            <a:r>
              <a:rPr lang="ru-RU" sz="1300" dirty="0">
                <a:solidFill>
                  <a:srgbClr val="008000"/>
                </a:solidFill>
              </a:rPr>
              <a:t>лиц </a:t>
            </a:r>
            <a:r>
              <a:rPr lang="ru-RU" sz="1300" dirty="0" smtClean="0">
                <a:solidFill>
                  <a:srgbClr val="008000"/>
                </a:solidFill>
              </a:rPr>
              <a:t>о </a:t>
            </a:r>
            <a:r>
              <a:rPr lang="ru-RU" sz="1300" dirty="0">
                <a:solidFill>
                  <a:srgbClr val="008000"/>
                </a:solidFill>
              </a:rPr>
              <a:t>нарушениях избирательного законодательства и принятые по ним решения </a:t>
            </a:r>
            <a:r>
              <a:rPr lang="ru-RU" sz="1300" dirty="0" smtClean="0">
                <a:solidFill>
                  <a:srgbClr val="008000"/>
                </a:solidFill>
              </a:rPr>
              <a:t>окружных </a:t>
            </a:r>
          </a:p>
          <a:p>
            <a:pPr lvl="0" algn="just"/>
            <a:r>
              <a:rPr lang="ru-RU" sz="1300" dirty="0" smtClean="0">
                <a:solidFill>
                  <a:srgbClr val="008000"/>
                </a:solidFill>
              </a:rPr>
              <a:t>комиссий</a:t>
            </a:r>
            <a:endParaRPr lang="ru-RU" sz="1300" b="1" dirty="0" smtClean="0">
              <a:solidFill>
                <a:srgbClr val="008000"/>
              </a:solidFill>
              <a:latin typeface="Arial" charset="0"/>
            </a:endParaRPr>
          </a:p>
          <a:p>
            <a:pPr marL="342900" indent="-342900" algn="ctr">
              <a:buAutoNum type="arabicPeriod"/>
              <a:defRPr/>
            </a:pPr>
            <a:endParaRPr lang="ru-RU" sz="13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54137" y="130176"/>
            <a:ext cx="7029450" cy="974724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Обжалование  результатов   выборов</a:t>
            </a:r>
          </a:p>
        </p:txBody>
      </p:sp>
      <p:grpSp>
        <p:nvGrpSpPr>
          <p:cNvPr id="35843" name="Group 41"/>
          <p:cNvGrpSpPr>
            <a:grpSpLocks/>
          </p:cNvGrpSpPr>
          <p:nvPr/>
        </p:nvGrpSpPr>
        <p:grpSpPr bwMode="auto">
          <a:xfrm>
            <a:off x="1030286" y="2112964"/>
            <a:ext cx="7370763" cy="1005761"/>
            <a:chOff x="703" y="1267"/>
            <a:chExt cx="3979" cy="537"/>
          </a:xfrm>
        </p:grpSpPr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1831" y="1408"/>
              <a:ext cx="1853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860" name="Text Box 75"/>
            <p:cNvSpPr txBox="1">
              <a:spLocks noChangeArrowheads="1"/>
            </p:cNvSpPr>
            <p:nvPr/>
          </p:nvSpPr>
          <p:spPr bwMode="auto">
            <a:xfrm>
              <a:off x="703" y="1344"/>
              <a:ext cx="997" cy="241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жалоба</a:t>
              </a:r>
            </a:p>
          </p:txBody>
        </p:sp>
        <p:sp>
          <p:nvSpPr>
            <p:cNvPr id="35862" name="Text Box 75"/>
            <p:cNvSpPr txBox="1">
              <a:spLocks noChangeArrowheads="1"/>
            </p:cNvSpPr>
            <p:nvPr/>
          </p:nvSpPr>
          <p:spPr bwMode="auto">
            <a:xfrm>
              <a:off x="3684" y="1267"/>
              <a:ext cx="998" cy="421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rgbClr val="008000"/>
                  </a:solidFill>
                </a:rPr>
                <a:t>окружная комиссия</a:t>
              </a:r>
            </a:p>
          </p:txBody>
        </p:sp>
        <p:sp>
          <p:nvSpPr>
            <p:cNvPr id="35863" name="Text Box 75"/>
            <p:cNvSpPr txBox="1">
              <a:spLocks noChangeArrowheads="1"/>
            </p:cNvSpPr>
            <p:nvPr/>
          </p:nvSpPr>
          <p:spPr bwMode="auto">
            <a:xfrm>
              <a:off x="1831" y="1525"/>
              <a:ext cx="1814" cy="279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не позднее чем на третий день </a:t>
              </a:r>
              <a:endParaRPr lang="ru-RU" sz="1400" dirty="0" smtClean="0"/>
            </a:p>
            <a:p>
              <a:pPr algn="ctr" eaLnBrk="1" hangingPunct="1"/>
              <a:r>
                <a:rPr lang="ru-RU" sz="1400" dirty="0" smtClean="0"/>
                <a:t>после </a:t>
              </a:r>
              <a:r>
                <a:rPr lang="ru-RU" sz="1400" dirty="0"/>
                <a:t>выборов</a:t>
              </a:r>
            </a:p>
          </p:txBody>
        </p:sp>
      </p:grpSp>
      <p:grpSp>
        <p:nvGrpSpPr>
          <p:cNvPr id="35844" name="Group 42"/>
          <p:cNvGrpSpPr>
            <a:grpSpLocks/>
          </p:cNvGrpSpPr>
          <p:nvPr/>
        </p:nvGrpSpPr>
        <p:grpSpPr bwMode="auto">
          <a:xfrm>
            <a:off x="899487" y="3150380"/>
            <a:ext cx="7800929" cy="1432919"/>
            <a:chOff x="655" y="2147"/>
            <a:chExt cx="4034" cy="679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1653" y="2383"/>
              <a:ext cx="1799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854" name="Text Box 75"/>
            <p:cNvSpPr txBox="1">
              <a:spLocks noChangeArrowheads="1"/>
            </p:cNvSpPr>
            <p:nvPr/>
          </p:nvSpPr>
          <p:spPr bwMode="auto">
            <a:xfrm>
              <a:off x="655" y="2147"/>
              <a:ext cx="998" cy="643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решение окружной комиссии</a:t>
              </a:r>
            </a:p>
          </p:txBody>
        </p:sp>
        <p:sp>
          <p:nvSpPr>
            <p:cNvPr id="35856" name="Text Box 75"/>
            <p:cNvSpPr txBox="1">
              <a:spLocks noChangeArrowheads="1"/>
            </p:cNvSpPr>
            <p:nvPr/>
          </p:nvSpPr>
          <p:spPr bwMode="auto">
            <a:xfrm>
              <a:off x="3465" y="2197"/>
              <a:ext cx="1224" cy="629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smtClean="0">
                  <a:solidFill>
                    <a:srgbClr val="008000"/>
                  </a:solidFill>
                </a:rPr>
                <a:t>областная, </a:t>
              </a:r>
              <a:r>
                <a:rPr lang="ru-RU" b="1" dirty="0" smtClean="0">
                  <a:solidFill>
                    <a:srgbClr val="008000"/>
                  </a:solidFill>
                </a:rPr>
                <a:t>Минская городская </a:t>
              </a:r>
              <a:r>
                <a:rPr lang="ru-RU" b="1" dirty="0">
                  <a:solidFill>
                    <a:srgbClr val="008000"/>
                  </a:solidFill>
                </a:rPr>
                <a:t>комиссия</a:t>
              </a:r>
            </a:p>
          </p:txBody>
        </p:sp>
        <p:sp>
          <p:nvSpPr>
            <p:cNvPr id="35857" name="Text Box 75"/>
            <p:cNvSpPr txBox="1">
              <a:spLocks noChangeArrowheads="1"/>
            </p:cNvSpPr>
            <p:nvPr/>
          </p:nvSpPr>
          <p:spPr bwMode="auto">
            <a:xfrm>
              <a:off x="1843" y="2469"/>
              <a:ext cx="1462" cy="24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в трехдневный срок</a:t>
              </a:r>
              <a:br>
                <a:rPr lang="ru-RU" sz="1400" dirty="0"/>
              </a:br>
              <a:r>
                <a:rPr lang="ru-RU" sz="1400" dirty="0"/>
                <a:t>со дня его принятия</a:t>
              </a:r>
            </a:p>
          </p:txBody>
        </p:sp>
      </p:grpSp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1018972" y="4935657"/>
            <a:ext cx="7502681" cy="1219639"/>
            <a:chOff x="340" y="3088"/>
            <a:chExt cx="4627" cy="717"/>
          </a:xfrm>
        </p:grpSpPr>
        <p:sp>
          <p:nvSpPr>
            <p:cNvPr id="9226" name="Line 97"/>
            <p:cNvSpPr>
              <a:spLocks noChangeShapeType="1"/>
            </p:cNvSpPr>
            <p:nvPr/>
          </p:nvSpPr>
          <p:spPr bwMode="auto">
            <a:xfrm>
              <a:off x="2014" y="3343"/>
              <a:ext cx="1583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848" name="Text Box 75"/>
            <p:cNvSpPr txBox="1">
              <a:spLocks noChangeArrowheads="1"/>
            </p:cNvSpPr>
            <p:nvPr/>
          </p:nvSpPr>
          <p:spPr bwMode="auto">
            <a:xfrm>
              <a:off x="340" y="3088"/>
              <a:ext cx="1674" cy="599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dirty="0"/>
                <a:t>решение </a:t>
              </a:r>
              <a:r>
                <a:rPr lang="ru-RU" dirty="0" smtClean="0"/>
                <a:t>областной, Минской городской комиссии</a:t>
              </a:r>
              <a:endParaRPr lang="ru-RU" dirty="0"/>
            </a:p>
          </p:txBody>
        </p:sp>
        <p:sp>
          <p:nvSpPr>
            <p:cNvPr id="35850" name="Text Box 75"/>
            <p:cNvSpPr txBox="1">
              <a:spLocks noChangeArrowheads="1"/>
            </p:cNvSpPr>
            <p:nvPr/>
          </p:nvSpPr>
          <p:spPr bwMode="auto">
            <a:xfrm>
              <a:off x="3602" y="3170"/>
              <a:ext cx="1365" cy="42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008000"/>
                  </a:solidFill>
                </a:rPr>
                <a:t>Центральная комиссия</a:t>
              </a:r>
              <a:endParaRPr lang="ru-RU" b="1" dirty="0">
                <a:solidFill>
                  <a:srgbClr val="008000"/>
                </a:solidFill>
              </a:endParaRPr>
            </a:p>
          </p:txBody>
        </p:sp>
        <p:sp>
          <p:nvSpPr>
            <p:cNvPr id="35851" name="Text Box 75"/>
            <p:cNvSpPr txBox="1">
              <a:spLocks noChangeArrowheads="1"/>
            </p:cNvSpPr>
            <p:nvPr/>
          </p:nvSpPr>
          <p:spPr bwMode="auto">
            <a:xfrm>
              <a:off x="2105" y="3479"/>
              <a:ext cx="1406" cy="32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/>
                <a:t>в трехдневный срок</a:t>
              </a:r>
              <a:br>
                <a:rPr lang="ru-RU" sz="1400" dirty="0"/>
              </a:br>
              <a:r>
                <a:rPr lang="ru-RU" sz="1400" dirty="0"/>
                <a:t>со дня его принятия</a:t>
              </a:r>
            </a:p>
          </p:txBody>
        </p:sp>
      </p:grpSp>
      <p:sp>
        <p:nvSpPr>
          <p:cNvPr id="9" name="Горизонтальный свиток 8"/>
          <p:cNvSpPr/>
          <p:nvPr/>
        </p:nvSpPr>
        <p:spPr>
          <a:xfrm>
            <a:off x="1030287" y="1104900"/>
            <a:ext cx="7199313" cy="100806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 подачи жалобы о признании выборов недействительными принадлежит кандидатам в депутаты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21100" y="71439"/>
            <a:ext cx="6953250" cy="89058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Повторный подсчет голосов</a:t>
            </a:r>
          </a:p>
        </p:txBody>
      </p:sp>
      <p:grpSp>
        <p:nvGrpSpPr>
          <p:cNvPr id="36867" name="Group 41"/>
          <p:cNvGrpSpPr>
            <a:grpSpLocks/>
          </p:cNvGrpSpPr>
          <p:nvPr/>
        </p:nvGrpSpPr>
        <p:grpSpPr bwMode="auto">
          <a:xfrm>
            <a:off x="885197" y="3367198"/>
            <a:ext cx="5172702" cy="933502"/>
            <a:chOff x="725" y="1361"/>
            <a:chExt cx="2827" cy="544"/>
          </a:xfrm>
        </p:grpSpPr>
        <p:sp>
          <p:nvSpPr>
            <p:cNvPr id="2" name="Line 97"/>
            <p:cNvSpPr>
              <a:spLocks noChangeShapeType="1"/>
            </p:cNvSpPr>
            <p:nvPr/>
          </p:nvSpPr>
          <p:spPr bwMode="auto">
            <a:xfrm>
              <a:off x="1805" y="1558"/>
              <a:ext cx="1747" cy="12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70" name="Text Box 75"/>
            <p:cNvSpPr txBox="1">
              <a:spLocks noChangeArrowheads="1"/>
            </p:cNvSpPr>
            <p:nvPr/>
          </p:nvSpPr>
          <p:spPr bwMode="auto">
            <a:xfrm>
              <a:off x="725" y="1361"/>
              <a:ext cx="1080" cy="417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 smtClean="0">
                  <a:solidFill>
                    <a:srgbClr val="000000"/>
                  </a:solidFill>
                </a:rPr>
                <a:t>заявление кандидата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36873" name="Text Box 75"/>
            <p:cNvSpPr txBox="1">
              <a:spLocks noChangeArrowheads="1"/>
            </p:cNvSpPr>
            <p:nvPr/>
          </p:nvSpPr>
          <p:spPr bwMode="auto">
            <a:xfrm>
              <a:off x="1769" y="1564"/>
              <a:ext cx="173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rgbClr val="000000"/>
                  </a:solidFill>
                </a:rPr>
                <a:t>не позднее чем на третий день после выборов</a:t>
              </a:r>
            </a:p>
          </p:txBody>
        </p:sp>
      </p:grpSp>
      <p:sp>
        <p:nvSpPr>
          <p:cNvPr id="8" name="Горизонтальный свиток 7"/>
          <p:cNvSpPr/>
          <p:nvPr/>
        </p:nvSpPr>
        <p:spPr>
          <a:xfrm>
            <a:off x="857250" y="647701"/>
            <a:ext cx="7228155" cy="259079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 smtClean="0"/>
              <a:t>Решение о проведении повторного подсчета вправе принять областная, Минская городская комиссия по своей инициативе или по заявлению кандидата в депутаты при выявлении: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/>
              <a:t>ошибок, несоответствий в протоколах участковых и окружной </a:t>
            </a:r>
            <a:r>
              <a:rPr lang="ru-RU" sz="1500" dirty="0" smtClean="0"/>
              <a:t>комиссий;</a:t>
            </a:r>
            <a:endParaRPr lang="ru-RU" sz="15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 smtClean="0"/>
              <a:t>иных нарушений, допущенных при голосовании или подсчете голосов  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7898" y="3238500"/>
            <a:ext cx="2343151" cy="14722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областная, Минская </a:t>
            </a:r>
            <a:r>
              <a:rPr lang="ru-RU" b="1" dirty="0" smtClean="0">
                <a:solidFill>
                  <a:srgbClr val="008000"/>
                </a:solidFill>
              </a:rPr>
              <a:t>городская комиссия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85197" y="4924425"/>
            <a:ext cx="7372978" cy="140017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Повторный подсчет проводится окружной комиссией в присутствии члена (членов) областной, Минской городской комиссии, а при необходимости – участковых комиссий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152399"/>
            <a:ext cx="6907275" cy="981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 образования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избирательных  комиссий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7721346"/>
              </p:ext>
            </p:extLst>
          </p:nvPr>
        </p:nvGraphicFramePr>
        <p:xfrm>
          <a:off x="1057275" y="1425575"/>
          <a:ext cx="6840000" cy="27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52475" y="5086349"/>
            <a:ext cx="7486650" cy="42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2475" y="4692651"/>
            <a:ext cx="0" cy="873124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037150" y="4982353"/>
            <a:ext cx="1" cy="760383"/>
          </a:xfrm>
          <a:prstGeom prst="line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62925" y="4982353"/>
            <a:ext cx="0" cy="723092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67275" y="3949145"/>
            <a:ext cx="3504361" cy="715089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областные, Минская </a:t>
            </a:r>
            <a:br>
              <a:rPr lang="ru-RU" dirty="0" smtClean="0"/>
            </a:br>
            <a:r>
              <a:rPr lang="ru-RU" dirty="0" smtClean="0"/>
              <a:t>городская окружные </a:t>
            </a:r>
            <a:r>
              <a:rPr lang="ru-RU" dirty="0"/>
              <a:t>комиссии</a:t>
            </a: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3702074" y="4442897"/>
            <a:ext cx="2650465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участковые</a:t>
            </a:r>
            <a:r>
              <a:rPr lang="ru-RU" dirty="0"/>
              <a:t> комиссии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275" y="5524470"/>
            <a:ext cx="1980000" cy="914400"/>
          </a:xfrm>
          <a:prstGeom prst="roundRect">
            <a:avLst/>
          </a:prstGeom>
          <a:solidFill>
            <a:srgbClr val="DEC1F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не позднее </a:t>
            </a:r>
          </a:p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27 июня 2016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22924" y="5742301"/>
            <a:ext cx="1980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не позднее </a:t>
            </a:r>
          </a:p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27 июля 2016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23225" y="5822141"/>
            <a:ext cx="201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день выборов </a:t>
            </a:r>
          </a:p>
          <a:p>
            <a:pPr algn="ctr">
              <a:defRPr/>
            </a:pPr>
            <a:r>
              <a:rPr lang="ru-RU" sz="1600" spc="-6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1600" spc="-60" dirty="0">
                <a:latin typeface="Arial" pitchFamily="34" charset="0"/>
                <a:cs typeface="Arial" pitchFamily="34" charset="0"/>
              </a:rPr>
              <a:t>сентября </a:t>
            </a:r>
            <a:r>
              <a:rPr lang="ru-RU" sz="1600" spc="-6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spc="-6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6" y="76200"/>
            <a:ext cx="7182968" cy="666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Сообщение о результатах выборов</a:t>
            </a:r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sz="quarter" idx="13"/>
          </p:nvPr>
        </p:nvSpPr>
        <p:spPr>
          <a:xfrm>
            <a:off x="882650" y="3343275"/>
            <a:ext cx="7372350" cy="3365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общее число избирателей, включенных в списки граждан, имеющих право участвовать в выборах, по округу;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избирателей, принявших участие в голосовании;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голосов, поданных за каждого кандидата;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голосов, поданных против всех кандидатов (если голосование проводилось по одной кандидатуре, – число голосов, поданных против кандидата);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число недействительных бюллетеней;</a:t>
            </a:r>
          </a:p>
          <a:p>
            <a:pPr algn="just">
              <a:buClr>
                <a:srgbClr val="008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фамилия, имя, отчество, дата рождения, должность (занятие), место работы и место жительства (указывается населенный пункт), партийность избранного депутата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63863" y="2887663"/>
            <a:ext cx="3060000" cy="4556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dist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сообщения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23850" y="1165225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52475" y="971550"/>
            <a:ext cx="7915274" cy="1665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Сообщение </a:t>
            </a:r>
            <a:r>
              <a:rPr lang="ru-RU" dirty="0"/>
              <a:t>окружной комиссии </a:t>
            </a:r>
            <a:r>
              <a:rPr lang="ru-RU" dirty="0" smtClean="0"/>
              <a:t>о результатах выборов </a:t>
            </a:r>
            <a:br>
              <a:rPr lang="ru-RU" dirty="0" smtClean="0"/>
            </a:b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		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908050" y="1875033"/>
            <a:ext cx="2055813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878138" y="1528296"/>
            <a:ext cx="6350" cy="636586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19225" y="1718667"/>
            <a:ext cx="0" cy="28892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35956" y="1710531"/>
            <a:ext cx="0" cy="28892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00300" y="1731364"/>
            <a:ext cx="0" cy="2873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53050" y="1747838"/>
            <a:ext cx="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20750" y="1644452"/>
            <a:ext cx="0" cy="42267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Горизонтальный свиток 5"/>
          <p:cNvSpPr/>
          <p:nvPr/>
        </p:nvSpPr>
        <p:spPr>
          <a:xfrm>
            <a:off x="3886200" y="1241426"/>
            <a:ext cx="4638675" cy="10541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Сообщение о результатах выборов направляется </a:t>
            </a:r>
            <a:br>
              <a:rPr lang="ru-RU" sz="1400" dirty="0" smtClean="0"/>
            </a:br>
            <a:r>
              <a:rPr lang="ru-RU" sz="1400" dirty="0" smtClean="0"/>
              <a:t>в печать не позднее чем на пятый день </a:t>
            </a:r>
            <a:br>
              <a:rPr lang="ru-RU" sz="1400" dirty="0" smtClean="0"/>
            </a:br>
            <a:r>
              <a:rPr lang="ru-RU" sz="1400" dirty="0" smtClean="0"/>
              <a:t>после выборов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8050" y="2159918"/>
            <a:ext cx="2759075" cy="573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позднее </a:t>
            </a:r>
          </a:p>
          <a:p>
            <a:pPr algn="ctr"/>
            <a:r>
              <a:rPr lang="ru-RU" dirty="0" smtClean="0"/>
              <a:t>16 сентября 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81076" y="209551"/>
            <a:ext cx="7229474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Установление итогов выборов Центральной комиссией</a:t>
            </a:r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52525" y="1104900"/>
            <a:ext cx="6938062" cy="525779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87C0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500" dirty="0"/>
              <a:t>Центральная </a:t>
            </a:r>
            <a:r>
              <a:rPr lang="ru-RU" sz="1500" dirty="0" smtClean="0"/>
              <a:t>комиссия: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/>
              <a:t>устанавливает итоги выборов депутатов по избирательным </a:t>
            </a:r>
            <a:r>
              <a:rPr lang="ru-RU" sz="1500" dirty="0" smtClean="0"/>
              <a:t>округам на </a:t>
            </a:r>
            <a:r>
              <a:rPr lang="ru-RU" sz="1500" dirty="0"/>
              <a:t>основании поступивших решений областных, Минской городской </a:t>
            </a:r>
            <a:r>
              <a:rPr lang="ru-RU" sz="1500" dirty="0" smtClean="0"/>
              <a:t>избирательных </a:t>
            </a:r>
            <a:r>
              <a:rPr lang="ru-RU" sz="1500" dirty="0"/>
              <a:t>комиссий и протоколов окружных избирательных </a:t>
            </a:r>
            <a:r>
              <a:rPr lang="ru-RU" sz="1500" dirty="0" smtClean="0"/>
              <a:t>комиссий; </a:t>
            </a:r>
            <a:endParaRPr lang="ru-RU" sz="15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регистрирует </a:t>
            </a:r>
            <a:r>
              <a:rPr lang="ru-RU" sz="1500" dirty="0"/>
              <a:t>избранных депутатов Палаты </a:t>
            </a:r>
            <a:r>
              <a:rPr lang="ru-RU" sz="1500" dirty="0" smtClean="0"/>
              <a:t>представителей;</a:t>
            </a:r>
            <a:endParaRPr lang="ru-RU" sz="15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00" dirty="0" smtClean="0"/>
              <a:t>направляет </a:t>
            </a:r>
            <a:r>
              <a:rPr lang="ru-RU" sz="1500" dirty="0"/>
              <a:t>в печать для опубликования (</a:t>
            </a:r>
            <a:r>
              <a:rPr lang="ru-RU" sz="1500" dirty="0" smtClean="0"/>
              <a:t>не </a:t>
            </a:r>
            <a:r>
              <a:rPr lang="ru-RU" sz="1500" dirty="0"/>
              <a:t>позднее чем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в </a:t>
            </a:r>
            <a:r>
              <a:rPr lang="ru-RU" sz="1500" dirty="0"/>
              <a:t>трехдневный срок со дня установления итогов </a:t>
            </a:r>
            <a:r>
              <a:rPr lang="ru-RU" sz="1500" dirty="0" smtClean="0"/>
              <a:t>выборов) сообщение </a:t>
            </a:r>
            <a:r>
              <a:rPr lang="ru-RU" sz="1500" dirty="0"/>
              <a:t>об итогах выборов депутатов Палаты представителей по Республике Беларусь и список депутатов, избранных по каждому избирательному округу, с указанием фамилии, имени и отчества, даты рождения, должности (занятия), места работы и места жительства, партийности </a:t>
            </a:r>
            <a:r>
              <a:rPr lang="ru-RU" sz="1500" dirty="0" smtClean="0"/>
              <a:t>депутата.</a:t>
            </a:r>
            <a:endParaRPr lang="ru-RU" sz="1500" dirty="0"/>
          </a:p>
          <a:p>
            <a:pPr algn="just"/>
            <a:endParaRPr lang="ru-RU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140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4" y="123825"/>
            <a:ext cx="7083425" cy="8207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Повторные выборы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795337" y="1130299"/>
            <a:ext cx="7200000" cy="5040313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87C0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Повторные выборы </a:t>
            </a:r>
            <a:r>
              <a:rPr lang="ru-RU" b="1" dirty="0" smtClean="0">
                <a:solidFill>
                  <a:schemeClr val="tx1"/>
                </a:solidFill>
              </a:rPr>
              <a:t>в избирательном округе проводятся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случае: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признания выборов по </a:t>
            </a:r>
            <a:r>
              <a:rPr lang="ru-RU" sz="1600" dirty="0">
                <a:solidFill>
                  <a:schemeClr val="tx1"/>
                </a:solidFill>
              </a:rPr>
              <a:t>избирательному округу </a:t>
            </a:r>
            <a:r>
              <a:rPr lang="ru-RU" sz="1600" dirty="0" smtClean="0">
                <a:solidFill>
                  <a:schemeClr val="tx1"/>
                </a:solidFill>
              </a:rPr>
              <a:t>несостоявшимися </a:t>
            </a:r>
            <a:r>
              <a:rPr lang="ru-RU" sz="1600" dirty="0">
                <a:solidFill>
                  <a:schemeClr val="tx1"/>
                </a:solidFill>
              </a:rPr>
              <a:t>или недействительными;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если баллотировался </a:t>
            </a:r>
            <a:r>
              <a:rPr lang="ru-RU" sz="1600" dirty="0">
                <a:solidFill>
                  <a:schemeClr val="tx1"/>
                </a:solidFill>
              </a:rPr>
              <a:t>один кандидат в </a:t>
            </a:r>
            <a:r>
              <a:rPr lang="ru-RU" sz="1600" dirty="0" smtClean="0">
                <a:solidFill>
                  <a:schemeClr val="tx1"/>
                </a:solidFill>
              </a:rPr>
              <a:t>депутаты и за его кандидатуру проголосовало менее половины избирателей, которые приняли участие в голосовании;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выбытия в </a:t>
            </a:r>
            <a:r>
              <a:rPr lang="ru-RU" sz="1600" dirty="0">
                <a:solidFill>
                  <a:schemeClr val="tx1"/>
                </a:solidFill>
              </a:rPr>
              <a:t>избирательном округе </a:t>
            </a:r>
            <a:r>
              <a:rPr lang="ru-RU" sz="1600" dirty="0" smtClean="0">
                <a:solidFill>
                  <a:schemeClr val="tx1"/>
                </a:solidFill>
              </a:rPr>
              <a:t>всех кандидатов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smtClean="0">
                <a:solidFill>
                  <a:schemeClr val="tx1"/>
                </a:solidFill>
              </a:rPr>
              <a:t>депутаты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Повторные </a:t>
            </a:r>
            <a:r>
              <a:rPr lang="ru-RU" sz="1600" dirty="0">
                <a:solidFill>
                  <a:schemeClr val="tx1"/>
                </a:solidFill>
              </a:rPr>
              <a:t>выборы назначаются Центральной комиссией.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596702" y="1228726"/>
            <a:ext cx="6309048" cy="4419600"/>
          </a:xfrm>
          <a:prstGeom prst="verticalScroll">
            <a:avLst/>
          </a:prstGeom>
          <a:solidFill>
            <a:srgbClr val="FFE4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	Первая </a:t>
            </a:r>
            <a:r>
              <a:rPr lang="ru-RU" dirty="0"/>
              <a:t>после выборов </a:t>
            </a:r>
            <a:r>
              <a:rPr lang="ru-RU" dirty="0" smtClean="0"/>
              <a:t>	сессия 	</a:t>
            </a:r>
            <a:r>
              <a:rPr lang="ru-RU" dirty="0" smtClean="0"/>
              <a:t>Палаты представителей </a:t>
            </a:r>
            <a:r>
              <a:rPr lang="ru-RU" dirty="0"/>
              <a:t>созывается </a:t>
            </a:r>
            <a:r>
              <a:rPr lang="ru-RU" dirty="0" smtClean="0"/>
              <a:t>	Центральной </a:t>
            </a:r>
            <a:r>
              <a:rPr lang="ru-RU" dirty="0"/>
              <a:t>комиссией по выборам </a:t>
            </a:r>
            <a:r>
              <a:rPr lang="ru-RU" dirty="0" smtClean="0"/>
              <a:t>	и </a:t>
            </a:r>
            <a:r>
              <a:rPr lang="ru-RU" dirty="0"/>
              <a:t>проведению республиканских </a:t>
            </a:r>
            <a:r>
              <a:rPr lang="ru-RU" dirty="0" smtClean="0"/>
              <a:t>	референдумов </a:t>
            </a:r>
            <a:r>
              <a:rPr lang="ru-RU" dirty="0"/>
              <a:t>и начинает свою </a:t>
            </a:r>
            <a:r>
              <a:rPr lang="ru-RU" dirty="0" smtClean="0"/>
              <a:t>	работу </a:t>
            </a:r>
            <a:r>
              <a:rPr lang="ru-RU" dirty="0"/>
              <a:t>не позднее чем через 30 дней </a:t>
            </a:r>
            <a:r>
              <a:rPr lang="ru-RU" dirty="0" smtClean="0"/>
              <a:t>	после выборов (часть вторая </a:t>
            </a:r>
            <a:br>
              <a:rPr lang="ru-RU" dirty="0" smtClean="0"/>
            </a:br>
            <a:r>
              <a:rPr lang="ru-RU" dirty="0" smtClean="0"/>
              <a:t>	статьи 	</a:t>
            </a:r>
            <a:r>
              <a:rPr lang="ru-RU" smtClean="0"/>
              <a:t>93 Конституции).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98" y="2037549"/>
            <a:ext cx="1536054" cy="2315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4462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49" y="304800"/>
            <a:ext cx="7267575" cy="952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2000"/>
              </a:lnSpc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Срок   полномочий 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избирательных  комиссий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94556" y="2505075"/>
            <a:ext cx="2192237" cy="942975"/>
          </a:xfrm>
          <a:custGeom>
            <a:avLst/>
            <a:gdLst>
              <a:gd name="connsiteX0" fmla="*/ 0 w 2192237"/>
              <a:gd name="connsiteY0" fmla="*/ 124743 h 748441"/>
              <a:gd name="connsiteX1" fmla="*/ 124743 w 2192237"/>
              <a:gd name="connsiteY1" fmla="*/ 0 h 748441"/>
              <a:gd name="connsiteX2" fmla="*/ 2067494 w 2192237"/>
              <a:gd name="connsiteY2" fmla="*/ 0 h 748441"/>
              <a:gd name="connsiteX3" fmla="*/ 2192237 w 2192237"/>
              <a:gd name="connsiteY3" fmla="*/ 124743 h 748441"/>
              <a:gd name="connsiteX4" fmla="*/ 2192237 w 2192237"/>
              <a:gd name="connsiteY4" fmla="*/ 623698 h 748441"/>
              <a:gd name="connsiteX5" fmla="*/ 2067494 w 2192237"/>
              <a:gd name="connsiteY5" fmla="*/ 748441 h 748441"/>
              <a:gd name="connsiteX6" fmla="*/ 124743 w 2192237"/>
              <a:gd name="connsiteY6" fmla="*/ 748441 h 748441"/>
              <a:gd name="connsiteX7" fmla="*/ 0 w 2192237"/>
              <a:gd name="connsiteY7" fmla="*/ 623698 h 748441"/>
              <a:gd name="connsiteX8" fmla="*/ 0 w 2192237"/>
              <a:gd name="connsiteY8" fmla="*/ 124743 h 74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237" h="748441">
                <a:moveTo>
                  <a:pt x="0" y="124743"/>
                </a:moveTo>
                <a:cubicBezTo>
                  <a:pt x="0" y="55849"/>
                  <a:pt x="55849" y="0"/>
                  <a:pt x="124743" y="0"/>
                </a:cubicBezTo>
                <a:lnTo>
                  <a:pt x="2067494" y="0"/>
                </a:lnTo>
                <a:cubicBezTo>
                  <a:pt x="2136388" y="0"/>
                  <a:pt x="2192237" y="55849"/>
                  <a:pt x="2192237" y="124743"/>
                </a:cubicBezTo>
                <a:lnTo>
                  <a:pt x="2192237" y="623698"/>
                </a:lnTo>
                <a:cubicBezTo>
                  <a:pt x="2192237" y="692592"/>
                  <a:pt x="2136388" y="748441"/>
                  <a:pt x="2067494" y="748441"/>
                </a:cubicBezTo>
                <a:lnTo>
                  <a:pt x="124743" y="748441"/>
                </a:lnTo>
                <a:cubicBezTo>
                  <a:pt x="55849" y="748441"/>
                  <a:pt x="0" y="692592"/>
                  <a:pt x="0" y="623698"/>
                </a:cubicBezTo>
                <a:lnTo>
                  <a:pt x="0" y="124743"/>
                </a:lnTo>
                <a:close/>
              </a:path>
            </a:pathLst>
          </a:custGeom>
          <a:solidFill>
            <a:srgbClr val="C1C1F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52400"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758" tIns="142240" rIns="142240" bIns="14224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/>
              <a:t>областные, Минская городская</a:t>
            </a:r>
            <a:endParaRPr lang="ru-RU" sz="200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3183166" y="4419531"/>
            <a:ext cx="2692208" cy="1847920"/>
          </a:xfrm>
          <a:custGeom>
            <a:avLst/>
            <a:gdLst>
              <a:gd name="connsiteX0" fmla="*/ 0 w 2692208"/>
              <a:gd name="connsiteY0" fmla="*/ 326229 h 1957337"/>
              <a:gd name="connsiteX1" fmla="*/ 326229 w 2692208"/>
              <a:gd name="connsiteY1" fmla="*/ 0 h 1957337"/>
              <a:gd name="connsiteX2" fmla="*/ 2365979 w 2692208"/>
              <a:gd name="connsiteY2" fmla="*/ 0 h 1957337"/>
              <a:gd name="connsiteX3" fmla="*/ 2692208 w 2692208"/>
              <a:gd name="connsiteY3" fmla="*/ 326229 h 1957337"/>
              <a:gd name="connsiteX4" fmla="*/ 2692208 w 2692208"/>
              <a:gd name="connsiteY4" fmla="*/ 1631108 h 1957337"/>
              <a:gd name="connsiteX5" fmla="*/ 2365979 w 2692208"/>
              <a:gd name="connsiteY5" fmla="*/ 1957337 h 1957337"/>
              <a:gd name="connsiteX6" fmla="*/ 326229 w 2692208"/>
              <a:gd name="connsiteY6" fmla="*/ 1957337 h 1957337"/>
              <a:gd name="connsiteX7" fmla="*/ 0 w 2692208"/>
              <a:gd name="connsiteY7" fmla="*/ 1631108 h 1957337"/>
              <a:gd name="connsiteX8" fmla="*/ 0 w 2692208"/>
              <a:gd name="connsiteY8" fmla="*/ 326229 h 19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2208" h="1957337">
                <a:moveTo>
                  <a:pt x="0" y="326229"/>
                </a:moveTo>
                <a:cubicBezTo>
                  <a:pt x="0" y="146058"/>
                  <a:pt x="146058" y="0"/>
                  <a:pt x="326229" y="0"/>
                </a:cubicBezTo>
                <a:lnTo>
                  <a:pt x="2365979" y="0"/>
                </a:lnTo>
                <a:cubicBezTo>
                  <a:pt x="2546150" y="0"/>
                  <a:pt x="2692208" y="146058"/>
                  <a:pt x="2692208" y="326229"/>
                </a:cubicBezTo>
                <a:lnTo>
                  <a:pt x="2692208" y="1631108"/>
                </a:lnTo>
                <a:cubicBezTo>
                  <a:pt x="2692208" y="1811279"/>
                  <a:pt x="2546150" y="1957337"/>
                  <a:pt x="2365979" y="1957337"/>
                </a:cubicBezTo>
                <a:lnTo>
                  <a:pt x="326229" y="1957337"/>
                </a:lnTo>
                <a:cubicBezTo>
                  <a:pt x="146058" y="1957337"/>
                  <a:pt x="0" y="1811279"/>
                  <a:pt x="0" y="1631108"/>
                </a:cubicBezTo>
                <a:lnTo>
                  <a:pt x="0" y="32622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52400"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6302" tIns="223565" rIns="223565" bIns="223565" numCol="1" spcCol="1270" anchor="ctr" anchorCtr="0">
            <a:no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через один месяц после выборов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3575824" y="2905782"/>
            <a:ext cx="1933354" cy="689540"/>
          </a:xfrm>
          <a:custGeom>
            <a:avLst/>
            <a:gdLst>
              <a:gd name="connsiteX0" fmla="*/ 0 w 1791451"/>
              <a:gd name="connsiteY0" fmla="*/ 114926 h 689540"/>
              <a:gd name="connsiteX1" fmla="*/ 114926 w 1791451"/>
              <a:gd name="connsiteY1" fmla="*/ 0 h 689540"/>
              <a:gd name="connsiteX2" fmla="*/ 1676525 w 1791451"/>
              <a:gd name="connsiteY2" fmla="*/ 0 h 689540"/>
              <a:gd name="connsiteX3" fmla="*/ 1791451 w 1791451"/>
              <a:gd name="connsiteY3" fmla="*/ 114926 h 689540"/>
              <a:gd name="connsiteX4" fmla="*/ 1791451 w 1791451"/>
              <a:gd name="connsiteY4" fmla="*/ 574614 h 689540"/>
              <a:gd name="connsiteX5" fmla="*/ 1676525 w 1791451"/>
              <a:gd name="connsiteY5" fmla="*/ 689540 h 689540"/>
              <a:gd name="connsiteX6" fmla="*/ 114926 w 1791451"/>
              <a:gd name="connsiteY6" fmla="*/ 689540 h 689540"/>
              <a:gd name="connsiteX7" fmla="*/ 0 w 1791451"/>
              <a:gd name="connsiteY7" fmla="*/ 574614 h 689540"/>
              <a:gd name="connsiteX8" fmla="*/ 0 w 1791451"/>
              <a:gd name="connsiteY8" fmla="*/ 114926 h 68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1451" h="689540">
                <a:moveTo>
                  <a:pt x="0" y="114926"/>
                </a:moveTo>
                <a:cubicBezTo>
                  <a:pt x="0" y="51454"/>
                  <a:pt x="51454" y="0"/>
                  <a:pt x="114926" y="0"/>
                </a:cubicBezTo>
                <a:lnTo>
                  <a:pt x="1676525" y="0"/>
                </a:lnTo>
                <a:cubicBezTo>
                  <a:pt x="1739997" y="0"/>
                  <a:pt x="1791451" y="51454"/>
                  <a:pt x="1791451" y="114926"/>
                </a:cubicBezTo>
                <a:lnTo>
                  <a:pt x="1791451" y="574614"/>
                </a:lnTo>
                <a:cubicBezTo>
                  <a:pt x="1791451" y="638086"/>
                  <a:pt x="1739997" y="689540"/>
                  <a:pt x="1676525" y="689540"/>
                </a:cubicBezTo>
                <a:lnTo>
                  <a:pt x="114926" y="689540"/>
                </a:lnTo>
                <a:cubicBezTo>
                  <a:pt x="51454" y="689540"/>
                  <a:pt x="0" y="638086"/>
                  <a:pt x="0" y="574614"/>
                </a:cubicBezTo>
                <a:lnTo>
                  <a:pt x="0" y="11492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3661" tIns="33661" rIns="33661" bIns="336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+mn-lt"/>
                <a:cs typeface="Arial" pitchFamily="34" charset="0"/>
              </a:rPr>
              <a:t>окружные комиссии</a:t>
            </a:r>
            <a:endParaRPr lang="ru-RU" sz="2000" kern="1200" dirty="0">
              <a:latin typeface="+mn-lt"/>
              <a:cs typeface="Arial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541276" y="3499241"/>
            <a:ext cx="1813271" cy="690147"/>
          </a:xfrm>
          <a:custGeom>
            <a:avLst/>
            <a:gdLst>
              <a:gd name="connsiteX0" fmla="*/ 0 w 1813271"/>
              <a:gd name="connsiteY0" fmla="*/ 115027 h 690147"/>
              <a:gd name="connsiteX1" fmla="*/ 115027 w 1813271"/>
              <a:gd name="connsiteY1" fmla="*/ 0 h 690147"/>
              <a:gd name="connsiteX2" fmla="*/ 1698244 w 1813271"/>
              <a:gd name="connsiteY2" fmla="*/ 0 h 690147"/>
              <a:gd name="connsiteX3" fmla="*/ 1813271 w 1813271"/>
              <a:gd name="connsiteY3" fmla="*/ 115027 h 690147"/>
              <a:gd name="connsiteX4" fmla="*/ 1813271 w 1813271"/>
              <a:gd name="connsiteY4" fmla="*/ 575120 h 690147"/>
              <a:gd name="connsiteX5" fmla="*/ 1698244 w 1813271"/>
              <a:gd name="connsiteY5" fmla="*/ 690147 h 690147"/>
              <a:gd name="connsiteX6" fmla="*/ 115027 w 1813271"/>
              <a:gd name="connsiteY6" fmla="*/ 690147 h 690147"/>
              <a:gd name="connsiteX7" fmla="*/ 0 w 1813271"/>
              <a:gd name="connsiteY7" fmla="*/ 575120 h 690147"/>
              <a:gd name="connsiteX8" fmla="*/ 0 w 1813271"/>
              <a:gd name="connsiteY8" fmla="*/ 115027 h 6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3271" h="690147">
                <a:moveTo>
                  <a:pt x="0" y="115027"/>
                </a:moveTo>
                <a:cubicBezTo>
                  <a:pt x="0" y="51499"/>
                  <a:pt x="51499" y="0"/>
                  <a:pt x="115027" y="0"/>
                </a:cubicBezTo>
                <a:lnTo>
                  <a:pt x="1698244" y="0"/>
                </a:lnTo>
                <a:cubicBezTo>
                  <a:pt x="1761772" y="0"/>
                  <a:pt x="1813271" y="51499"/>
                  <a:pt x="1813271" y="115027"/>
                </a:cubicBezTo>
                <a:lnTo>
                  <a:pt x="1813271" y="575120"/>
                </a:lnTo>
                <a:cubicBezTo>
                  <a:pt x="1813271" y="638648"/>
                  <a:pt x="1761772" y="690147"/>
                  <a:pt x="1698244" y="690147"/>
                </a:cubicBezTo>
                <a:lnTo>
                  <a:pt x="115027" y="690147"/>
                </a:lnTo>
                <a:cubicBezTo>
                  <a:pt x="51499" y="690147"/>
                  <a:pt x="0" y="638648"/>
                  <a:pt x="0" y="575120"/>
                </a:cubicBezTo>
                <a:lnTo>
                  <a:pt x="0" y="115027"/>
                </a:lnTo>
                <a:close/>
              </a:path>
            </a:pathLst>
          </a:custGeom>
          <a:solidFill>
            <a:srgbClr val="B7E0F7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124" tIns="142240" rIns="142239" bIns="14224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+mn-lt"/>
                <a:cs typeface="Arial" pitchFamily="34" charset="0"/>
              </a:rPr>
              <a:t>участковые комиссии</a:t>
            </a:r>
            <a:endParaRPr lang="ru-RU" sz="2000" kern="1200" dirty="0">
              <a:latin typeface="+mn-lt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18435" y="4803351"/>
            <a:ext cx="1936137" cy="156887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-152400">
            <a:bevelT w="190500" h="38100"/>
          </a:sp3d>
        </p:spPr>
        <p:style>
          <a:lnRef idx="1">
            <a:scrgbClr r="0" g="0" b="0"/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782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+mn-lt"/>
                <a:cs typeface="Arial" pitchFamily="34" charset="0"/>
              </a:rPr>
              <a:t>после завершения выборов на участке для голосован</a:t>
            </a:r>
            <a:r>
              <a:rPr lang="ru-RU" sz="1800" kern="1200" dirty="0" smtClean="0">
                <a:latin typeface="Arial" pitchFamily="34" charset="0"/>
                <a:cs typeface="Arial" pitchFamily="34" charset="0"/>
              </a:rPr>
              <a:t>ия</a:t>
            </a:r>
            <a:endParaRPr lang="ru-RU" sz="1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457451" y="1447801"/>
            <a:ext cx="4829174" cy="762000"/>
          </a:xfrm>
          <a:custGeom>
            <a:avLst/>
            <a:gdLst>
              <a:gd name="connsiteX0" fmla="*/ 0 w 4600093"/>
              <a:gd name="connsiteY0" fmla="*/ 170840 h 1025020"/>
              <a:gd name="connsiteX1" fmla="*/ 170840 w 4600093"/>
              <a:gd name="connsiteY1" fmla="*/ 0 h 1025020"/>
              <a:gd name="connsiteX2" fmla="*/ 4429253 w 4600093"/>
              <a:gd name="connsiteY2" fmla="*/ 0 h 1025020"/>
              <a:gd name="connsiteX3" fmla="*/ 4600093 w 4600093"/>
              <a:gd name="connsiteY3" fmla="*/ 170840 h 1025020"/>
              <a:gd name="connsiteX4" fmla="*/ 4600093 w 4600093"/>
              <a:gd name="connsiteY4" fmla="*/ 854180 h 1025020"/>
              <a:gd name="connsiteX5" fmla="*/ 4429253 w 4600093"/>
              <a:gd name="connsiteY5" fmla="*/ 1025020 h 1025020"/>
              <a:gd name="connsiteX6" fmla="*/ 170840 w 4600093"/>
              <a:gd name="connsiteY6" fmla="*/ 1025020 h 1025020"/>
              <a:gd name="connsiteX7" fmla="*/ 0 w 4600093"/>
              <a:gd name="connsiteY7" fmla="*/ 854180 h 1025020"/>
              <a:gd name="connsiteX8" fmla="*/ 0 w 4600093"/>
              <a:gd name="connsiteY8" fmla="*/ 170840 h 10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093" h="1025020">
                <a:moveTo>
                  <a:pt x="0" y="170840"/>
                </a:moveTo>
                <a:cubicBezTo>
                  <a:pt x="0" y="76488"/>
                  <a:pt x="76488" y="0"/>
                  <a:pt x="170840" y="0"/>
                </a:cubicBezTo>
                <a:lnTo>
                  <a:pt x="4429253" y="0"/>
                </a:lnTo>
                <a:cubicBezTo>
                  <a:pt x="4523605" y="0"/>
                  <a:pt x="4600093" y="76488"/>
                  <a:pt x="4600093" y="170840"/>
                </a:cubicBezTo>
                <a:lnTo>
                  <a:pt x="4600093" y="854180"/>
                </a:lnTo>
                <a:cubicBezTo>
                  <a:pt x="4600093" y="948532"/>
                  <a:pt x="4523605" y="1025020"/>
                  <a:pt x="4429253" y="1025020"/>
                </a:cubicBezTo>
                <a:lnTo>
                  <a:pt x="170840" y="1025020"/>
                </a:lnTo>
                <a:cubicBezTo>
                  <a:pt x="76488" y="1025020"/>
                  <a:pt x="0" y="948532"/>
                  <a:pt x="0" y="854180"/>
                </a:cubicBezTo>
                <a:lnTo>
                  <a:pt x="0" y="17084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0037" tIns="50037" rIns="50037" bIns="5003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cs typeface="Arial" pitchFamily="34" charset="0"/>
              </a:rPr>
              <a:t>полномочия комиссии прекращаются</a:t>
            </a:r>
            <a:endParaRPr lang="ru-RU" sz="2000" kern="1200" dirty="0"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295402" y="3525647"/>
            <a:ext cx="0" cy="606247"/>
          </a:xfrm>
          <a:prstGeom prst="straightConnector1">
            <a:avLst/>
          </a:prstGeom>
          <a:ln w="381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00950" y="4267200"/>
            <a:ext cx="1" cy="561975"/>
          </a:xfrm>
          <a:prstGeom prst="straightConnector1">
            <a:avLst/>
          </a:prstGeom>
          <a:ln w="381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47650" y="4101365"/>
            <a:ext cx="2466975" cy="990600"/>
          </a:xfrm>
          <a:prstGeom prst="roundRect">
            <a:avLst/>
          </a:prstGeom>
          <a:solidFill>
            <a:srgbClr val="C1C1F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через один месяц после выборов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03477" y="3673143"/>
            <a:ext cx="13231" cy="770595"/>
          </a:xfrm>
          <a:prstGeom prst="straightConnector1">
            <a:avLst/>
          </a:prstGeom>
          <a:ln w="381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590675" y="2209801"/>
            <a:ext cx="2951826" cy="257174"/>
          </a:xfrm>
          <a:prstGeom prst="line">
            <a:avLst/>
          </a:prstGeom>
          <a:ln>
            <a:solidFill>
              <a:srgbClr val="A365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42501" y="2209801"/>
            <a:ext cx="0" cy="6959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42501" y="2209801"/>
            <a:ext cx="2905410" cy="12894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838199"/>
            <a:ext cx="7753350" cy="5381625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и проведение выборов избирательными комиссиями </a:t>
            </a:r>
            <a:b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выборам депутатов </a:t>
            </a:r>
            <a:b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Палаты представителей</a:t>
            </a:r>
            <a:br>
              <a:rPr lang="ru-RU" sz="3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0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61" y="731838"/>
            <a:ext cx="7620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областной, Минской городской, окружной </a:t>
            </a:r>
            <a:r>
              <a:rPr lang="ru-RU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избирательной комиссии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788070" y="1680746"/>
            <a:ext cx="7676217" cy="4126906"/>
            <a:chOff x="758405" y="1531987"/>
            <a:chExt cx="7269351" cy="3540688"/>
          </a:xfrm>
        </p:grpSpPr>
        <p:sp>
          <p:nvSpPr>
            <p:cNvPr id="18" name="Полилиния 17"/>
            <p:cNvSpPr/>
            <p:nvPr/>
          </p:nvSpPr>
          <p:spPr>
            <a:xfrm>
              <a:off x="2876546" y="1531987"/>
              <a:ext cx="3068269" cy="108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427" tIns="50427" rIns="50427" bIns="50427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8000"/>
                  </a:solidFill>
                  <a:latin typeface="Arial Black" pitchFamily="34" charset="0"/>
                  <a:cs typeface="Microsoft Sans Serif" pitchFamily="34" charset="0"/>
                </a:rPr>
                <a:t>9 – 13 членов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8405" y="3674077"/>
              <a:ext cx="1692000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председатель комиссии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7436" y="3682792"/>
              <a:ext cx="1636639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заместитель председателя комиссии</a:t>
              </a:r>
              <a:b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</a:br>
              <a:r>
                <a:rPr lang="ru-RU" sz="1300" dirty="0"/>
                <a:t>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44986" y="3673183"/>
              <a:ext cx="1568445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секретарь комиссии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459311" y="3682792"/>
              <a:ext cx="1568445" cy="126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6 </a:t>
              </a: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  <a:cs typeface="Microsoft Sans Serif"/>
                </a:rPr>
                <a:t>– 10 членов</a:t>
              </a:r>
              <a:endParaRPr lang="ru-RU" sz="1600" b="1" dirty="0">
                <a:solidFill>
                  <a:srgbClr val="00800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487342" y="2676958"/>
            <a:ext cx="0" cy="75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33524" y="3432958"/>
            <a:ext cx="58070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51643" y="3433999"/>
            <a:ext cx="0" cy="766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68927" y="3433999"/>
            <a:ext cx="0" cy="724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27899" y="3433999"/>
            <a:ext cx="0" cy="724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72941" y="3432958"/>
            <a:ext cx="0" cy="7251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08" y="703263"/>
            <a:ext cx="7620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участковой избирательной </a:t>
            </a:r>
            <a:r>
              <a:rPr lang="ru-RU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комиссии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721569" y="1671952"/>
            <a:ext cx="7676217" cy="4126906"/>
            <a:chOff x="758405" y="1531987"/>
            <a:chExt cx="7269351" cy="3540688"/>
          </a:xfrm>
        </p:grpSpPr>
        <p:sp>
          <p:nvSpPr>
            <p:cNvPr id="18" name="Полилиния 17"/>
            <p:cNvSpPr/>
            <p:nvPr/>
          </p:nvSpPr>
          <p:spPr>
            <a:xfrm>
              <a:off x="2876546" y="1531987"/>
              <a:ext cx="3068269" cy="108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50427" tIns="50427" rIns="50427" bIns="50427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solidFill>
                    <a:srgbClr val="008000"/>
                  </a:solidFill>
                  <a:latin typeface="Arial Black" pitchFamily="34" charset="0"/>
                  <a:cs typeface="Microsoft Sans Serif" pitchFamily="34" charset="0"/>
                </a:rPr>
                <a:t>5 </a:t>
              </a:r>
              <a:r>
                <a:rPr lang="ru-RU" sz="2400" b="1" dirty="0">
                  <a:solidFill>
                    <a:srgbClr val="008000"/>
                  </a:solidFill>
                  <a:latin typeface="Arial Black" pitchFamily="34" charset="0"/>
                  <a:cs typeface="Microsoft Sans Serif" pitchFamily="34" charset="0"/>
                </a:rPr>
                <a:t>– </a:t>
              </a:r>
              <a:r>
                <a:rPr lang="ru-RU" sz="2400" b="1" dirty="0" smtClean="0">
                  <a:solidFill>
                    <a:srgbClr val="008000"/>
                  </a:solidFill>
                  <a:latin typeface="Arial Black" pitchFamily="34" charset="0"/>
                  <a:cs typeface="Microsoft Sans Serif" pitchFamily="34" charset="0"/>
                </a:rPr>
                <a:t>19 </a:t>
              </a:r>
              <a:r>
                <a:rPr lang="ru-RU" sz="2400" b="1" dirty="0">
                  <a:solidFill>
                    <a:srgbClr val="008000"/>
                  </a:solidFill>
                  <a:latin typeface="Arial Black" pitchFamily="34" charset="0"/>
                  <a:cs typeface="Microsoft Sans Serif" pitchFamily="34" charset="0"/>
                </a:rPr>
                <a:t>членов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58405" y="3674077"/>
              <a:ext cx="1692000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председатель комиссии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27436" y="3682792"/>
              <a:ext cx="1636639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заместитель председателя комиссии</a:t>
              </a:r>
              <a:b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</a:br>
              <a:r>
                <a:rPr lang="ru-RU" sz="1300" dirty="0"/>
                <a:t>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544986" y="3673183"/>
              <a:ext cx="1568445" cy="1389883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</a:rPr>
                <a:t>секретарь комиссии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459311" y="3682792"/>
              <a:ext cx="1568445" cy="1260000"/>
            </a:xfrm>
            <a:custGeom>
              <a:avLst/>
              <a:gdLst>
                <a:gd name="connsiteX0" fmla="*/ 0 w 1545699"/>
                <a:gd name="connsiteY0" fmla="*/ 128811 h 772849"/>
                <a:gd name="connsiteX1" fmla="*/ 128811 w 1545699"/>
                <a:gd name="connsiteY1" fmla="*/ 0 h 772849"/>
                <a:gd name="connsiteX2" fmla="*/ 1416888 w 1545699"/>
                <a:gd name="connsiteY2" fmla="*/ 0 h 772849"/>
                <a:gd name="connsiteX3" fmla="*/ 1545699 w 1545699"/>
                <a:gd name="connsiteY3" fmla="*/ 128811 h 772849"/>
                <a:gd name="connsiteX4" fmla="*/ 1545699 w 1545699"/>
                <a:gd name="connsiteY4" fmla="*/ 644038 h 772849"/>
                <a:gd name="connsiteX5" fmla="*/ 1416888 w 1545699"/>
                <a:gd name="connsiteY5" fmla="*/ 772849 h 772849"/>
                <a:gd name="connsiteX6" fmla="*/ 128811 w 1545699"/>
                <a:gd name="connsiteY6" fmla="*/ 772849 h 772849"/>
                <a:gd name="connsiteX7" fmla="*/ 0 w 1545699"/>
                <a:gd name="connsiteY7" fmla="*/ 644038 h 772849"/>
                <a:gd name="connsiteX8" fmla="*/ 0 w 1545699"/>
                <a:gd name="connsiteY8" fmla="*/ 128811 h 77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5699" h="772849">
                  <a:moveTo>
                    <a:pt x="0" y="128811"/>
                  </a:moveTo>
                  <a:cubicBezTo>
                    <a:pt x="0" y="57671"/>
                    <a:pt x="57671" y="0"/>
                    <a:pt x="128811" y="0"/>
                  </a:cubicBezTo>
                  <a:lnTo>
                    <a:pt x="1416888" y="0"/>
                  </a:lnTo>
                  <a:cubicBezTo>
                    <a:pt x="1488028" y="0"/>
                    <a:pt x="1545699" y="57671"/>
                    <a:pt x="1545699" y="128811"/>
                  </a:cubicBezTo>
                  <a:lnTo>
                    <a:pt x="1545699" y="644038"/>
                  </a:lnTo>
                  <a:cubicBezTo>
                    <a:pt x="1545699" y="715178"/>
                    <a:pt x="1488028" y="772849"/>
                    <a:pt x="1416888" y="772849"/>
                  </a:cubicBezTo>
                  <a:lnTo>
                    <a:pt x="128811" y="772849"/>
                  </a:lnTo>
                  <a:cubicBezTo>
                    <a:pt x="57671" y="772849"/>
                    <a:pt x="0" y="715178"/>
                    <a:pt x="0" y="644038"/>
                  </a:cubicBezTo>
                  <a:lnTo>
                    <a:pt x="0" y="12881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9157" tIns="49157" rIns="49157" bIns="49157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rgbClr val="008000"/>
                  </a:solidFill>
                  <a:latin typeface="Arial Black" pitchFamily="34" charset="0"/>
                </a:rPr>
                <a:t>2 </a:t>
              </a: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  <a:cs typeface="Microsoft Sans Serif"/>
                </a:rPr>
                <a:t>– </a:t>
              </a:r>
              <a:r>
                <a:rPr lang="ru-RU" sz="1600" b="1" dirty="0" smtClean="0">
                  <a:solidFill>
                    <a:srgbClr val="008000"/>
                  </a:solidFill>
                  <a:latin typeface="Arial Black" pitchFamily="34" charset="0"/>
                  <a:cs typeface="Microsoft Sans Serif"/>
                </a:rPr>
                <a:t>16 </a:t>
              </a:r>
              <a:r>
                <a:rPr lang="ru-RU" sz="1600" b="1" dirty="0">
                  <a:solidFill>
                    <a:srgbClr val="008000"/>
                  </a:solidFill>
                  <a:latin typeface="Arial Black" pitchFamily="34" charset="0"/>
                  <a:cs typeface="Microsoft Sans Serif"/>
                </a:rPr>
                <a:t>членов</a:t>
              </a:r>
              <a:endParaRPr lang="ru-RU" sz="1600" b="1" dirty="0">
                <a:solidFill>
                  <a:srgbClr val="00800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487342" y="2676958"/>
            <a:ext cx="0" cy="75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33524" y="3432958"/>
            <a:ext cx="58070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51643" y="3433999"/>
            <a:ext cx="0" cy="46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384801" y="3433999"/>
            <a:ext cx="0" cy="46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27899" y="3432957"/>
            <a:ext cx="0" cy="46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72941" y="3432957"/>
            <a:ext cx="0" cy="46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96252" y="342957"/>
            <a:ext cx="6718998" cy="1114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не может возглавлять избирательную комиссию ?</a:t>
            </a:r>
          </a:p>
        </p:txBody>
      </p:sp>
      <p:grpSp>
        <p:nvGrpSpPr>
          <p:cNvPr id="8195" name="Group 45"/>
          <p:cNvGrpSpPr>
            <a:grpSpLocks/>
          </p:cNvGrpSpPr>
          <p:nvPr/>
        </p:nvGrpSpPr>
        <p:grpSpPr bwMode="auto">
          <a:xfrm>
            <a:off x="660681" y="1530407"/>
            <a:ext cx="7560000" cy="5255076"/>
            <a:chOff x="476" y="1162"/>
            <a:chExt cx="4354" cy="2932"/>
          </a:xfrm>
        </p:grpSpPr>
        <p:sp>
          <p:nvSpPr>
            <p:cNvPr id="9245" name="AutoShape 32"/>
            <p:cNvSpPr>
              <a:spLocks noChangeArrowheads="1"/>
            </p:cNvSpPr>
            <p:nvPr/>
          </p:nvSpPr>
          <p:spPr bwMode="auto">
            <a:xfrm>
              <a:off x="476" y="1162"/>
              <a:ext cx="4354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solidFill>
                    <a:srgbClr val="009900"/>
                  </a:solidFill>
                  <a:latin typeface="Arial" charset="0"/>
                </a:rPr>
                <a:t>кандидат в депутаты Палаты представителей</a:t>
              </a:r>
            </a:p>
          </p:txBody>
        </p:sp>
        <p:sp>
          <p:nvSpPr>
            <p:cNvPr id="2" name="AutoShape 32"/>
            <p:cNvSpPr>
              <a:spLocks noChangeArrowheads="1"/>
            </p:cNvSpPr>
            <p:nvPr/>
          </p:nvSpPr>
          <p:spPr bwMode="auto">
            <a:xfrm>
              <a:off x="476" y="2297"/>
              <a:ext cx="1270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9900"/>
                  </a:solidFill>
                  <a:latin typeface="Arial" charset="0"/>
                </a:rPr>
                <a:t>близкий</a:t>
              </a:r>
              <a:br>
                <a:rPr lang="ru-RU" dirty="0">
                  <a:solidFill>
                    <a:srgbClr val="009900"/>
                  </a:solidFill>
                  <a:latin typeface="Arial" charset="0"/>
                </a:rPr>
              </a:br>
              <a:r>
                <a:rPr lang="ru-RU" dirty="0" smtClean="0">
                  <a:solidFill>
                    <a:srgbClr val="009900"/>
                  </a:solidFill>
                  <a:latin typeface="Arial" charset="0"/>
                </a:rPr>
                <a:t>родственник</a:t>
              </a:r>
              <a:r>
                <a:rPr lang="ru-RU" dirty="0" smtClean="0">
                  <a:solidFill>
                    <a:srgbClr val="009900"/>
                  </a:solidFill>
                  <a:latin typeface="Arial" charset="0"/>
                  <a:sym typeface="Symbol"/>
                </a:rPr>
                <a:t></a:t>
              </a:r>
              <a:endParaRPr lang="ru-RU" dirty="0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8198" name="Line 97"/>
            <p:cNvSpPr>
              <a:spLocks noChangeShapeType="1"/>
            </p:cNvSpPr>
            <p:nvPr/>
          </p:nvSpPr>
          <p:spPr bwMode="auto">
            <a:xfrm>
              <a:off x="1105" y="2819"/>
              <a:ext cx="0" cy="793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" name="AutoShape 32"/>
            <p:cNvSpPr>
              <a:spLocks noChangeArrowheads="1"/>
            </p:cNvSpPr>
            <p:nvPr/>
          </p:nvSpPr>
          <p:spPr bwMode="auto">
            <a:xfrm>
              <a:off x="1973" y="2297"/>
              <a:ext cx="1270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9900"/>
                  </a:solidFill>
                  <a:latin typeface="Arial" charset="0"/>
                </a:rPr>
                <a:t>супруг (супруга)</a:t>
              </a:r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3515" y="2297"/>
              <a:ext cx="1270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9900"/>
                  </a:solidFill>
                  <a:latin typeface="Arial" charset="0"/>
                </a:rPr>
                <a:t>непосредственно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009900"/>
                  </a:solidFill>
                  <a:latin typeface="Arial" charset="0"/>
                </a:rPr>
                <a:t>подчиненный</a:t>
              </a:r>
              <a:r>
                <a:rPr lang="ru-RU" dirty="0" smtClean="0">
                  <a:solidFill>
                    <a:srgbClr val="009900"/>
                  </a:solidFill>
                  <a:latin typeface="Arial" charset="0"/>
                  <a:sym typeface="Symbol"/>
                </a:rPr>
                <a:t></a:t>
              </a:r>
              <a:endParaRPr lang="ru-RU" dirty="0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8201" name="Line 29"/>
            <p:cNvSpPr>
              <a:spLocks noChangeShapeType="1"/>
            </p:cNvSpPr>
            <p:nvPr/>
          </p:nvSpPr>
          <p:spPr bwMode="auto">
            <a:xfrm>
              <a:off x="2608" y="1664"/>
              <a:ext cx="0" cy="544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202" name="Line 31"/>
            <p:cNvSpPr>
              <a:spLocks noChangeShapeType="1"/>
            </p:cNvSpPr>
            <p:nvPr/>
          </p:nvSpPr>
          <p:spPr bwMode="auto">
            <a:xfrm>
              <a:off x="1111" y="1664"/>
              <a:ext cx="0" cy="544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203" name="Line 32"/>
            <p:cNvSpPr>
              <a:spLocks noChangeShapeType="1"/>
            </p:cNvSpPr>
            <p:nvPr/>
          </p:nvSpPr>
          <p:spPr bwMode="auto">
            <a:xfrm>
              <a:off x="4150" y="1661"/>
              <a:ext cx="0" cy="544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476" y="3612"/>
              <a:ext cx="4354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tx1"/>
                  </a:solidFill>
                  <a:latin typeface="Arial" charset="0"/>
                </a:rPr>
                <a:t>председатель </a:t>
              </a:r>
              <a:r>
                <a:rPr lang="ru-RU" sz="2400" dirty="0" smtClean="0">
                  <a:solidFill>
                    <a:schemeClr val="tx1"/>
                  </a:solidFill>
                  <a:latin typeface="Arial" charset="0"/>
                </a:rPr>
                <a:t>комиссии</a:t>
              </a:r>
              <a:endParaRPr lang="ru-RU" sz="2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205" name="Line 97"/>
            <p:cNvSpPr>
              <a:spLocks noChangeShapeType="1"/>
            </p:cNvSpPr>
            <p:nvPr/>
          </p:nvSpPr>
          <p:spPr bwMode="auto">
            <a:xfrm>
              <a:off x="2601" y="2819"/>
              <a:ext cx="0" cy="793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206" name="Line 97"/>
            <p:cNvSpPr>
              <a:spLocks noChangeShapeType="1"/>
            </p:cNvSpPr>
            <p:nvPr/>
          </p:nvSpPr>
          <p:spPr bwMode="auto">
            <a:xfrm>
              <a:off x="4155" y="2819"/>
              <a:ext cx="0" cy="793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grpSp>
          <p:nvGrpSpPr>
            <p:cNvPr id="8207" name="Group 38"/>
            <p:cNvGrpSpPr>
              <a:grpSpLocks/>
            </p:cNvGrpSpPr>
            <p:nvPr/>
          </p:nvGrpSpPr>
          <p:grpSpPr bwMode="auto">
            <a:xfrm rot="2617102">
              <a:off x="2438" y="3022"/>
              <a:ext cx="340" cy="340"/>
              <a:chOff x="1474" y="3047"/>
              <a:chExt cx="340" cy="340"/>
            </a:xfrm>
          </p:grpSpPr>
          <p:sp>
            <p:nvSpPr>
              <p:cNvPr id="8214" name="Line 36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Line 37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8" name="Group 39"/>
            <p:cNvGrpSpPr>
              <a:grpSpLocks/>
            </p:cNvGrpSpPr>
            <p:nvPr/>
          </p:nvGrpSpPr>
          <p:grpSpPr bwMode="auto">
            <a:xfrm rot="2617102">
              <a:off x="942" y="3022"/>
              <a:ext cx="340" cy="340"/>
              <a:chOff x="1474" y="3047"/>
              <a:chExt cx="340" cy="340"/>
            </a:xfrm>
          </p:grpSpPr>
          <p:sp>
            <p:nvSpPr>
              <p:cNvPr id="8212" name="Line 40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Line 41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9" name="Group 42"/>
            <p:cNvGrpSpPr>
              <a:grpSpLocks/>
            </p:cNvGrpSpPr>
            <p:nvPr/>
          </p:nvGrpSpPr>
          <p:grpSpPr bwMode="auto">
            <a:xfrm rot="2617102">
              <a:off x="3980" y="3022"/>
              <a:ext cx="340" cy="340"/>
              <a:chOff x="1474" y="3047"/>
              <a:chExt cx="340" cy="340"/>
            </a:xfrm>
          </p:grpSpPr>
          <p:sp>
            <p:nvSpPr>
              <p:cNvPr id="8210" name="Line 43"/>
              <p:cNvSpPr>
                <a:spLocks noChangeShapeType="1"/>
              </p:cNvSpPr>
              <p:nvPr/>
            </p:nvSpPr>
            <p:spPr bwMode="auto">
              <a:xfrm>
                <a:off x="1474" y="3203"/>
                <a:ext cx="34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Line 44"/>
              <p:cNvSpPr>
                <a:spLocks noChangeShapeType="1"/>
              </p:cNvSpPr>
              <p:nvPr/>
            </p:nvSpPr>
            <p:spPr bwMode="auto">
              <a:xfrm>
                <a:off x="1634" y="3047"/>
                <a:ext cx="0" cy="34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8161</TotalTime>
  <Words>2005</Words>
  <Application>Microsoft Office PowerPoint</Application>
  <PresentationFormat>Экран (4:3)</PresentationFormat>
  <Paragraphs>441</Paragraphs>
  <Slides>43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Кнопка</vt:lpstr>
      <vt:lpstr>Выборы депутатов Палаты представителей Национального собрания Республики Беларусь  шестого созыва</vt:lpstr>
      <vt:lpstr>Система комиссий  по подготовке и проведению выборов депутатов Палаты представителей</vt:lpstr>
      <vt:lpstr>  Центральная комиссия по выборам  и проведению республиканских референдумов  </vt:lpstr>
      <vt:lpstr>Сроки  образования  избирательных  комиссий </vt:lpstr>
      <vt:lpstr>    Срок   полномочий  избирательных  комиссий   </vt:lpstr>
      <vt:lpstr>Подготовка и проведение выборов избирательными комиссиями  по выборам депутатов  Палаты представителей  </vt:lpstr>
      <vt:lpstr>Состав областной, Минской городской, окружной избирательной комиссии</vt:lpstr>
      <vt:lpstr>Состав участковой избирательной комиссии</vt:lpstr>
      <vt:lpstr> Кто не может возглавлять избирательную комиссию ?</vt:lpstr>
      <vt:lpstr>Режим работы областной,  Минской городской, окружной  избирательной комиссии</vt:lpstr>
      <vt:lpstr>Кто вправе присутствовать на заседании избирательной комиссии?</vt:lpstr>
      <vt:lpstr>Правомочность заседания избирательной комиссии</vt:lpstr>
      <vt:lpstr>Правомочность принятия решения избирательной комиссии</vt:lpstr>
      <vt:lpstr>Правомочность принятия решения избирательной комиссии</vt:lpstr>
      <vt:lpstr>В каких случаях по особому мнению  члена окружной избирательной комиссии  принимается решение?</vt:lpstr>
      <vt:lpstr>Сроки рассмотрения обращений</vt:lpstr>
      <vt:lpstr>Куда следует обжаловать решения избирательных комиссий?</vt:lpstr>
      <vt:lpstr>Выдвижение кандидатов в депутаты Палаты представителей</vt:lpstr>
      <vt:lpstr>Период выдвижения кандидатов  в депутаты</vt:lpstr>
      <vt:lpstr>Срок подачи документов о регистрации инициативной группы и период регистрации инициативной группы</vt:lpstr>
      <vt:lpstr>Обжалование решения об отказе  в регистрации инициативной группы</vt:lpstr>
      <vt:lpstr>Основные правила сбора подписей избирателей</vt:lpstr>
      <vt:lpstr>Прием  документов  для  регистрации  кандидатов  в  депутаты</vt:lpstr>
      <vt:lpstr>Презентация PowerPoint</vt:lpstr>
      <vt:lpstr>Основная проверка достоверности подписей</vt:lpstr>
      <vt:lpstr>Дополнительная проверка  достоверности подписей</vt:lpstr>
      <vt:lpstr>Регистрация кандидатов в депутаты</vt:lpstr>
      <vt:lpstr>Члены окружной комиссии  с правом совещательного голоса</vt:lpstr>
      <vt:lpstr>Документы, прилагаемые к протоколу о регистрации кандидатов в депутаты,  которые представляются в Центральную комиссию</vt:lpstr>
      <vt:lpstr>Обжалование  решения  об  отказе  в  регистрации  кандидатом  в  депутаты</vt:lpstr>
      <vt:lpstr>Период предвыборной агитации</vt:lpstr>
      <vt:lpstr>Формы предвыборной агитации</vt:lpstr>
      <vt:lpstr>Законодательные гарантии проведения предвыборной агитации</vt:lpstr>
      <vt:lpstr>Формирование избирательного фонда кандидата в депутаты</vt:lpstr>
      <vt:lpstr>Использование средств избирательного фонда </vt:lpstr>
      <vt:lpstr>Установление результатов выборов </vt:lpstr>
      <vt:lpstr>Представление  протоколов о  результатах  выборов</vt:lpstr>
      <vt:lpstr>Обжалование  результатов   выборов</vt:lpstr>
      <vt:lpstr>Повторный подсчет голосов</vt:lpstr>
      <vt:lpstr>Сообщение о результатах выборов</vt:lpstr>
      <vt:lpstr>Установление итогов выборов Центральной комиссией</vt:lpstr>
      <vt:lpstr>Повторные выборы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election standards: </dc:title>
  <dc:creator>WiZaRd</dc:creator>
  <cp:lastModifiedBy>CIK-User</cp:lastModifiedBy>
  <cp:revision>386</cp:revision>
  <cp:lastPrinted>2015-12-15T14:14:13Z</cp:lastPrinted>
  <dcterms:created xsi:type="dcterms:W3CDTF">2011-01-17T10:27:53Z</dcterms:created>
  <dcterms:modified xsi:type="dcterms:W3CDTF">2016-06-09T10:59:33Z</dcterms:modified>
</cp:coreProperties>
</file>